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4" r:id="rId3"/>
    <p:sldMasterId id="2147483749" r:id="rId4"/>
    <p:sldMasterId id="2147483764" r:id="rId5"/>
    <p:sldMasterId id="2147483779" r:id="rId6"/>
    <p:sldMasterId id="2147483794" r:id="rId7"/>
    <p:sldMasterId id="2147483809" r:id="rId8"/>
    <p:sldMasterId id="2147483824" r:id="rId9"/>
  </p:sldMasterIdLst>
  <p:notesMasterIdLst>
    <p:notesMasterId r:id="rId45"/>
  </p:notesMasterIdLst>
  <p:handoutMasterIdLst>
    <p:handoutMasterId r:id="rId46"/>
  </p:handoutMasterIdLst>
  <p:sldIdLst>
    <p:sldId id="256" r:id="rId10"/>
    <p:sldId id="304" r:id="rId11"/>
    <p:sldId id="257" r:id="rId12"/>
    <p:sldId id="305" r:id="rId13"/>
    <p:sldId id="258" r:id="rId14"/>
    <p:sldId id="268" r:id="rId15"/>
    <p:sldId id="270" r:id="rId16"/>
    <p:sldId id="271" r:id="rId17"/>
    <p:sldId id="273" r:id="rId18"/>
    <p:sldId id="291" r:id="rId19"/>
    <p:sldId id="272" r:id="rId20"/>
    <p:sldId id="306" r:id="rId21"/>
    <p:sldId id="307" r:id="rId22"/>
    <p:sldId id="260" r:id="rId23"/>
    <p:sldId id="274" r:id="rId24"/>
    <p:sldId id="261" r:id="rId25"/>
    <p:sldId id="275" r:id="rId26"/>
    <p:sldId id="299" r:id="rId27"/>
    <p:sldId id="298" r:id="rId28"/>
    <p:sldId id="297" r:id="rId29"/>
    <p:sldId id="284" r:id="rId30"/>
    <p:sldId id="300" r:id="rId31"/>
    <p:sldId id="301" r:id="rId32"/>
    <p:sldId id="262" r:id="rId33"/>
    <p:sldId id="287" r:id="rId34"/>
    <p:sldId id="288" r:id="rId35"/>
    <p:sldId id="277" r:id="rId36"/>
    <p:sldId id="293" r:id="rId37"/>
    <p:sldId id="292" r:id="rId38"/>
    <p:sldId id="295" r:id="rId39"/>
    <p:sldId id="302" r:id="rId40"/>
    <p:sldId id="283" r:id="rId41"/>
    <p:sldId id="289" r:id="rId42"/>
    <p:sldId id="303" r:id="rId43"/>
    <p:sldId id="266" r:id="rId4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1371" autoAdjust="0"/>
  </p:normalViewPr>
  <p:slideViewPr>
    <p:cSldViewPr>
      <p:cViewPr varScale="1">
        <p:scale>
          <a:sx n="57" d="100"/>
          <a:sy n="57" d="100"/>
        </p:scale>
        <p:origin x="20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Times New Roman"/>
                <a:cs typeface="Arial" charset="0"/>
              </a:defRPr>
            </a:lvl1pPr>
          </a:lstStyle>
          <a:p>
            <a:pPr>
              <a:defRPr/>
            </a:pPr>
            <a:endParaRPr lang="en-US"/>
          </a:p>
        </p:txBody>
      </p:sp>
      <p:sp>
        <p:nvSpPr>
          <p:cNvPr id="37891" name="Rectangle 3"/>
          <p:cNvSpPr>
            <a:spLocks noGrp="1" noChangeArrowheads="1"/>
          </p:cNvSpPr>
          <p:nvPr>
            <p:ph type="dt" sz="quarter" idx="1"/>
          </p:nvPr>
        </p:nvSpPr>
        <p:spPr bwMode="auto">
          <a:xfrm>
            <a:off x="4010025"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Times New Roman"/>
                <a:cs typeface="Arial" charset="0"/>
              </a:defRPr>
            </a:lvl1pPr>
          </a:lstStyle>
          <a:p>
            <a:pPr>
              <a:defRPr/>
            </a:pPr>
            <a:fld id="{902CFE71-B2D8-47C8-915F-2C6207FD00B8}" type="datetimeFigureOut">
              <a:rPr lang="en-US"/>
              <a:pPr>
                <a:defRPr/>
              </a:pPr>
              <a:t>5/21/2019</a:t>
            </a:fld>
            <a:endParaRPr lang="en-US"/>
          </a:p>
        </p:txBody>
      </p:sp>
      <p:sp>
        <p:nvSpPr>
          <p:cNvPr id="37892" name="Rectangle 4"/>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Times New Roman"/>
                <a:cs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A01BDD7-0B3A-4A69-A5A5-C84E2E0C0BCB}" type="slidenum">
              <a:rPr lang="en-US" altLang="en-US"/>
              <a:pPr>
                <a:defRPr/>
              </a:pPr>
              <a:t>‹#›</a:t>
            </a:fld>
            <a:endParaRPr lang="en-US" altLang="en-US"/>
          </a:p>
        </p:txBody>
      </p:sp>
    </p:spTree>
    <p:extLst>
      <p:ext uri="{BB962C8B-B14F-4D97-AF65-F5344CB8AC3E}">
        <p14:creationId xmlns:p14="http://schemas.microsoft.com/office/powerpoint/2010/main" val="75703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3936" tIns="46968" rIns="93936" bIns="46968" rtlCol="0"/>
          <a:lstStyle>
            <a:lvl1pPr algn="r">
              <a:defRPr sz="1200"/>
            </a:lvl1pPr>
          </a:lstStyle>
          <a:p>
            <a:pPr>
              <a:defRPr/>
            </a:pPr>
            <a:fld id="{87A20F0E-126D-4519-A591-C3591644A18B}" type="datetimeFigureOut">
              <a:rPr lang="en-US"/>
              <a:pPr>
                <a:defRPr/>
              </a:pPr>
              <a:t>5/21/2019</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pPr lvl="0"/>
            <a:endParaRPr lang="en-US" noProof="0" smtClean="0"/>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3936" tIns="46968" rIns="93936" bIns="46968" rtlCol="0" anchor="b"/>
          <a:lstStyle>
            <a:lvl1pPr algn="r">
              <a:defRPr sz="1200"/>
            </a:lvl1pPr>
          </a:lstStyle>
          <a:p>
            <a:pPr>
              <a:defRPr/>
            </a:pPr>
            <a:fld id="{2EA3E940-6BFF-4B03-87E8-7C79FD72292C}" type="slidenum">
              <a:rPr lang="en-US"/>
              <a:pPr>
                <a:defRPr/>
              </a:pPr>
              <a:t>‹#›</a:t>
            </a:fld>
            <a:endParaRPr lang="en-US"/>
          </a:p>
        </p:txBody>
      </p:sp>
    </p:spTree>
    <p:extLst>
      <p:ext uri="{BB962C8B-B14F-4D97-AF65-F5344CB8AC3E}">
        <p14:creationId xmlns:p14="http://schemas.microsoft.com/office/powerpoint/2010/main" val="1358733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A3E940-6BFF-4B03-87E8-7C79FD72292C}" type="slidenum">
              <a:rPr lang="en-US" smtClean="0"/>
              <a:pPr>
                <a:defRPr/>
              </a:pPr>
              <a:t>1</a:t>
            </a:fld>
            <a:endParaRPr lang="en-US"/>
          </a:p>
        </p:txBody>
      </p:sp>
    </p:spTree>
    <p:extLst>
      <p:ext uri="{BB962C8B-B14F-4D97-AF65-F5344CB8AC3E}">
        <p14:creationId xmlns:p14="http://schemas.microsoft.com/office/powerpoint/2010/main" val="81320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The diaphragm is the major muscle of </a:t>
            </a:r>
            <a:r>
              <a:rPr lang="en-US" dirty="0" smtClean="0">
                <a:latin typeface="+mn-lt"/>
              </a:rPr>
              <a:t>inspiration and </a:t>
            </a:r>
            <a:r>
              <a:rPr lang="en-US" dirty="0" smtClean="0">
                <a:latin typeface="+mn-lt"/>
              </a:rPr>
              <a:t>accounts for approximately 70% of </a:t>
            </a:r>
            <a:r>
              <a:rPr lang="en-US" dirty="0" smtClean="0">
                <a:latin typeface="+mn-lt"/>
              </a:rPr>
              <a:t>the inhaled </a:t>
            </a:r>
            <a:r>
              <a:rPr lang="en-US" dirty="0" smtClean="0">
                <a:latin typeface="+mn-lt"/>
              </a:rPr>
              <a:t>tidal volume in the normal </a:t>
            </a:r>
            <a:r>
              <a:rPr lang="en-US" dirty="0" smtClean="0">
                <a:latin typeface="+mn-lt"/>
              </a:rPr>
              <a:t>individual.</a:t>
            </a:r>
          </a:p>
          <a:p>
            <a:endParaRPr lang="en-US" dirty="0" smtClean="0">
              <a:latin typeface="+mn-lt"/>
            </a:endParaRPr>
          </a:p>
          <a:p>
            <a:r>
              <a:rPr lang="en-US" dirty="0" smtClean="0">
                <a:latin typeface="+mn-lt"/>
              </a:rPr>
              <a:t>Contraction </a:t>
            </a:r>
            <a:r>
              <a:rPr lang="en-US" dirty="0" smtClean="0">
                <a:latin typeface="+mn-lt"/>
              </a:rPr>
              <a:t>of the diaphragm results in a </a:t>
            </a:r>
            <a:r>
              <a:rPr lang="en-US" dirty="0" smtClean="0">
                <a:latin typeface="+mn-lt"/>
              </a:rPr>
              <a:t>downward piston </a:t>
            </a:r>
            <a:r>
              <a:rPr lang="en-US" dirty="0" smtClean="0">
                <a:latin typeface="+mn-lt"/>
              </a:rPr>
              <a:t>motion of the muscle as well as </a:t>
            </a:r>
            <a:r>
              <a:rPr lang="en-US" dirty="0" smtClean="0">
                <a:latin typeface="+mn-lt"/>
              </a:rPr>
              <a:t>outward and </a:t>
            </a:r>
            <a:r>
              <a:rPr lang="en-US" dirty="0" smtClean="0">
                <a:latin typeface="+mn-lt"/>
              </a:rPr>
              <a:t>upward movement of the ribs </a:t>
            </a:r>
            <a:r>
              <a:rPr lang="en-US" dirty="0" smtClean="0">
                <a:latin typeface="+mn-lt"/>
              </a:rPr>
              <a:t>through the </a:t>
            </a:r>
            <a:r>
              <a:rPr lang="en-US" dirty="0" smtClean="0">
                <a:latin typeface="+mn-lt"/>
              </a:rPr>
              <a:t>zone of apposition</a:t>
            </a:r>
          </a:p>
          <a:p>
            <a:endParaRPr lang="en-US" dirty="0" smtClean="0">
              <a:latin typeface="+mn-lt"/>
            </a:endParaRPr>
          </a:p>
          <a:p>
            <a:r>
              <a:rPr lang="en-US" dirty="0" smtClean="0">
                <a:latin typeface="+mn-lt"/>
              </a:rPr>
              <a:t>The intercostal muscles are thin sheets </a:t>
            </a:r>
            <a:r>
              <a:rPr lang="en-US" dirty="0" smtClean="0">
                <a:latin typeface="+mn-lt"/>
              </a:rPr>
              <a:t>of muscular </a:t>
            </a:r>
            <a:r>
              <a:rPr lang="en-US" dirty="0" smtClean="0">
                <a:latin typeface="+mn-lt"/>
              </a:rPr>
              <a:t>fibers that run between the ribs in </a:t>
            </a:r>
            <a:r>
              <a:rPr lang="en-US" dirty="0" smtClean="0">
                <a:latin typeface="+mn-lt"/>
              </a:rPr>
              <a:t>the costal </a:t>
            </a:r>
            <a:r>
              <a:rPr lang="en-US" dirty="0" smtClean="0">
                <a:latin typeface="+mn-lt"/>
              </a:rPr>
              <a:t>spaces</a:t>
            </a:r>
            <a:r>
              <a:rPr lang="en-US" dirty="0" smtClean="0">
                <a:latin typeface="+mn-lt"/>
              </a:rPr>
              <a:t>. 8 </a:t>
            </a:r>
            <a:r>
              <a:rPr lang="en-US" dirty="0" smtClean="0">
                <a:latin typeface="+mn-lt"/>
              </a:rPr>
              <a:t>There are 2 sheets of muscle </a:t>
            </a:r>
            <a:r>
              <a:rPr lang="en-US" dirty="0" smtClean="0">
                <a:latin typeface="+mn-lt"/>
              </a:rPr>
              <a:t>fibers, the </a:t>
            </a:r>
            <a:r>
              <a:rPr lang="en-US" dirty="0" smtClean="0">
                <a:latin typeface="+mn-lt"/>
              </a:rPr>
              <a:t>external and internal </a:t>
            </a:r>
            <a:r>
              <a:rPr lang="en-US" dirty="0" err="1" smtClean="0">
                <a:latin typeface="+mn-lt"/>
              </a:rPr>
              <a:t>intercostals</a:t>
            </a:r>
            <a:r>
              <a:rPr lang="en-US" dirty="0" smtClean="0">
                <a:latin typeface="+mn-lt"/>
              </a:rPr>
              <a:t>. </a:t>
            </a:r>
            <a:r>
              <a:rPr lang="en-US" dirty="0" smtClean="0">
                <a:latin typeface="+mn-lt"/>
              </a:rPr>
              <a:t>The</a:t>
            </a:r>
            <a:r>
              <a:rPr lang="en-US" baseline="0" dirty="0" smtClean="0">
                <a:latin typeface="+mn-lt"/>
              </a:rPr>
              <a:t> </a:t>
            </a:r>
            <a:r>
              <a:rPr lang="en-US" dirty="0" smtClean="0">
                <a:latin typeface="+mn-lt"/>
              </a:rPr>
              <a:t>external </a:t>
            </a:r>
            <a:r>
              <a:rPr lang="en-US" dirty="0" err="1" smtClean="0">
                <a:latin typeface="+mn-lt"/>
              </a:rPr>
              <a:t>intercostals</a:t>
            </a:r>
            <a:r>
              <a:rPr lang="en-US" dirty="0" smtClean="0">
                <a:latin typeface="+mn-lt"/>
              </a:rPr>
              <a:t> function to expand the </a:t>
            </a:r>
            <a:r>
              <a:rPr lang="en-US" dirty="0" smtClean="0">
                <a:latin typeface="+mn-lt"/>
              </a:rPr>
              <a:t>rib</a:t>
            </a:r>
            <a:r>
              <a:rPr lang="en-US" baseline="0" dirty="0" smtClean="0">
                <a:latin typeface="+mn-lt"/>
              </a:rPr>
              <a:t> </a:t>
            </a:r>
            <a:r>
              <a:rPr lang="en-US" dirty="0" smtClean="0">
                <a:latin typeface="+mn-lt"/>
              </a:rPr>
              <a:t>cage </a:t>
            </a:r>
            <a:r>
              <a:rPr lang="en-US" dirty="0" smtClean="0">
                <a:latin typeface="+mn-lt"/>
              </a:rPr>
              <a:t>during inspiration. The internal </a:t>
            </a:r>
            <a:r>
              <a:rPr lang="en-US" dirty="0" err="1" smtClean="0">
                <a:latin typeface="+mn-lt"/>
              </a:rPr>
              <a:t>intercostals</a:t>
            </a:r>
            <a:r>
              <a:rPr lang="en-US" baseline="0" dirty="0" smtClean="0">
                <a:latin typeface="+mn-lt"/>
              </a:rPr>
              <a:t> </a:t>
            </a:r>
            <a:r>
              <a:rPr lang="en-US" dirty="0" smtClean="0">
                <a:latin typeface="+mn-lt"/>
              </a:rPr>
              <a:t>are </a:t>
            </a:r>
            <a:r>
              <a:rPr lang="en-US" dirty="0" smtClean="0">
                <a:latin typeface="+mn-lt"/>
              </a:rPr>
              <a:t>deeper and function to decrease rib </a:t>
            </a:r>
            <a:r>
              <a:rPr lang="en-US" dirty="0" smtClean="0">
                <a:latin typeface="+mn-lt"/>
              </a:rPr>
              <a:t>cage</a:t>
            </a:r>
            <a:r>
              <a:rPr lang="en-US" baseline="0" dirty="0" smtClean="0">
                <a:latin typeface="+mn-lt"/>
              </a:rPr>
              <a:t> </a:t>
            </a:r>
            <a:r>
              <a:rPr lang="en-US" dirty="0" smtClean="0">
                <a:latin typeface="+mn-lt"/>
              </a:rPr>
              <a:t>size </a:t>
            </a:r>
            <a:r>
              <a:rPr lang="en-US" dirty="0" smtClean="0">
                <a:latin typeface="+mn-lt"/>
              </a:rPr>
              <a:t>during expiration. The orientation of the </a:t>
            </a:r>
            <a:r>
              <a:rPr lang="en-US" dirty="0" smtClean="0">
                <a:latin typeface="+mn-lt"/>
              </a:rPr>
              <a:t>muscle</a:t>
            </a:r>
            <a:r>
              <a:rPr lang="en-US" baseline="0" dirty="0" smtClean="0">
                <a:latin typeface="+mn-lt"/>
              </a:rPr>
              <a:t> </a:t>
            </a:r>
            <a:r>
              <a:rPr lang="en-US" dirty="0" smtClean="0">
                <a:latin typeface="+mn-lt"/>
              </a:rPr>
              <a:t>fibers </a:t>
            </a:r>
            <a:r>
              <a:rPr lang="en-US" dirty="0" smtClean="0">
                <a:latin typeface="+mn-lt"/>
              </a:rPr>
              <a:t>with respect to the ribs results in the </a:t>
            </a:r>
            <a:r>
              <a:rPr lang="en-US" dirty="0" smtClean="0">
                <a:latin typeface="+mn-lt"/>
              </a:rPr>
              <a:t>increase</a:t>
            </a:r>
            <a:r>
              <a:rPr lang="en-US" baseline="0" dirty="0" smtClean="0">
                <a:latin typeface="+mn-lt"/>
              </a:rPr>
              <a:t> </a:t>
            </a:r>
            <a:r>
              <a:rPr lang="en-US" dirty="0" smtClean="0">
                <a:latin typeface="+mn-lt"/>
              </a:rPr>
              <a:t>or </a:t>
            </a:r>
            <a:r>
              <a:rPr lang="en-US" dirty="0" smtClean="0">
                <a:latin typeface="+mn-lt"/>
              </a:rPr>
              <a:t>decrease in the size of the rib cage, </a:t>
            </a:r>
            <a:r>
              <a:rPr lang="en-US" dirty="0" smtClean="0">
                <a:latin typeface="+mn-lt"/>
              </a:rPr>
              <a:t>as</a:t>
            </a:r>
            <a:r>
              <a:rPr lang="en-US" baseline="0" dirty="0" smtClean="0">
                <a:latin typeface="+mn-lt"/>
              </a:rPr>
              <a:t> </a:t>
            </a:r>
            <a:r>
              <a:rPr lang="en-US" dirty="0" smtClean="0">
                <a:latin typeface="+mn-lt"/>
              </a:rPr>
              <a:t>the </a:t>
            </a:r>
            <a:r>
              <a:rPr lang="en-US" dirty="0" smtClean="0">
                <a:latin typeface="+mn-lt"/>
              </a:rPr>
              <a:t>muscles contract </a:t>
            </a:r>
            <a:r>
              <a:rPr lang="en-US" dirty="0" smtClean="0">
                <a:latin typeface="+mn-lt"/>
              </a:rPr>
              <a:t>(The </a:t>
            </a:r>
            <a:r>
              <a:rPr lang="en-US" dirty="0" smtClean="0">
                <a:latin typeface="+mn-lt"/>
              </a:rPr>
              <a:t>abdominal muscles (rectus abdominis, internal</a:t>
            </a:r>
          </a:p>
          <a:p>
            <a:r>
              <a:rPr lang="fr-FR" dirty="0" smtClean="0">
                <a:latin typeface="+mn-lt"/>
              </a:rPr>
              <a:t>oblique, </a:t>
            </a:r>
            <a:r>
              <a:rPr lang="fr-FR" dirty="0" err="1" smtClean="0">
                <a:latin typeface="+mn-lt"/>
              </a:rPr>
              <a:t>external</a:t>
            </a:r>
            <a:r>
              <a:rPr lang="fr-FR" dirty="0" smtClean="0">
                <a:latin typeface="+mn-lt"/>
              </a:rPr>
              <a:t> oblique, and </a:t>
            </a:r>
            <a:r>
              <a:rPr lang="fr-FR" dirty="0" err="1" smtClean="0">
                <a:latin typeface="+mn-lt"/>
              </a:rPr>
              <a:t>transversus</a:t>
            </a:r>
            <a:r>
              <a:rPr lang="fr-FR" baseline="0" dirty="0" smtClean="0">
                <a:latin typeface="+mn-lt"/>
              </a:rPr>
              <a:t> </a:t>
            </a:r>
            <a:r>
              <a:rPr lang="en-US" dirty="0" smtClean="0">
                <a:latin typeface="+mn-lt"/>
              </a:rPr>
              <a:t>abdominis</a:t>
            </a:r>
            <a:r>
              <a:rPr lang="en-US" dirty="0" smtClean="0">
                <a:latin typeface="+mn-lt"/>
              </a:rPr>
              <a:t>) serve several functions in </a:t>
            </a:r>
            <a:r>
              <a:rPr lang="en-US" dirty="0" smtClean="0">
                <a:latin typeface="+mn-lt"/>
              </a:rPr>
              <a:t>respiration</a:t>
            </a:r>
            <a:r>
              <a:rPr lang="en-US" baseline="0" dirty="0" smtClean="0">
                <a:latin typeface="+mn-lt"/>
              </a:rPr>
              <a:t> </a:t>
            </a:r>
            <a:r>
              <a:rPr lang="en-US" dirty="0" smtClean="0">
                <a:latin typeface="+mn-lt"/>
              </a:rPr>
              <a:t>that </a:t>
            </a:r>
            <a:r>
              <a:rPr lang="en-US" dirty="0" smtClean="0">
                <a:latin typeface="+mn-lt"/>
              </a:rPr>
              <a:t>mainly assist expiration but also can </a:t>
            </a:r>
            <a:r>
              <a:rPr lang="en-US" dirty="0" smtClean="0">
                <a:latin typeface="+mn-lt"/>
              </a:rPr>
              <a:t>function</a:t>
            </a:r>
            <a:r>
              <a:rPr lang="en-US" baseline="0" dirty="0" smtClean="0">
                <a:latin typeface="+mn-lt"/>
              </a:rPr>
              <a:t> </a:t>
            </a:r>
            <a:r>
              <a:rPr lang="en-US" dirty="0" smtClean="0">
                <a:latin typeface="+mn-lt"/>
              </a:rPr>
              <a:t>in </a:t>
            </a:r>
            <a:r>
              <a:rPr lang="en-US" dirty="0" smtClean="0">
                <a:latin typeface="+mn-lt"/>
              </a:rPr>
              <a:t>inspiration.</a:t>
            </a:r>
          </a:p>
          <a:p>
            <a:endParaRPr lang="en-US" dirty="0" smtClean="0">
              <a:latin typeface="+mn-lt"/>
            </a:endParaRPr>
          </a:p>
          <a:p>
            <a:r>
              <a:rPr lang="en-US" dirty="0" smtClean="0">
                <a:latin typeface="+mn-lt"/>
              </a:rPr>
              <a:t>The muscles of the upper airway are </a:t>
            </a:r>
            <a:r>
              <a:rPr lang="en-US" dirty="0" smtClean="0">
                <a:latin typeface="+mn-lt"/>
              </a:rPr>
              <a:t>also</a:t>
            </a:r>
            <a:r>
              <a:rPr lang="en-US" baseline="0" dirty="0" smtClean="0">
                <a:latin typeface="+mn-lt"/>
              </a:rPr>
              <a:t> </a:t>
            </a:r>
            <a:r>
              <a:rPr lang="en-US" dirty="0" smtClean="0">
                <a:latin typeface="+mn-lt"/>
              </a:rPr>
              <a:t>considered </a:t>
            </a:r>
            <a:r>
              <a:rPr lang="en-US" dirty="0" smtClean="0">
                <a:latin typeface="+mn-lt"/>
              </a:rPr>
              <a:t>muscles of respiration because </a:t>
            </a:r>
            <a:r>
              <a:rPr lang="en-US" dirty="0" smtClean="0">
                <a:latin typeface="+mn-lt"/>
              </a:rPr>
              <a:t>they</a:t>
            </a:r>
            <a:r>
              <a:rPr lang="en-US" baseline="0" dirty="0" smtClean="0">
                <a:latin typeface="+mn-lt"/>
              </a:rPr>
              <a:t> </a:t>
            </a:r>
            <a:r>
              <a:rPr lang="en-US" dirty="0" smtClean="0">
                <a:latin typeface="+mn-lt"/>
              </a:rPr>
              <a:t>maintain </a:t>
            </a:r>
            <a:r>
              <a:rPr lang="en-US" dirty="0" smtClean="0">
                <a:latin typeface="+mn-lt"/>
              </a:rPr>
              <a:t>patency of the upper airway and </a:t>
            </a:r>
            <a:r>
              <a:rPr lang="en-US" dirty="0" smtClean="0">
                <a:latin typeface="+mn-lt"/>
              </a:rPr>
              <a:t>allow</a:t>
            </a:r>
            <a:r>
              <a:rPr lang="en-US" baseline="0" dirty="0" smtClean="0">
                <a:latin typeface="+mn-lt"/>
              </a:rPr>
              <a:t> </a:t>
            </a:r>
            <a:r>
              <a:rPr lang="en-US" dirty="0" smtClean="0">
                <a:latin typeface="+mn-lt"/>
              </a:rPr>
              <a:t>air </a:t>
            </a:r>
            <a:r>
              <a:rPr lang="en-US" dirty="0" smtClean="0">
                <a:latin typeface="+mn-lt"/>
              </a:rPr>
              <a:t>to flow into and out of the lungs without </a:t>
            </a:r>
            <a:r>
              <a:rPr lang="en-US" dirty="0" smtClean="0">
                <a:latin typeface="+mn-lt"/>
              </a:rPr>
              <a:t>interruption.</a:t>
            </a:r>
            <a:r>
              <a:rPr lang="en-US" baseline="0" dirty="0" smtClean="0">
                <a:latin typeface="+mn-lt"/>
              </a:rPr>
              <a:t> </a:t>
            </a:r>
            <a:r>
              <a:rPr lang="en-US" dirty="0" smtClean="0">
                <a:latin typeface="+mn-lt"/>
              </a:rPr>
              <a:t>10 </a:t>
            </a:r>
            <a:r>
              <a:rPr lang="en-US" dirty="0" smtClean="0">
                <a:latin typeface="+mn-lt"/>
              </a:rPr>
              <a:t>These muscles are innervated by </a:t>
            </a:r>
            <a:r>
              <a:rPr lang="en-US" dirty="0" smtClean="0">
                <a:latin typeface="+mn-lt"/>
              </a:rPr>
              <a:t>cranial</a:t>
            </a:r>
            <a:r>
              <a:rPr lang="en-US" baseline="0" dirty="0" smtClean="0">
                <a:latin typeface="+mn-lt"/>
              </a:rPr>
              <a:t> </a:t>
            </a:r>
            <a:r>
              <a:rPr lang="en-US" dirty="0" smtClean="0">
                <a:latin typeface="+mn-lt"/>
              </a:rPr>
              <a:t>nerves </a:t>
            </a:r>
            <a:r>
              <a:rPr lang="en-US" dirty="0" smtClean="0">
                <a:latin typeface="+mn-lt"/>
              </a:rPr>
              <a:t>V, VII, and IX–XII. The central </a:t>
            </a:r>
            <a:r>
              <a:rPr lang="en-US" dirty="0" smtClean="0">
                <a:latin typeface="+mn-lt"/>
              </a:rPr>
              <a:t>control</a:t>
            </a:r>
            <a:r>
              <a:rPr lang="en-US" baseline="0" dirty="0" smtClean="0">
                <a:latin typeface="+mn-lt"/>
              </a:rPr>
              <a:t> </a:t>
            </a:r>
            <a:r>
              <a:rPr lang="en-US" dirty="0" smtClean="0">
                <a:latin typeface="+mn-lt"/>
              </a:rPr>
              <a:t>centers </a:t>
            </a:r>
            <a:r>
              <a:rPr lang="en-US" dirty="0" smtClean="0">
                <a:latin typeface="+mn-lt"/>
              </a:rPr>
              <a:t>for these muscles are the same as </a:t>
            </a:r>
            <a:r>
              <a:rPr lang="en-US" dirty="0" smtClean="0">
                <a:latin typeface="+mn-lt"/>
              </a:rPr>
              <a:t>those</a:t>
            </a:r>
            <a:r>
              <a:rPr lang="en-US" baseline="0" dirty="0" smtClean="0">
                <a:latin typeface="+mn-lt"/>
              </a:rPr>
              <a:t> </a:t>
            </a:r>
            <a:r>
              <a:rPr lang="en-US" dirty="0" smtClean="0">
                <a:latin typeface="+mn-lt"/>
              </a:rPr>
              <a:t>described </a:t>
            </a:r>
            <a:r>
              <a:rPr lang="en-US" dirty="0" smtClean="0">
                <a:latin typeface="+mn-lt"/>
              </a:rPr>
              <a:t>previously for the more </a:t>
            </a:r>
            <a:r>
              <a:rPr lang="en-US" dirty="0" smtClean="0">
                <a:latin typeface="+mn-lt"/>
              </a:rPr>
              <a:t>commonly</a:t>
            </a:r>
            <a:r>
              <a:rPr lang="en-US" baseline="0" dirty="0" smtClean="0">
                <a:latin typeface="+mn-lt"/>
              </a:rPr>
              <a:t> </a:t>
            </a:r>
            <a:r>
              <a:rPr lang="en-US" dirty="0" smtClean="0">
                <a:latin typeface="+mn-lt"/>
              </a:rPr>
              <a:t>considered </a:t>
            </a:r>
            <a:r>
              <a:rPr lang="en-US" dirty="0" err="1" smtClean="0">
                <a:latin typeface="+mn-lt"/>
              </a:rPr>
              <a:t>ventilatory</a:t>
            </a:r>
            <a:r>
              <a:rPr lang="en-US" dirty="0" smtClean="0">
                <a:latin typeface="+mn-lt"/>
              </a:rPr>
              <a:t> muscles.</a:t>
            </a:r>
            <a:endParaRPr lang="en-US" dirty="0">
              <a:latin typeface="+mn-lt"/>
            </a:endParaRPr>
          </a:p>
        </p:txBody>
      </p:sp>
      <p:sp>
        <p:nvSpPr>
          <p:cNvPr id="4" name="Slide Number Placeholder 3"/>
          <p:cNvSpPr>
            <a:spLocks noGrp="1"/>
          </p:cNvSpPr>
          <p:nvPr>
            <p:ph type="sldNum" sz="quarter" idx="10"/>
          </p:nvPr>
        </p:nvSpPr>
        <p:spPr/>
        <p:txBody>
          <a:bodyPr/>
          <a:lstStyle/>
          <a:p>
            <a:fld id="{4BBC1B82-332D-49D8-B1C5-EE9F3EDE9C46}" type="slidenum">
              <a:rPr lang="en-US" smtClean="0"/>
              <a:t>4</a:t>
            </a:fld>
            <a:endParaRPr lang="en-US"/>
          </a:p>
        </p:txBody>
      </p:sp>
    </p:spTree>
    <p:extLst>
      <p:ext uri="{BB962C8B-B14F-4D97-AF65-F5344CB8AC3E}">
        <p14:creationId xmlns:p14="http://schemas.microsoft.com/office/powerpoint/2010/main" val="122720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total of 156 patients were included in the present</a:t>
            </a:r>
          </a:p>
          <a:p>
            <a:r>
              <a:rPr lang="en-US" sz="1200" b="0" i="0" u="none" strike="noStrike" kern="1200" baseline="0" dirty="0" smtClean="0">
                <a:solidFill>
                  <a:schemeClr val="tx1"/>
                </a:solidFill>
                <a:latin typeface="+mn-lt"/>
                <a:ea typeface="+mn-ea"/>
                <a:cs typeface="+mn-cs"/>
              </a:rPr>
              <a:t>study, of which 94 had DMD, 41 had ALS, and 21 had</a:t>
            </a:r>
          </a:p>
          <a:p>
            <a:r>
              <a:rPr lang="en-US" sz="1200" b="0" i="0" u="none" strike="noStrike" kern="1200" baseline="0" dirty="0" smtClean="0">
                <a:solidFill>
                  <a:schemeClr val="tx1"/>
                </a:solidFill>
                <a:latin typeface="+mn-lt"/>
                <a:ea typeface="+mn-ea"/>
                <a:cs typeface="+mn-cs"/>
              </a:rPr>
              <a:t>MMD. The mean age of the patient groups was 18.1, 55.9,</a:t>
            </a:r>
          </a:p>
          <a:p>
            <a:r>
              <a:rPr lang="en-US" sz="1200" b="0" i="0" u="none" strike="noStrike" kern="1200" baseline="0" dirty="0" smtClean="0">
                <a:solidFill>
                  <a:schemeClr val="tx1"/>
                </a:solidFill>
                <a:latin typeface="+mn-lt"/>
                <a:ea typeface="+mn-ea"/>
                <a:cs typeface="+mn-cs"/>
              </a:rPr>
              <a:t>and 42.7 years, respectively, with significant differences</a:t>
            </a:r>
          </a:p>
          <a:p>
            <a:r>
              <a:rPr lang="en-US" sz="1200" b="0" i="0" u="none" strike="noStrike" kern="1200" baseline="0" dirty="0" smtClean="0">
                <a:solidFill>
                  <a:schemeClr val="tx1"/>
                </a:solidFill>
                <a:latin typeface="+mn-lt"/>
                <a:ea typeface="+mn-ea"/>
                <a:cs typeface="+mn-cs"/>
              </a:rPr>
              <a:t>among the 3 groups (Tables 1, 2). There were 17 male patients</a:t>
            </a:r>
          </a:p>
          <a:p>
            <a:r>
              <a:rPr lang="en-US" sz="1200" b="0" i="0" u="none" strike="noStrike" kern="1200" baseline="0" dirty="0" smtClean="0">
                <a:solidFill>
                  <a:schemeClr val="tx1"/>
                </a:solidFill>
                <a:latin typeface="+mn-lt"/>
                <a:ea typeface="+mn-ea"/>
                <a:cs typeface="+mn-cs"/>
              </a:rPr>
              <a:t>with ALS (41.5%) and 11 with MMD (52.4%) (Table 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maximal value of pCO2 throughout the continuous</a:t>
            </a:r>
          </a:p>
          <a:p>
            <a:r>
              <a:rPr lang="en-US" sz="1200" b="0" i="0" u="none" strike="noStrike" kern="1200" baseline="0" dirty="0" smtClean="0">
                <a:solidFill>
                  <a:schemeClr val="tx1"/>
                </a:solidFill>
                <a:latin typeface="+mn-lt"/>
                <a:ea typeface="+mn-ea"/>
                <a:cs typeface="+mn-cs"/>
              </a:rPr>
              <a:t>monitoring during nighttime sleep showed no significant</a:t>
            </a:r>
          </a:p>
          <a:p>
            <a:r>
              <a:rPr lang="en-US" sz="1200" b="0" i="0" u="none" strike="noStrike" kern="1200" baseline="0" dirty="0" smtClean="0">
                <a:solidFill>
                  <a:schemeClr val="tx1"/>
                </a:solidFill>
                <a:latin typeface="+mn-lt"/>
                <a:ea typeface="+mn-ea"/>
                <a:cs typeface="+mn-cs"/>
              </a:rPr>
              <a:t>group-wise differences. The mean saturation of peripheral</a:t>
            </a:r>
          </a:p>
          <a:p>
            <a:r>
              <a:rPr lang="en-US" sz="1200" b="0" i="0" u="none" strike="noStrike" kern="1200" baseline="0" dirty="0" smtClean="0">
                <a:solidFill>
                  <a:schemeClr val="tx1"/>
                </a:solidFill>
                <a:latin typeface="+mn-lt"/>
                <a:ea typeface="+mn-ea"/>
                <a:cs typeface="+mn-cs"/>
              </a:rPr>
              <a:t>oxygen was lower in the MMD group than in the</a:t>
            </a:r>
          </a:p>
          <a:p>
            <a:r>
              <a:rPr lang="en-US" sz="1200" b="0" i="0" u="none" strike="noStrike" kern="1200" baseline="0" dirty="0" smtClean="0">
                <a:solidFill>
                  <a:schemeClr val="tx1"/>
                </a:solidFill>
                <a:latin typeface="+mn-lt"/>
                <a:ea typeface="+mn-ea"/>
                <a:cs typeface="+mn-cs"/>
              </a:rPr>
              <a:t>other 2 groups. The mean saturation of peripheral oxygen</a:t>
            </a:r>
          </a:p>
          <a:p>
            <a:r>
              <a:rPr lang="en-US" sz="1200" b="0" i="0" u="none" strike="noStrike" kern="1200" baseline="0" dirty="0" smtClean="0">
                <a:solidFill>
                  <a:schemeClr val="tx1"/>
                </a:solidFill>
                <a:latin typeface="+mn-lt"/>
                <a:ea typeface="+mn-ea"/>
                <a:cs typeface="+mn-cs"/>
              </a:rPr>
              <a:t>was significantly lower in MMD patients than in DMD</a:t>
            </a:r>
          </a:p>
          <a:p>
            <a:r>
              <a:rPr lang="en-US" sz="1200" b="0" i="0" u="none" strike="noStrike" kern="1200" baseline="0" dirty="0" smtClean="0">
                <a:solidFill>
                  <a:schemeClr val="tx1"/>
                </a:solidFill>
                <a:latin typeface="+mn-lt"/>
                <a:ea typeface="+mn-ea"/>
                <a:cs typeface="+mn-cs"/>
              </a:rPr>
              <a:t>patients (p=0.045).</a:t>
            </a:r>
          </a:p>
          <a:p>
            <a:r>
              <a:rPr lang="en-US" sz="1200" b="0" i="0" u="none" strike="noStrike" kern="1200" baseline="0" dirty="0" smtClean="0">
                <a:solidFill>
                  <a:schemeClr val="tx1"/>
                </a:solidFill>
                <a:latin typeface="+mn-lt"/>
                <a:ea typeface="+mn-ea"/>
                <a:cs typeface="+mn-cs"/>
              </a:rPr>
              <a:t>MIP and MEP were also significantly higher in MMD</a:t>
            </a:r>
          </a:p>
          <a:p>
            <a:r>
              <a:rPr lang="en-US" sz="1200" b="0" i="0" u="none" strike="noStrike" kern="1200" baseline="0" dirty="0" smtClean="0">
                <a:solidFill>
                  <a:schemeClr val="tx1"/>
                </a:solidFill>
                <a:latin typeface="+mn-lt"/>
                <a:ea typeface="+mn-ea"/>
                <a:cs typeface="+mn-cs"/>
              </a:rPr>
              <a:t>patients than in the other groups. MEP was significantly</a:t>
            </a:r>
          </a:p>
          <a:p>
            <a:r>
              <a:rPr lang="en-US" sz="1200" b="0" i="0" u="none" strike="noStrike" kern="1200" baseline="0" dirty="0" smtClean="0">
                <a:solidFill>
                  <a:schemeClr val="tx1"/>
                </a:solidFill>
                <a:latin typeface="+mn-lt"/>
                <a:ea typeface="+mn-ea"/>
                <a:cs typeface="+mn-cs"/>
              </a:rPr>
              <a:t>lowest in DMD patients, followed by ALS patients, and</a:t>
            </a:r>
          </a:p>
          <a:p>
            <a:r>
              <a:rPr lang="en-US" sz="1200" b="0" i="0" u="none" strike="noStrike" kern="1200" baseline="0" dirty="0" smtClean="0">
                <a:solidFill>
                  <a:schemeClr val="tx1"/>
                </a:solidFill>
                <a:latin typeface="+mn-lt"/>
                <a:ea typeface="+mn-ea"/>
                <a:cs typeface="+mn-cs"/>
              </a:rPr>
              <a:t>MMD patients, in order.</a:t>
            </a:r>
          </a:p>
          <a:p>
            <a:r>
              <a:rPr lang="en-US" sz="1200" b="0" i="0" u="none" strike="noStrike" kern="1200" baseline="0" dirty="0" smtClean="0">
                <a:solidFill>
                  <a:schemeClr val="tx1"/>
                </a:solidFill>
                <a:latin typeface="+mn-lt"/>
                <a:ea typeface="+mn-ea"/>
                <a:cs typeface="+mn-cs"/>
              </a:rPr>
              <a:t>In DMD patients, MEP was significantly lower than</a:t>
            </a:r>
          </a:p>
          <a:p>
            <a:r>
              <a:rPr lang="en-US" sz="1200" b="0" i="0" u="none" strike="noStrike" kern="1200" baseline="0" dirty="0" smtClean="0">
                <a:solidFill>
                  <a:schemeClr val="tx1"/>
                </a:solidFill>
                <a:latin typeface="+mn-lt"/>
                <a:ea typeface="+mn-ea"/>
                <a:cs typeface="+mn-cs"/>
              </a:rPr>
              <a:t>MIP regardless of the position (MEP in sitting position</a:t>
            </a:r>
          </a:p>
          <a:p>
            <a:r>
              <a:rPr lang="en-US" sz="1200" b="0" i="0" u="none" strike="noStrike" kern="1200" baseline="0" dirty="0" smtClean="0">
                <a:solidFill>
                  <a:schemeClr val="tx1"/>
                </a:solidFill>
                <a:latin typeface="+mn-lt"/>
                <a:ea typeface="+mn-ea"/>
                <a:cs typeface="+mn-cs"/>
              </a:rPr>
              <a:t>=15.4―</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present study, MMD patients showed earlier</a:t>
            </a:r>
          </a:p>
          <a:p>
            <a:r>
              <a:rPr lang="en-US" sz="1200" b="0" i="0" u="none" strike="noStrike" kern="1200" baseline="0" dirty="0" err="1" smtClean="0">
                <a:solidFill>
                  <a:schemeClr val="tx1"/>
                </a:solidFill>
                <a:latin typeface="+mn-lt"/>
                <a:ea typeface="+mn-ea"/>
                <a:cs typeface="+mn-cs"/>
              </a:rPr>
              <a:t>ventilatory</a:t>
            </a:r>
            <a:r>
              <a:rPr lang="en-US" sz="1200" b="0" i="0" u="none" strike="noStrike" kern="1200" baseline="0" dirty="0" smtClean="0">
                <a:solidFill>
                  <a:schemeClr val="tx1"/>
                </a:solidFill>
                <a:latin typeface="+mn-lt"/>
                <a:ea typeface="+mn-ea"/>
                <a:cs typeface="+mn-cs"/>
              </a:rPr>
              <a:t> insufficiency than the other 2 patient groups</a:t>
            </a:r>
          </a:p>
          <a:p>
            <a:r>
              <a:rPr lang="en-US" sz="1200" b="0" i="0" u="none" strike="noStrike" kern="1200" baseline="0" dirty="0" smtClean="0">
                <a:solidFill>
                  <a:schemeClr val="tx1"/>
                </a:solidFill>
                <a:latin typeface="+mn-lt"/>
                <a:ea typeface="+mn-ea"/>
                <a:cs typeface="+mn-cs"/>
              </a:rPr>
              <a:t>despite their well-preserved pulmonary functions. This</a:t>
            </a:r>
          </a:p>
          <a:p>
            <a:r>
              <a:rPr lang="en-US" sz="1200" b="0" i="0" u="none" strike="noStrike" kern="1200" baseline="0" dirty="0" smtClean="0">
                <a:solidFill>
                  <a:schemeClr val="tx1"/>
                </a:solidFill>
                <a:latin typeface="+mn-lt"/>
                <a:ea typeface="+mn-ea"/>
                <a:cs typeface="+mn-cs"/>
              </a:rPr>
              <a:t>result is in agreement with that of a previous study, which</a:t>
            </a:r>
          </a:p>
          <a:p>
            <a:r>
              <a:rPr lang="en-US" sz="1200" b="0" i="0" u="none" strike="noStrike" kern="1200" baseline="0" dirty="0" smtClean="0">
                <a:solidFill>
                  <a:schemeClr val="tx1"/>
                </a:solidFill>
                <a:latin typeface="+mn-lt"/>
                <a:ea typeface="+mn-ea"/>
                <a:cs typeface="+mn-cs"/>
              </a:rPr>
              <a:t>suggested that </a:t>
            </a:r>
            <a:r>
              <a:rPr lang="en-US" sz="1200" b="0" i="0" u="none" strike="noStrike" kern="1200" baseline="0" dirty="0" err="1" smtClean="0">
                <a:solidFill>
                  <a:schemeClr val="tx1"/>
                </a:solidFill>
                <a:latin typeface="+mn-lt"/>
                <a:ea typeface="+mn-ea"/>
                <a:cs typeface="+mn-cs"/>
              </a:rPr>
              <a:t>ventilatory</a:t>
            </a:r>
            <a:r>
              <a:rPr lang="en-US" sz="1200" b="0" i="0" u="none" strike="noStrike" kern="1200" baseline="0" dirty="0" smtClean="0">
                <a:solidFill>
                  <a:schemeClr val="tx1"/>
                </a:solidFill>
                <a:latin typeface="+mn-lt"/>
                <a:ea typeface="+mn-ea"/>
                <a:cs typeface="+mn-cs"/>
              </a:rPr>
              <a:t> insufficiency could occur when</a:t>
            </a:r>
          </a:p>
          <a:p>
            <a:r>
              <a:rPr lang="en-US" sz="1200" b="0" i="0" u="none" strike="noStrike" kern="1200" baseline="0" dirty="0" smtClean="0">
                <a:solidFill>
                  <a:schemeClr val="tx1"/>
                </a:solidFill>
                <a:latin typeface="+mn-lt"/>
                <a:ea typeface="+mn-ea"/>
                <a:cs typeface="+mn-cs"/>
              </a:rPr>
              <a:t>respiratory muscle weakness is not pronounced in MMD</a:t>
            </a:r>
          </a:p>
          <a:p>
            <a:r>
              <a:rPr lang="en-US" sz="1200" b="0" i="0" u="none" strike="noStrike" kern="1200" baseline="0" dirty="0" smtClean="0">
                <a:solidFill>
                  <a:schemeClr val="tx1"/>
                </a:solidFill>
                <a:latin typeface="+mn-lt"/>
                <a:ea typeface="+mn-ea"/>
                <a:cs typeface="+mn-cs"/>
              </a:rPr>
              <a:t>patients [11]. Our study also showed that many parameters</a:t>
            </a:r>
          </a:p>
          <a:p>
            <a:r>
              <a:rPr lang="en-US" sz="1200" b="0" i="0" u="none" strike="noStrike" kern="1200" baseline="0" dirty="0" smtClean="0">
                <a:solidFill>
                  <a:schemeClr val="tx1"/>
                </a:solidFill>
                <a:latin typeface="+mn-lt"/>
                <a:ea typeface="+mn-ea"/>
                <a:cs typeface="+mn-cs"/>
              </a:rPr>
              <a:t>other than FVC (e.g., MEP, MIP, or PCF) are better</a:t>
            </a:r>
          </a:p>
          <a:p>
            <a:r>
              <a:rPr lang="en-US" sz="1200" b="0" i="0" u="none" strike="noStrike" kern="1200" baseline="0" dirty="0" smtClean="0">
                <a:solidFill>
                  <a:schemeClr val="tx1"/>
                </a:solidFill>
                <a:latin typeface="+mn-lt"/>
                <a:ea typeface="+mn-ea"/>
                <a:cs typeface="+mn-cs"/>
              </a:rPr>
              <a:t>preserved in MMD patients, as compared with the other</a:t>
            </a:r>
          </a:p>
          <a:p>
            <a:r>
              <a:rPr lang="en-US" sz="1200" b="0" i="0" u="none" strike="noStrike" kern="1200" baseline="0" dirty="0" smtClean="0">
                <a:solidFill>
                  <a:schemeClr val="tx1"/>
                </a:solidFill>
                <a:latin typeface="+mn-lt"/>
                <a:ea typeface="+mn-ea"/>
                <a:cs typeface="+mn-cs"/>
              </a:rPr>
              <a:t>2 patient groups.</a:t>
            </a:r>
          </a:p>
          <a:p>
            <a:r>
              <a:rPr lang="en-US" sz="1200" b="0" i="0" u="none" strike="noStrike" kern="1200" baseline="0" dirty="0" smtClean="0">
                <a:solidFill>
                  <a:schemeClr val="tx1"/>
                </a:solidFill>
                <a:latin typeface="+mn-lt"/>
                <a:ea typeface="+mn-ea"/>
                <a:cs typeface="+mn-cs"/>
              </a:rPr>
              <a:t>There are 2 main reasons other than respiratory muscle</a:t>
            </a:r>
          </a:p>
          <a:p>
            <a:r>
              <a:rPr lang="en-US" sz="1200" b="0" i="0" u="none" strike="noStrike" kern="1200" baseline="0" dirty="0" smtClean="0">
                <a:solidFill>
                  <a:schemeClr val="tx1"/>
                </a:solidFill>
                <a:latin typeface="+mn-lt"/>
                <a:ea typeface="+mn-ea"/>
                <a:cs typeface="+mn-cs"/>
              </a:rPr>
              <a:t>weakness for such disproportionate rates of </a:t>
            </a:r>
            <a:r>
              <a:rPr lang="en-US" sz="1200" b="0" i="0" u="none" strike="noStrike" kern="1200" baseline="0" dirty="0" err="1" smtClean="0">
                <a:solidFill>
                  <a:schemeClr val="tx1"/>
                </a:solidFill>
                <a:latin typeface="+mn-lt"/>
                <a:ea typeface="+mn-ea"/>
                <a:cs typeface="+mn-cs"/>
              </a:rPr>
              <a:t>ventilatory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insufficiency in MMD patients. First, delayed relaxation</a:t>
            </a:r>
          </a:p>
          <a:p>
            <a:r>
              <a:rPr lang="en-US" sz="1200" b="0" i="0" u="none" strike="noStrike" kern="1200" baseline="0" dirty="0" smtClean="0">
                <a:solidFill>
                  <a:schemeClr val="tx1"/>
                </a:solidFill>
                <a:latin typeface="+mn-lt"/>
                <a:ea typeface="+mn-ea"/>
                <a:cs typeface="+mn-cs"/>
              </a:rPr>
              <a:t>may occur in the respiratory muscles as it does in other</a:t>
            </a:r>
          </a:p>
          <a:p>
            <a:r>
              <a:rPr lang="en-US" sz="1200" b="0" i="0" u="none" strike="noStrike" kern="1200" baseline="0" dirty="0" smtClean="0">
                <a:solidFill>
                  <a:schemeClr val="tx1"/>
                </a:solidFill>
                <a:latin typeface="+mn-lt"/>
                <a:ea typeface="+mn-ea"/>
                <a:cs typeface="+mn-cs"/>
              </a:rPr>
              <a:t>muscles in MMD patients. One study verified the delayed</a:t>
            </a:r>
          </a:p>
          <a:p>
            <a:r>
              <a:rPr lang="en-US" sz="1200" b="0" i="0" u="none" strike="noStrike" kern="1200" baseline="0" dirty="0" smtClean="0">
                <a:solidFill>
                  <a:schemeClr val="tx1"/>
                </a:solidFill>
                <a:latin typeface="+mn-lt"/>
                <a:ea typeface="+mn-ea"/>
                <a:cs typeface="+mn-cs"/>
              </a:rPr>
              <a:t>relaxation of the diaphragm using fluoroscopy [12], and</a:t>
            </a:r>
          </a:p>
          <a:p>
            <a:r>
              <a:rPr lang="en-US" sz="1200" b="0" i="0" u="none" strike="noStrike" kern="1200" baseline="0" dirty="0" smtClean="0">
                <a:solidFill>
                  <a:schemeClr val="tx1"/>
                </a:solidFill>
                <a:latin typeface="+mn-lt"/>
                <a:ea typeface="+mn-ea"/>
                <a:cs typeface="+mn-cs"/>
              </a:rPr>
              <a:t>another confirmed the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movement of the respiratory</a:t>
            </a:r>
          </a:p>
          <a:p>
            <a:r>
              <a:rPr lang="en-US" sz="1200" b="0" i="0" u="none" strike="noStrike" kern="1200" baseline="0" dirty="0" smtClean="0">
                <a:solidFill>
                  <a:schemeClr val="tx1"/>
                </a:solidFill>
                <a:latin typeface="+mn-lt"/>
                <a:ea typeface="+mn-ea"/>
                <a:cs typeface="+mn-cs"/>
              </a:rPr>
              <a:t>muscles, including the diaphragm, through electromyography</a:t>
            </a:r>
          </a:p>
          <a:p>
            <a:r>
              <a:rPr lang="en-US" sz="1200" b="0" i="0" u="none" strike="noStrike" kern="1200" baseline="0" dirty="0" smtClean="0">
                <a:solidFill>
                  <a:schemeClr val="tx1"/>
                </a:solidFill>
                <a:latin typeface="+mn-lt"/>
                <a:ea typeface="+mn-ea"/>
                <a:cs typeface="+mn-cs"/>
              </a:rPr>
              <a:t>[11,13]. Another possibility is that MMD</a:t>
            </a:r>
          </a:p>
          <a:p>
            <a:r>
              <a:rPr lang="en-US" sz="1200" b="0" i="0" u="none" strike="noStrike" kern="1200" baseline="0" dirty="0" smtClean="0">
                <a:solidFill>
                  <a:schemeClr val="tx1"/>
                </a:solidFill>
                <a:latin typeface="+mn-lt"/>
                <a:ea typeface="+mn-ea"/>
                <a:cs typeface="+mn-cs"/>
              </a:rPr>
              <a:t>patients have trouble with central respiratory control [14].</a:t>
            </a:r>
          </a:p>
          <a:p>
            <a:r>
              <a:rPr lang="en-US" sz="1200" b="0" i="0" u="none" strike="noStrike" kern="1200" baseline="0" dirty="0" smtClean="0">
                <a:solidFill>
                  <a:schemeClr val="tx1"/>
                </a:solidFill>
                <a:latin typeface="+mn-lt"/>
                <a:ea typeface="+mn-ea"/>
                <a:cs typeface="+mn-cs"/>
              </a:rPr>
              <a:t>One study suggested that the high incidence of </a:t>
            </a:r>
            <a:r>
              <a:rPr lang="en-US" sz="1200" b="0" i="0" u="none" strike="noStrike" kern="1200" baseline="0" dirty="0" err="1" smtClean="0">
                <a:solidFill>
                  <a:schemeClr val="tx1"/>
                </a:solidFill>
                <a:latin typeface="+mn-lt"/>
                <a:ea typeface="+mn-ea"/>
                <a:cs typeface="+mn-cs"/>
              </a:rPr>
              <a:t>ventilatory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insufficiency in MMD patients is related to a decreased</a:t>
            </a:r>
          </a:p>
          <a:p>
            <a:r>
              <a:rPr lang="en-US" sz="1200" b="0" i="0" u="none" strike="noStrike" kern="1200" baseline="0" dirty="0" smtClean="0">
                <a:solidFill>
                  <a:schemeClr val="tx1"/>
                </a:solidFill>
                <a:latin typeface="+mn-lt"/>
                <a:ea typeface="+mn-ea"/>
                <a:cs typeface="+mn-cs"/>
              </a:rPr>
              <a:t>hypoxic </a:t>
            </a:r>
            <a:r>
              <a:rPr lang="en-US" sz="1200" b="0" i="0" u="none" strike="noStrike" kern="1200" baseline="0" dirty="0" err="1" smtClean="0">
                <a:solidFill>
                  <a:schemeClr val="tx1"/>
                </a:solidFill>
                <a:latin typeface="+mn-lt"/>
                <a:ea typeface="+mn-ea"/>
                <a:cs typeface="+mn-cs"/>
              </a:rPr>
              <a:t>ventilatory</a:t>
            </a:r>
            <a:r>
              <a:rPr lang="en-US" sz="1200" b="0" i="0" u="none" strike="noStrike" kern="1200" baseline="0" dirty="0" smtClean="0">
                <a:solidFill>
                  <a:schemeClr val="tx1"/>
                </a:solidFill>
                <a:latin typeface="+mn-lt"/>
                <a:ea typeface="+mn-ea"/>
                <a:cs typeface="+mn-cs"/>
              </a:rPr>
              <a:t> response due to an underlying neurogenic</a:t>
            </a:r>
          </a:p>
          <a:p>
            <a:r>
              <a:rPr lang="en-US" sz="1200" b="0" i="0" u="none" strike="noStrike" kern="1200" baseline="0" dirty="0" smtClean="0">
                <a:solidFill>
                  <a:schemeClr val="tx1"/>
                </a:solidFill>
                <a:latin typeface="+mn-lt"/>
                <a:ea typeface="+mn-ea"/>
                <a:cs typeface="+mn-cs"/>
              </a:rPr>
              <a:t>deficit [15]. Another study suggested that neuronal</a:t>
            </a:r>
          </a:p>
          <a:p>
            <a:r>
              <a:rPr lang="en-US" sz="1200" b="0" i="0" u="none" strike="noStrike" kern="1200" baseline="0" dirty="0" smtClean="0">
                <a:solidFill>
                  <a:schemeClr val="tx1"/>
                </a:solidFill>
                <a:latin typeface="+mn-lt"/>
                <a:ea typeface="+mn-ea"/>
                <a:cs typeface="+mn-cs"/>
              </a:rPr>
              <a:t>loss in the medullary </a:t>
            </a:r>
            <a:r>
              <a:rPr lang="en-US" sz="1200" b="0" i="0" u="none" strike="noStrike" kern="1200" baseline="0" dirty="0" err="1" smtClean="0">
                <a:solidFill>
                  <a:schemeClr val="tx1"/>
                </a:solidFill>
                <a:latin typeface="+mn-lt"/>
                <a:ea typeface="+mn-ea"/>
                <a:cs typeface="+mn-cs"/>
              </a:rPr>
              <a:t>arcuate</a:t>
            </a:r>
            <a:r>
              <a:rPr lang="en-US" sz="1200" b="0" i="0" u="none" strike="noStrike" kern="1200" baseline="0" dirty="0" smtClean="0">
                <a:solidFill>
                  <a:schemeClr val="tx1"/>
                </a:solidFill>
                <a:latin typeface="+mn-lt"/>
                <a:ea typeface="+mn-ea"/>
                <a:cs typeface="+mn-cs"/>
              </a:rPr>
              <a:t> nucleus is associated with</a:t>
            </a:r>
            <a:endParaRPr lang="en-US" dirty="0"/>
          </a:p>
        </p:txBody>
      </p:sp>
      <p:sp>
        <p:nvSpPr>
          <p:cNvPr id="4" name="Slide Number Placeholder 3"/>
          <p:cNvSpPr>
            <a:spLocks noGrp="1"/>
          </p:cNvSpPr>
          <p:nvPr>
            <p:ph type="sldNum" sz="quarter" idx="10"/>
          </p:nvPr>
        </p:nvSpPr>
        <p:spPr/>
        <p:txBody>
          <a:bodyPr/>
          <a:lstStyle/>
          <a:p>
            <a:fld id="{4BBC1B82-332D-49D8-B1C5-EE9F3EDE9C46}" type="slidenum">
              <a:rPr lang="en-US" smtClean="0"/>
              <a:t>13</a:t>
            </a:fld>
            <a:endParaRPr lang="en-US"/>
          </a:p>
        </p:txBody>
      </p:sp>
    </p:spTree>
    <p:extLst>
      <p:ext uri="{BB962C8B-B14F-4D97-AF65-F5344CB8AC3E}">
        <p14:creationId xmlns:p14="http://schemas.microsoft.com/office/powerpoint/2010/main" val="286974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treating ALS with NIV, you are trying</a:t>
            </a:r>
            <a:r>
              <a:rPr lang="en-US" baseline="0" dirty="0" smtClean="0"/>
              <a:t> to expand the lungs.   Any of these 5 problems may cause the lungs to not expand enough. With the addition of NIV, you will then be providing a solution for each issue.</a:t>
            </a:r>
            <a:endParaRPr lang="en-US" dirty="0"/>
          </a:p>
        </p:txBody>
      </p:sp>
      <p:sp>
        <p:nvSpPr>
          <p:cNvPr id="4" name="Slide Number Placeholder 3"/>
          <p:cNvSpPr>
            <a:spLocks noGrp="1"/>
          </p:cNvSpPr>
          <p:nvPr>
            <p:ph type="sldNum" sz="quarter" idx="10"/>
          </p:nvPr>
        </p:nvSpPr>
        <p:spPr/>
        <p:txBody>
          <a:bodyPr/>
          <a:lstStyle/>
          <a:p>
            <a:fld id="{FA4158CF-3D4F-4A02-9A3A-8225A31F2D04}" type="slidenum">
              <a:rPr lang="en-US">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359136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charset="0"/>
              </a:rPr>
              <a:t>Most of those that are surviving greater than 10 years have chosen to use NIV when offered NIV therapy as an early option.</a:t>
            </a:r>
            <a:endParaRPr lang="en-US" dirty="0"/>
          </a:p>
        </p:txBody>
      </p:sp>
      <p:sp>
        <p:nvSpPr>
          <p:cNvPr id="4" name="Slide Number Placeholder 3"/>
          <p:cNvSpPr>
            <a:spLocks noGrp="1"/>
          </p:cNvSpPr>
          <p:nvPr>
            <p:ph type="sldNum" sz="quarter" idx="10"/>
          </p:nvPr>
        </p:nvSpPr>
        <p:spPr/>
        <p:txBody>
          <a:bodyPr/>
          <a:lstStyle/>
          <a:p>
            <a:fld id="{FA4158CF-3D4F-4A02-9A3A-8225A31F2D04}" type="slidenum">
              <a:rPr lang="en-US">
                <a:solidFill>
                  <a:srgbClr val="000000"/>
                </a:solidFill>
              </a:rPr>
              <a:pPr/>
              <a:t>22</a:t>
            </a:fld>
            <a:endParaRPr lang="en-US">
              <a:solidFill>
                <a:srgbClr val="000000"/>
              </a:solidFill>
            </a:endParaRPr>
          </a:p>
        </p:txBody>
      </p:sp>
    </p:spTree>
    <p:extLst>
      <p:ext uri="{BB962C8B-B14F-4D97-AF65-F5344CB8AC3E}">
        <p14:creationId xmlns:p14="http://schemas.microsoft.com/office/powerpoint/2010/main" val="319531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98563" y="701675"/>
            <a:ext cx="4679950" cy="3509963"/>
          </a:xfrm>
          <a:ln/>
        </p:spPr>
      </p:sp>
      <p:sp>
        <p:nvSpPr>
          <p:cNvPr id="70659" name="Rectangle 3"/>
          <p:cNvSpPr>
            <a:spLocks noGrp="1" noChangeArrowheads="1"/>
          </p:cNvSpPr>
          <p:nvPr>
            <p:ph type="body" idx="1"/>
          </p:nvPr>
        </p:nvSpPr>
        <p:spPr>
          <a:xfrm>
            <a:off x="942997" y="4447772"/>
            <a:ext cx="5191084" cy="4212454"/>
          </a:xfrm>
        </p:spPr>
        <p:txBody>
          <a:bodyPr/>
          <a:lstStyle/>
          <a:p>
            <a:pPr>
              <a:lnSpc>
                <a:spcPct val="90000"/>
              </a:lnSpc>
            </a:pPr>
            <a:r>
              <a:rPr lang="en-US" sz="1300" dirty="0">
                <a:latin typeface="Arial" charset="0"/>
              </a:rPr>
              <a:t>Proper selection and fitting of the patient interface is extremely important.  There are several types of interfaces that are available, from nasal pillows to nasal and full face masks. Nasal masks are the most commonly used mask and generally well tolerated for nocturnal noninvasive ventilation.  There are numerous brands and sizes available to choose from.   The choice of interface depends on many dynamics, including patient and clinician preferences, patient facial characteristics and mask availability and costs.  Many times, patients will need to try several options before they find the interface that provides the best fit.</a:t>
            </a:r>
          </a:p>
          <a:p>
            <a:pPr>
              <a:lnSpc>
                <a:spcPct val="90000"/>
              </a:lnSpc>
            </a:pPr>
            <a:r>
              <a:rPr lang="en-US" sz="1500" dirty="0">
                <a:latin typeface="Arial" charset="0"/>
              </a:rPr>
              <a:t> </a:t>
            </a:r>
          </a:p>
          <a:p>
            <a:pPr>
              <a:lnSpc>
                <a:spcPct val="90000"/>
              </a:lnSpc>
              <a:buFontTx/>
              <a:buChar char="•"/>
            </a:pPr>
            <a:endParaRPr lang="en-US" sz="1500" dirty="0">
              <a:latin typeface="Arial" charset="0"/>
            </a:endParaRPr>
          </a:p>
          <a:p>
            <a:pPr lvl="2">
              <a:lnSpc>
                <a:spcPct val="90000"/>
              </a:lnSpc>
            </a:pPr>
            <a:endParaRPr lang="en-US" sz="1500" dirty="0">
              <a:latin typeface="Arial" charset="0"/>
            </a:endParaRPr>
          </a:p>
          <a:p>
            <a:pPr>
              <a:lnSpc>
                <a:spcPct val="90000"/>
              </a:lnSpc>
              <a:buFontTx/>
              <a:buChar char="•"/>
            </a:pPr>
            <a:endParaRPr lang="en-US" dirty="0" smtClean="0"/>
          </a:p>
          <a:p>
            <a:pPr lvl="2">
              <a:lnSpc>
                <a:spcPct val="90000"/>
              </a:lnSpc>
            </a:pPr>
            <a:endParaRPr lang="en-US" dirty="0" smtClean="0"/>
          </a:p>
        </p:txBody>
      </p:sp>
    </p:spTree>
    <p:extLst>
      <p:ext uri="{BB962C8B-B14F-4D97-AF65-F5344CB8AC3E}">
        <p14:creationId xmlns:p14="http://schemas.microsoft.com/office/powerpoint/2010/main" val="245059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solidFill>
                <a:srgbClr val="FF0000"/>
              </a:solidFill>
            </a:endParaRPr>
          </a:p>
          <a:p>
            <a:pPr eaLnBrk="1" hangingPunct="1">
              <a:spcBef>
                <a:spcPct val="0"/>
              </a:spcBef>
            </a:pPr>
            <a:r>
              <a:rPr lang="en-US" altLang="en-US" smtClean="0"/>
              <a:t>Here is the original  MetaNeb</a:t>
            </a:r>
            <a:r>
              <a:rPr lang="en-US" altLang="en-US" baseline="30000" smtClean="0"/>
              <a:t>®</a:t>
            </a:r>
            <a:r>
              <a:rPr lang="en-US" altLang="en-US" smtClean="0"/>
              <a:t> 3.0 System that’s currently being utilized by our customers.  </a:t>
            </a:r>
          </a:p>
          <a:p>
            <a:pPr eaLnBrk="1" hangingPunct="1">
              <a:spcBef>
                <a:spcPct val="0"/>
              </a:spcBef>
            </a:pPr>
            <a:endParaRPr lang="en-US" altLang="en-US" b="1" smtClean="0">
              <a:solidFill>
                <a:srgbClr val="FF0000"/>
              </a:solidFill>
            </a:endParaRPr>
          </a:p>
          <a:p>
            <a:pPr eaLnBrk="1" hangingPunct="1">
              <a:spcBef>
                <a:spcPct val="0"/>
              </a:spcBef>
            </a:pPr>
            <a:r>
              <a:rPr lang="en-US" altLang="en-US" smtClean="0"/>
              <a:t>We are excited  to announce the Launch of our newest generation device, The MetaNeb</a:t>
            </a:r>
            <a:r>
              <a:rPr lang="en-US" altLang="en-US" baseline="30000" smtClean="0"/>
              <a:t>®</a:t>
            </a:r>
            <a:r>
              <a:rPr lang="en-US" altLang="en-US" smtClean="0"/>
              <a:t> 4.0 System, which  offers a number of advantages as compared to The MetaNeb</a:t>
            </a:r>
            <a:r>
              <a:rPr lang="en-US" altLang="en-US" baseline="30000" smtClean="0"/>
              <a:t>®</a:t>
            </a:r>
            <a:r>
              <a:rPr lang="en-US" altLang="en-US" smtClean="0"/>
              <a:t> 3.0 System.  Throughout this presentation, I’ll point out differences between the two devices.</a:t>
            </a:r>
            <a:endParaRPr lang="en-US" altLang="en-US" b="1"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62000" indent="-292100">
              <a:defRPr>
                <a:solidFill>
                  <a:schemeClr val="tx1"/>
                </a:solidFill>
                <a:latin typeface="Arial" panose="020B0604020202020204" pitchFamily="34" charset="0"/>
                <a:cs typeface="Arial" panose="020B0604020202020204" pitchFamily="34" charset="0"/>
              </a:defRPr>
            </a:lvl2pPr>
            <a:lvl3pPr marL="1173163" indent="-233363">
              <a:defRPr>
                <a:solidFill>
                  <a:schemeClr val="tx1"/>
                </a:solidFill>
                <a:latin typeface="Arial" panose="020B0604020202020204" pitchFamily="34" charset="0"/>
                <a:cs typeface="Arial" panose="020B0604020202020204" pitchFamily="34" charset="0"/>
              </a:defRPr>
            </a:lvl3pPr>
            <a:lvl4pPr marL="1643063" indent="-233363">
              <a:defRPr>
                <a:solidFill>
                  <a:schemeClr val="tx1"/>
                </a:solidFill>
                <a:latin typeface="Arial" panose="020B0604020202020204" pitchFamily="34" charset="0"/>
                <a:cs typeface="Arial" panose="020B0604020202020204" pitchFamily="34" charset="0"/>
              </a:defRPr>
            </a:lvl4pPr>
            <a:lvl5pPr marL="2112963" indent="-233363">
              <a:defRPr>
                <a:solidFill>
                  <a:schemeClr val="tx1"/>
                </a:solidFill>
                <a:latin typeface="Arial" panose="020B0604020202020204" pitchFamily="34" charset="0"/>
                <a:cs typeface="Arial" panose="020B0604020202020204" pitchFamily="34" charset="0"/>
              </a:defRPr>
            </a:lvl5pPr>
            <a:lvl6pPr marL="25701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3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5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763"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56F758-B8CB-45A4-9001-A80032B0BAD2}" type="slidenum">
              <a:rPr lang="en-US" altLang="en-US" smtClean="0">
                <a:solidFill>
                  <a:srgbClr val="000000"/>
                </a:solidFill>
              </a:rPr>
              <a:pPr/>
              <a:t>29</a:t>
            </a:fld>
            <a:endParaRPr lang="en-US" altLang="en-US" smtClean="0">
              <a:solidFill>
                <a:srgbClr val="000000"/>
              </a:solidFill>
            </a:endParaRPr>
          </a:p>
        </p:txBody>
      </p:sp>
    </p:spTree>
    <p:extLst>
      <p:ext uri="{BB962C8B-B14F-4D97-AF65-F5344CB8AC3E}">
        <p14:creationId xmlns:p14="http://schemas.microsoft.com/office/powerpoint/2010/main" val="274242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xfrm>
            <a:off x="275219" y="4447461"/>
            <a:ext cx="6664246" cy="4213384"/>
          </a:xfrm>
          <a:noFill/>
          <a:ln/>
        </p:spPr>
        <p:txBody>
          <a:bodyPr/>
          <a:lstStyle/>
          <a:p>
            <a:r>
              <a:rPr lang="en-US" altLang="en-US" smtClean="0"/>
              <a:t>There are absolute contraindication for airway clearance which are listed</a:t>
            </a:r>
          </a:p>
          <a:p>
            <a:r>
              <a:rPr lang="en-US" altLang="en-US" smtClean="0"/>
              <a:t>And for the MetaNeb System which are listed</a:t>
            </a:r>
          </a:p>
          <a:p>
            <a:endParaRPr lang="en-US" altLang="en-US" smtClean="0"/>
          </a:p>
          <a:p>
            <a:r>
              <a:rPr lang="en-US" altLang="en-US" smtClean="0"/>
              <a:t>We  have listed some relative contraindications specific to the MetaNeb System </a:t>
            </a:r>
          </a:p>
          <a:p>
            <a:r>
              <a:rPr lang="en-US" altLang="en-US" smtClean="0"/>
              <a:t>These reflect conditions that should cause pause since it is  a prescription device the physician must weigh the benefit against any risk to the patient.</a:t>
            </a:r>
          </a:p>
          <a:p>
            <a:endParaRPr lang="en-US" altLang="en-US" b="1" smtClean="0"/>
          </a:p>
          <a:p>
            <a:endParaRPr lang="en-US" altLang="en-US" b="1" i="1" smtClean="0"/>
          </a:p>
        </p:txBody>
      </p:sp>
      <p:sp>
        <p:nvSpPr>
          <p:cNvPr id="67588" name="Slide Number Placeholder 3"/>
          <p:cNvSpPr>
            <a:spLocks noGrp="1"/>
          </p:cNvSpPr>
          <p:nvPr>
            <p:ph type="sldNum" sz="quarter" idx="5"/>
          </p:nvPr>
        </p:nvSpPr>
        <p:spPr>
          <a:noFill/>
        </p:spPr>
        <p:txBody>
          <a:bodyPr/>
          <a:lstStyle/>
          <a:p>
            <a:fld id="{4E1E6B3C-D31B-48F9-87F7-7809CE824998}"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169997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20D5BA-7BE6-4012-B8FA-414A78C6C76C}"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F99228-911E-4F69-9227-AC2C6907A707}" type="slidenum">
              <a:rPr lang="en-US" altLang="en-US"/>
              <a:pPr>
                <a:defRPr/>
              </a:pPr>
              <a:t>‹#›</a:t>
            </a:fld>
            <a:endParaRPr lang="en-US" altLang="en-US"/>
          </a:p>
        </p:txBody>
      </p:sp>
    </p:spTree>
    <p:extLst>
      <p:ext uri="{BB962C8B-B14F-4D97-AF65-F5344CB8AC3E}">
        <p14:creationId xmlns:p14="http://schemas.microsoft.com/office/powerpoint/2010/main" val="194324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8AE58E-C731-4AC2-BE26-85D7A99C7472}"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041DE-88EB-4E5E-93E9-D05614E2B74D}" type="slidenum">
              <a:rPr lang="en-US" altLang="en-US"/>
              <a:pPr>
                <a:defRPr/>
              </a:pPr>
              <a:t>‹#›</a:t>
            </a:fld>
            <a:endParaRPr lang="en-US" altLang="en-US"/>
          </a:p>
        </p:txBody>
      </p:sp>
    </p:spTree>
    <p:extLst>
      <p:ext uri="{BB962C8B-B14F-4D97-AF65-F5344CB8AC3E}">
        <p14:creationId xmlns:p14="http://schemas.microsoft.com/office/powerpoint/2010/main" val="36327451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259032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9290801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276471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692088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4167985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24724999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961211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7971101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136215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2043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E3F226-4F62-4557-936E-2A539528444C}"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14EF6-6681-4C17-8D7C-4423DBDA3319}" type="slidenum">
              <a:rPr lang="en-US" altLang="en-US"/>
              <a:pPr>
                <a:defRPr/>
              </a:pPr>
              <a:t>‹#›</a:t>
            </a:fld>
            <a:endParaRPr lang="en-US" altLang="en-US"/>
          </a:p>
        </p:txBody>
      </p:sp>
    </p:spTree>
    <p:extLst>
      <p:ext uri="{BB962C8B-B14F-4D97-AF65-F5344CB8AC3E}">
        <p14:creationId xmlns:p14="http://schemas.microsoft.com/office/powerpoint/2010/main" val="42545812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166072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4807272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2880195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588011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269558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471518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105729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3110617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7315576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336279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reeform 3"/>
          <p:cNvSpPr/>
          <p:nvPr userDrawn="1"/>
        </p:nvSpPr>
        <p:spPr>
          <a:xfrm>
            <a:off x="0" y="4816475"/>
            <a:ext cx="9144000" cy="1957388"/>
          </a:xfrm>
          <a:custGeom>
            <a:avLst/>
            <a:gdLst>
              <a:gd name="connsiteX0" fmla="*/ 9134475 w 9134475"/>
              <a:gd name="connsiteY0" fmla="*/ 0 h 1952625"/>
              <a:gd name="connsiteX1" fmla="*/ 9134475 w 9134475"/>
              <a:gd name="connsiteY1" fmla="*/ 1952625 h 1952625"/>
              <a:gd name="connsiteX2" fmla="*/ 0 w 9134475"/>
              <a:gd name="connsiteY2" fmla="*/ 1933575 h 1952625"/>
              <a:gd name="connsiteX3" fmla="*/ 0 w 9134475"/>
              <a:gd name="connsiteY3" fmla="*/ 1457325 h 1952625"/>
              <a:gd name="connsiteX4" fmla="*/ 9134475 w 9134475"/>
              <a:gd name="connsiteY4" fmla="*/ 0 h 1952625"/>
              <a:gd name="connsiteX0" fmla="*/ 9134474 w 9134475"/>
              <a:gd name="connsiteY0" fmla="*/ 0 h 1881374"/>
              <a:gd name="connsiteX1" fmla="*/ 9134475 w 9134475"/>
              <a:gd name="connsiteY1" fmla="*/ 1881374 h 1881374"/>
              <a:gd name="connsiteX2" fmla="*/ 0 w 9134475"/>
              <a:gd name="connsiteY2" fmla="*/ 1862324 h 1881374"/>
              <a:gd name="connsiteX3" fmla="*/ 0 w 9134475"/>
              <a:gd name="connsiteY3" fmla="*/ 1386074 h 1881374"/>
              <a:gd name="connsiteX4" fmla="*/ 9134474 w 9134475"/>
              <a:gd name="connsiteY4" fmla="*/ 0 h 1881374"/>
              <a:gd name="connsiteX0" fmla="*/ 9134475 w 9134476"/>
              <a:gd name="connsiteY0" fmla="*/ 0 h 1881374"/>
              <a:gd name="connsiteX1" fmla="*/ 9134476 w 9134476"/>
              <a:gd name="connsiteY1" fmla="*/ 1881374 h 1881374"/>
              <a:gd name="connsiteX2" fmla="*/ 1 w 9134476"/>
              <a:gd name="connsiteY2" fmla="*/ 1862324 h 1881374"/>
              <a:gd name="connsiteX3" fmla="*/ 0 w 9134476"/>
              <a:gd name="connsiteY3" fmla="*/ 1445450 h 1881374"/>
              <a:gd name="connsiteX4" fmla="*/ 9134475 w 9134476"/>
              <a:gd name="connsiteY4" fmla="*/ 0 h 188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476" h="1881374">
                <a:moveTo>
                  <a:pt x="9134475" y="0"/>
                </a:moveTo>
                <a:cubicBezTo>
                  <a:pt x="9134475" y="627125"/>
                  <a:pt x="9134476" y="1254249"/>
                  <a:pt x="9134476" y="1881374"/>
                </a:cubicBezTo>
                <a:lnTo>
                  <a:pt x="1" y="1862324"/>
                </a:lnTo>
                <a:cubicBezTo>
                  <a:pt x="1" y="1723366"/>
                  <a:pt x="0" y="1584408"/>
                  <a:pt x="0" y="1445450"/>
                </a:cubicBezTo>
                <a:lnTo>
                  <a:pt x="9134475" y="0"/>
                </a:lnTo>
                <a:close/>
              </a:path>
            </a:pathLst>
          </a:custGeom>
          <a:solidFill>
            <a:srgbClr val="75C7B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 name="Picture 8" descr="PPT_Pattern main-02.png"/>
          <p:cNvPicPr>
            <a:picLocks/>
          </p:cNvPicPr>
          <p:nvPr userDrawn="1"/>
        </p:nvPicPr>
        <p:blipFill>
          <a:blip r:embed="rId2">
            <a:extLst>
              <a:ext uri="{28A0092B-C50C-407E-A947-70E740481C1C}">
                <a14:useLocalDpi xmlns:a14="http://schemas.microsoft.com/office/drawing/2010/main" val="0"/>
              </a:ext>
            </a:extLst>
          </a:blip>
          <a:srcRect l="3117" t="24785" r="5000" b="18459"/>
          <a:stretch>
            <a:fillRect/>
          </a:stretch>
        </p:blipFill>
        <p:spPr bwMode="auto">
          <a:xfrm>
            <a:off x="-30163" y="4910138"/>
            <a:ext cx="9172576"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r_sig_leftag_pms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16563" y="6153150"/>
            <a:ext cx="31702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457200" y="6521450"/>
            <a:ext cx="45720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00" smtClean="0">
                <a:solidFill>
                  <a:srgbClr val="FFFFFF"/>
                </a:solidFill>
                <a:latin typeface="Calibri" panose="020F0502020204030204" pitchFamily="34" charset="0"/>
              </a:rPr>
              <a:t>©2013 Hill-Rom Services, PTE Ltd. ALL RIGHTS RESERVED</a:t>
            </a:r>
          </a:p>
        </p:txBody>
      </p:sp>
      <p:sp>
        <p:nvSpPr>
          <p:cNvPr id="2" name="Title 1"/>
          <p:cNvSpPr>
            <a:spLocks noGrp="1"/>
          </p:cNvSpPr>
          <p:nvPr>
            <p:ph type="ctrTitle"/>
          </p:nvPr>
        </p:nvSpPr>
        <p:spPr>
          <a:xfrm>
            <a:off x="457200" y="1676400"/>
            <a:ext cx="5984543" cy="1924051"/>
          </a:xfrm>
        </p:spPr>
        <p:txBody>
          <a:bodyPr anchor="ctr">
            <a:noAutofit/>
          </a:bodyPr>
          <a:lstStyle>
            <a:lvl1pPr algn="l">
              <a:lnSpc>
                <a:spcPts val="6200"/>
              </a:lnSpc>
              <a:defRPr sz="6000" b="1" i="1">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343400"/>
            <a:ext cx="7315200" cy="1295400"/>
          </a:xfrm>
        </p:spPr>
        <p:txBody>
          <a:bodyPr/>
          <a:lstStyle>
            <a:lvl1pPr marL="0" indent="0" algn="l">
              <a:buNone/>
              <a:defRPr sz="2000" b="1"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454149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72420953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1288"/>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a:off x="0" y="4832350"/>
            <a:ext cx="9144000" cy="1901825"/>
          </a:xfrm>
          <a:custGeom>
            <a:avLst/>
            <a:gdLst>
              <a:gd name="connsiteX0" fmla="*/ 9134475 w 9134475"/>
              <a:gd name="connsiteY0" fmla="*/ 0 h 1952625"/>
              <a:gd name="connsiteX1" fmla="*/ 9134475 w 9134475"/>
              <a:gd name="connsiteY1" fmla="*/ 1952625 h 1952625"/>
              <a:gd name="connsiteX2" fmla="*/ 0 w 9134475"/>
              <a:gd name="connsiteY2" fmla="*/ 1933575 h 1952625"/>
              <a:gd name="connsiteX3" fmla="*/ 0 w 9134475"/>
              <a:gd name="connsiteY3" fmla="*/ 1457325 h 1952625"/>
              <a:gd name="connsiteX4" fmla="*/ 9134475 w 9134475"/>
              <a:gd name="connsiteY4" fmla="*/ 0 h 1952625"/>
              <a:gd name="connsiteX0" fmla="*/ 9134474 w 9134475"/>
              <a:gd name="connsiteY0" fmla="*/ 0 h 1901825"/>
              <a:gd name="connsiteX1" fmla="*/ 9134475 w 9134475"/>
              <a:gd name="connsiteY1" fmla="*/ 1901825 h 1901825"/>
              <a:gd name="connsiteX2" fmla="*/ 0 w 9134475"/>
              <a:gd name="connsiteY2" fmla="*/ 1882775 h 1901825"/>
              <a:gd name="connsiteX3" fmla="*/ 0 w 9134475"/>
              <a:gd name="connsiteY3" fmla="*/ 1406525 h 1901825"/>
              <a:gd name="connsiteX4" fmla="*/ 9134474 w 9134475"/>
              <a:gd name="connsiteY4" fmla="*/ 0 h 1901825"/>
              <a:gd name="connsiteX0" fmla="*/ 9134475 w 9134476"/>
              <a:gd name="connsiteY0" fmla="*/ 0 h 1901825"/>
              <a:gd name="connsiteX1" fmla="*/ 9134476 w 9134476"/>
              <a:gd name="connsiteY1" fmla="*/ 1901825 h 1901825"/>
              <a:gd name="connsiteX2" fmla="*/ 1 w 9134476"/>
              <a:gd name="connsiteY2" fmla="*/ 1882775 h 1901825"/>
              <a:gd name="connsiteX3" fmla="*/ 0 w 9134476"/>
              <a:gd name="connsiteY3" fmla="*/ 1454026 h 1901825"/>
              <a:gd name="connsiteX4" fmla="*/ 9134475 w 9134476"/>
              <a:gd name="connsiteY4" fmla="*/ 0 h 190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476" h="1901825">
                <a:moveTo>
                  <a:pt x="9134475" y="0"/>
                </a:moveTo>
                <a:cubicBezTo>
                  <a:pt x="9134475" y="633942"/>
                  <a:pt x="9134476" y="1267883"/>
                  <a:pt x="9134476" y="1901825"/>
                </a:cubicBezTo>
                <a:lnTo>
                  <a:pt x="1" y="1882775"/>
                </a:lnTo>
                <a:cubicBezTo>
                  <a:pt x="1" y="1739859"/>
                  <a:pt x="0" y="1596942"/>
                  <a:pt x="0" y="1454026"/>
                </a:cubicBezTo>
                <a:lnTo>
                  <a:pt x="9134475" y="0"/>
                </a:lnTo>
                <a:close/>
              </a:path>
            </a:pathLst>
          </a:custGeom>
          <a:solidFill>
            <a:srgbClr val="75C7B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Freeform 5"/>
          <p:cNvSpPr/>
          <p:nvPr userDrawn="1"/>
        </p:nvSpPr>
        <p:spPr>
          <a:xfrm>
            <a:off x="0" y="5027613"/>
            <a:ext cx="9144000" cy="1830387"/>
          </a:xfrm>
          <a:custGeom>
            <a:avLst/>
            <a:gdLst>
              <a:gd name="connsiteX0" fmla="*/ 9134475 w 9134475"/>
              <a:gd name="connsiteY0" fmla="*/ 0 h 1952625"/>
              <a:gd name="connsiteX1" fmla="*/ 9134475 w 9134475"/>
              <a:gd name="connsiteY1" fmla="*/ 1952625 h 1952625"/>
              <a:gd name="connsiteX2" fmla="*/ 0 w 9134475"/>
              <a:gd name="connsiteY2" fmla="*/ 1933575 h 1952625"/>
              <a:gd name="connsiteX3" fmla="*/ 0 w 9134475"/>
              <a:gd name="connsiteY3" fmla="*/ 1457325 h 1952625"/>
              <a:gd name="connsiteX4" fmla="*/ 9134475 w 9134475"/>
              <a:gd name="connsiteY4" fmla="*/ 0 h 195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475" h="1952625">
                <a:moveTo>
                  <a:pt x="9134475" y="0"/>
                </a:moveTo>
                <a:lnTo>
                  <a:pt x="9134475" y="1952625"/>
                </a:lnTo>
                <a:lnTo>
                  <a:pt x="0" y="1933575"/>
                </a:lnTo>
                <a:lnTo>
                  <a:pt x="0" y="1457325"/>
                </a:lnTo>
                <a:lnTo>
                  <a:pt x="91344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11" descr="hr_sig_leftag_rbg_po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62613" y="6176963"/>
            <a:ext cx="3024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userDrawn="1"/>
        </p:nvSpPr>
        <p:spPr bwMode="auto">
          <a:xfrm>
            <a:off x="374650" y="6477000"/>
            <a:ext cx="2260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00" smtClean="0">
                <a:solidFill>
                  <a:srgbClr val="5F6062"/>
                </a:solidFill>
                <a:latin typeface="Calibri" panose="020F0502020204030204" pitchFamily="34" charset="0"/>
              </a:rPr>
              <a:t>©2013 Hill-Rom Services, PTE Ltd. ALL RIGHTS RESERVED</a:t>
            </a:r>
          </a:p>
        </p:txBody>
      </p:sp>
      <p:sp>
        <p:nvSpPr>
          <p:cNvPr id="2" name="Title 1"/>
          <p:cNvSpPr>
            <a:spLocks noGrp="1"/>
          </p:cNvSpPr>
          <p:nvPr>
            <p:ph type="ctrTitle"/>
          </p:nvPr>
        </p:nvSpPr>
        <p:spPr>
          <a:xfrm>
            <a:off x="457200" y="2130425"/>
            <a:ext cx="8229600" cy="1470025"/>
          </a:xfrm>
        </p:spPr>
        <p:txBody>
          <a:bodyPr>
            <a:noAutofit/>
          </a:bodyPr>
          <a:lstStyle>
            <a:lvl1pPr algn="l">
              <a:lnSpc>
                <a:spcPts val="7400"/>
              </a:lnSpc>
              <a:defRPr sz="7500" b="1" i="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343400"/>
            <a:ext cx="7315200" cy="1295400"/>
          </a:xfrm>
        </p:spPr>
        <p:txBody>
          <a:bodyPr/>
          <a:lstStyle>
            <a:lvl1pPr marL="0" indent="0" algn="l">
              <a:buNone/>
              <a:defRPr sz="20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171988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reeform 3"/>
          <p:cNvSpPr/>
          <p:nvPr userDrawn="1"/>
        </p:nvSpPr>
        <p:spPr>
          <a:xfrm>
            <a:off x="2403475" y="5757863"/>
            <a:ext cx="6740525" cy="1100137"/>
          </a:xfrm>
          <a:custGeom>
            <a:avLst/>
            <a:gdLst>
              <a:gd name="connsiteX0" fmla="*/ 9134475 w 9134475"/>
              <a:gd name="connsiteY0" fmla="*/ 0 h 1952625"/>
              <a:gd name="connsiteX1" fmla="*/ 9134475 w 9134475"/>
              <a:gd name="connsiteY1" fmla="*/ 1952625 h 1952625"/>
              <a:gd name="connsiteX2" fmla="*/ 0 w 9134475"/>
              <a:gd name="connsiteY2" fmla="*/ 1933575 h 1952625"/>
              <a:gd name="connsiteX3" fmla="*/ 0 w 9134475"/>
              <a:gd name="connsiteY3" fmla="*/ 1457325 h 1952625"/>
              <a:gd name="connsiteX4" fmla="*/ 9134475 w 9134475"/>
              <a:gd name="connsiteY4" fmla="*/ 0 h 1952625"/>
              <a:gd name="connsiteX0" fmla="*/ 9134475 w 9134475"/>
              <a:gd name="connsiteY0" fmla="*/ 0 h 717591"/>
              <a:gd name="connsiteX1" fmla="*/ 9134475 w 9134475"/>
              <a:gd name="connsiteY1" fmla="*/ 717591 h 717591"/>
              <a:gd name="connsiteX2" fmla="*/ 0 w 9134475"/>
              <a:gd name="connsiteY2" fmla="*/ 698541 h 717591"/>
              <a:gd name="connsiteX3" fmla="*/ 0 w 9134475"/>
              <a:gd name="connsiteY3" fmla="*/ 222291 h 717591"/>
              <a:gd name="connsiteX4" fmla="*/ 9134475 w 9134475"/>
              <a:gd name="connsiteY4" fmla="*/ 0 h 717591"/>
              <a:gd name="connsiteX0" fmla="*/ 9134475 w 9134475"/>
              <a:gd name="connsiteY0" fmla="*/ 0 h 1002599"/>
              <a:gd name="connsiteX1" fmla="*/ 9134475 w 9134475"/>
              <a:gd name="connsiteY1" fmla="*/ 1002599 h 1002599"/>
              <a:gd name="connsiteX2" fmla="*/ 0 w 9134475"/>
              <a:gd name="connsiteY2" fmla="*/ 983549 h 1002599"/>
              <a:gd name="connsiteX3" fmla="*/ 0 w 9134475"/>
              <a:gd name="connsiteY3" fmla="*/ 507299 h 1002599"/>
              <a:gd name="connsiteX4" fmla="*/ 9134475 w 9134475"/>
              <a:gd name="connsiteY4" fmla="*/ 0 h 1002599"/>
              <a:gd name="connsiteX0" fmla="*/ 9134475 w 9134475"/>
              <a:gd name="connsiteY0" fmla="*/ 0 h 1002599"/>
              <a:gd name="connsiteX1" fmla="*/ 9134475 w 9134475"/>
              <a:gd name="connsiteY1" fmla="*/ 1002599 h 1002599"/>
              <a:gd name="connsiteX2" fmla="*/ 0 w 9134475"/>
              <a:gd name="connsiteY2" fmla="*/ 983549 h 1002599"/>
              <a:gd name="connsiteX3" fmla="*/ 0 w 9134475"/>
              <a:gd name="connsiteY3" fmla="*/ 751774 h 1002599"/>
              <a:gd name="connsiteX4" fmla="*/ 9134475 w 9134475"/>
              <a:gd name="connsiteY4" fmla="*/ 0 h 1002599"/>
              <a:gd name="connsiteX0" fmla="*/ 9134475 w 9134475"/>
              <a:gd name="connsiteY0" fmla="*/ 0 h 1002599"/>
              <a:gd name="connsiteX1" fmla="*/ 9134475 w 9134475"/>
              <a:gd name="connsiteY1" fmla="*/ 1002599 h 1002599"/>
              <a:gd name="connsiteX2" fmla="*/ 0 w 9134475"/>
              <a:gd name="connsiteY2" fmla="*/ 1002599 h 1002599"/>
              <a:gd name="connsiteX3" fmla="*/ 0 w 9134475"/>
              <a:gd name="connsiteY3" fmla="*/ 751774 h 1002599"/>
              <a:gd name="connsiteX4" fmla="*/ 9134475 w 9134475"/>
              <a:gd name="connsiteY4" fmla="*/ 0 h 1002599"/>
              <a:gd name="connsiteX0" fmla="*/ 9204195 w 9204195"/>
              <a:gd name="connsiteY0" fmla="*/ 0 h 1002599"/>
              <a:gd name="connsiteX1" fmla="*/ 9204195 w 9204195"/>
              <a:gd name="connsiteY1" fmla="*/ 1002599 h 1002599"/>
              <a:gd name="connsiteX2" fmla="*/ 69720 w 9204195"/>
              <a:gd name="connsiteY2" fmla="*/ 1002599 h 1002599"/>
              <a:gd name="connsiteX3" fmla="*/ 0 w 9204195"/>
              <a:gd name="connsiteY3" fmla="*/ 1002599 h 1002599"/>
              <a:gd name="connsiteX4" fmla="*/ 9204195 w 9204195"/>
              <a:gd name="connsiteY4" fmla="*/ 0 h 1002599"/>
              <a:gd name="connsiteX0" fmla="*/ 9267150 w 9267150"/>
              <a:gd name="connsiteY0" fmla="*/ 0 h 1099605"/>
              <a:gd name="connsiteX1" fmla="*/ 9267150 w 9267150"/>
              <a:gd name="connsiteY1" fmla="*/ 1002599 h 1099605"/>
              <a:gd name="connsiteX2" fmla="*/ 132675 w 9267150"/>
              <a:gd name="connsiteY2" fmla="*/ 1002599 h 1099605"/>
              <a:gd name="connsiteX3" fmla="*/ 0 w 9267150"/>
              <a:gd name="connsiteY3" fmla="*/ 1099605 h 1099605"/>
              <a:gd name="connsiteX4" fmla="*/ 9267150 w 9267150"/>
              <a:gd name="connsiteY4" fmla="*/ 0 h 1099605"/>
              <a:gd name="connsiteX0" fmla="*/ 9267150 w 9267150"/>
              <a:gd name="connsiteY0" fmla="*/ 0 h 1099605"/>
              <a:gd name="connsiteX1" fmla="*/ 9267150 w 9267150"/>
              <a:gd name="connsiteY1" fmla="*/ 1002599 h 1099605"/>
              <a:gd name="connsiteX2" fmla="*/ 69721 w 9267150"/>
              <a:gd name="connsiteY2" fmla="*/ 1099605 h 1099605"/>
              <a:gd name="connsiteX3" fmla="*/ 0 w 9267150"/>
              <a:gd name="connsiteY3" fmla="*/ 1099605 h 1099605"/>
              <a:gd name="connsiteX4" fmla="*/ 9267150 w 9267150"/>
              <a:gd name="connsiteY4" fmla="*/ 0 h 1099605"/>
              <a:gd name="connsiteX0" fmla="*/ 9267150 w 9267150"/>
              <a:gd name="connsiteY0" fmla="*/ 0 h 1099605"/>
              <a:gd name="connsiteX1" fmla="*/ 9267150 w 9267150"/>
              <a:gd name="connsiteY1" fmla="*/ 1099605 h 1099605"/>
              <a:gd name="connsiteX2" fmla="*/ 69721 w 9267150"/>
              <a:gd name="connsiteY2" fmla="*/ 1099605 h 1099605"/>
              <a:gd name="connsiteX3" fmla="*/ 0 w 9267150"/>
              <a:gd name="connsiteY3" fmla="*/ 1099605 h 1099605"/>
              <a:gd name="connsiteX4" fmla="*/ 9267150 w 9267150"/>
              <a:gd name="connsiteY4" fmla="*/ 0 h 1099605"/>
              <a:gd name="connsiteX0" fmla="*/ 9330106 w 9330106"/>
              <a:gd name="connsiteY0" fmla="*/ 0 h 1099605"/>
              <a:gd name="connsiteX1" fmla="*/ 9330106 w 9330106"/>
              <a:gd name="connsiteY1" fmla="*/ 1099605 h 1099605"/>
              <a:gd name="connsiteX2" fmla="*/ 132677 w 9330106"/>
              <a:gd name="connsiteY2" fmla="*/ 1099605 h 1099605"/>
              <a:gd name="connsiteX3" fmla="*/ 0 w 9330106"/>
              <a:gd name="connsiteY3" fmla="*/ 848780 h 1099605"/>
              <a:gd name="connsiteX4" fmla="*/ 9330106 w 9330106"/>
              <a:gd name="connsiteY4" fmla="*/ 0 h 1099605"/>
              <a:gd name="connsiteX0" fmla="*/ 9370758 w 9370758"/>
              <a:gd name="connsiteY0" fmla="*/ 0 h 1099605"/>
              <a:gd name="connsiteX1" fmla="*/ 9370758 w 9370758"/>
              <a:gd name="connsiteY1" fmla="*/ 1099605 h 1099605"/>
              <a:gd name="connsiteX2" fmla="*/ 0 w 9370758"/>
              <a:gd name="connsiteY2" fmla="*/ 1099605 h 1099605"/>
              <a:gd name="connsiteX3" fmla="*/ 40652 w 9370758"/>
              <a:gd name="connsiteY3" fmla="*/ 848780 h 1099605"/>
              <a:gd name="connsiteX4" fmla="*/ 9370758 w 9370758"/>
              <a:gd name="connsiteY4" fmla="*/ 0 h 1099605"/>
              <a:gd name="connsiteX0" fmla="*/ 9460103 w 9460103"/>
              <a:gd name="connsiteY0" fmla="*/ 0 h 1099605"/>
              <a:gd name="connsiteX1" fmla="*/ 9460103 w 9460103"/>
              <a:gd name="connsiteY1" fmla="*/ 1099605 h 1099605"/>
              <a:gd name="connsiteX2" fmla="*/ 89345 w 9460103"/>
              <a:gd name="connsiteY2" fmla="*/ 1099605 h 1099605"/>
              <a:gd name="connsiteX3" fmla="*/ 0 w 9460103"/>
              <a:gd name="connsiteY3" fmla="*/ 1010540 h 1099605"/>
              <a:gd name="connsiteX4" fmla="*/ 9460103 w 9460103"/>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378644 w 9838747"/>
              <a:gd name="connsiteY3" fmla="*/ 1010540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9838747 w 9838747"/>
              <a:gd name="connsiteY3" fmla="*/ 0 h 1099605"/>
            </a:gdLst>
            <a:ahLst/>
            <a:cxnLst>
              <a:cxn ang="0">
                <a:pos x="connsiteX0" y="connsiteY0"/>
              </a:cxn>
              <a:cxn ang="0">
                <a:pos x="connsiteX1" y="connsiteY1"/>
              </a:cxn>
              <a:cxn ang="0">
                <a:pos x="connsiteX2" y="connsiteY2"/>
              </a:cxn>
              <a:cxn ang="0">
                <a:pos x="connsiteX3" y="connsiteY3"/>
              </a:cxn>
            </a:cxnLst>
            <a:rect l="l" t="t" r="r" b="b"/>
            <a:pathLst>
              <a:path w="9838747" h="1099605">
                <a:moveTo>
                  <a:pt x="9838747" y="0"/>
                </a:moveTo>
                <a:lnTo>
                  <a:pt x="9838747" y="1099605"/>
                </a:lnTo>
                <a:lnTo>
                  <a:pt x="0" y="1099605"/>
                </a:lnTo>
                <a:lnTo>
                  <a:pt x="9838747" y="0"/>
                </a:lnTo>
                <a:close/>
              </a:path>
            </a:pathLst>
          </a:custGeom>
          <a:solidFill>
            <a:srgbClr val="75C7B9">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 name="Picture 8" descr="PPT_Pattern small-03.png"/>
          <p:cNvPicPr>
            <a:picLocks noChangeAspect="1"/>
          </p:cNvPicPr>
          <p:nvPr userDrawn="1"/>
        </p:nvPicPr>
        <p:blipFill>
          <a:blip r:embed="rId2">
            <a:extLst>
              <a:ext uri="{28A0092B-C50C-407E-A947-70E740481C1C}">
                <a14:useLocalDpi xmlns:a14="http://schemas.microsoft.com/office/drawing/2010/main" val="0"/>
              </a:ext>
            </a:extLst>
          </a:blip>
          <a:srcRect l="16202" t="19682" r="4903" b="21736"/>
          <a:stretch>
            <a:fillRect/>
          </a:stretch>
        </p:blipFill>
        <p:spPr bwMode="auto">
          <a:xfrm>
            <a:off x="2743200" y="5727700"/>
            <a:ext cx="6400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r_sig_leftag_pms_rev.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353175"/>
            <a:ext cx="2209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8832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Slide Number Placeholder 5"/>
          <p:cNvSpPr>
            <a:spLocks noGrp="1"/>
          </p:cNvSpPr>
          <p:nvPr userDrawn="1">
            <p:ph type="sldNum" sz="quarter" idx="10"/>
          </p:nvPr>
        </p:nvSpPr>
        <p:spPr>
          <a:xfrm>
            <a:off x="722313" y="6254750"/>
            <a:ext cx="1752600" cy="381000"/>
          </a:xfrm>
        </p:spPr>
        <p:txBody>
          <a:bodyPr/>
          <a:lstStyle>
            <a:lvl1pPr algn="l" eaLnBrk="0" fontAlgn="base" hangingPunct="0">
              <a:spcBef>
                <a:spcPct val="0"/>
              </a:spcBef>
              <a:spcAft>
                <a:spcPct val="0"/>
              </a:spcAft>
              <a:defRPr sz="900">
                <a:solidFill>
                  <a:srgbClr val="5F6062"/>
                </a:solidFill>
                <a:latin typeface="Arial" panose="020B0604020202020204" pitchFamily="34" charset="0"/>
                <a:cs typeface="Arial" panose="020B0604020202020204" pitchFamily="34" charset="0"/>
              </a:defRPr>
            </a:lvl1pPr>
          </a:lstStyle>
          <a:p>
            <a:pPr>
              <a:defRPr/>
            </a:pPr>
            <a:fld id="{D04335F7-8BAC-4776-978C-9C69324ED3D5}" type="slidenum">
              <a:rPr lang="en-US"/>
              <a:pPr>
                <a:defRPr/>
              </a:pPr>
              <a:t>‹#›</a:t>
            </a:fld>
            <a:endParaRPr lang="en-US" dirty="0"/>
          </a:p>
        </p:txBody>
      </p:sp>
    </p:spTree>
    <p:extLst>
      <p:ext uri="{BB962C8B-B14F-4D97-AF65-F5344CB8AC3E}">
        <p14:creationId xmlns:p14="http://schemas.microsoft.com/office/powerpoint/2010/main" val="42517899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4763"/>
            <a:ext cx="915035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457200" y="6553200"/>
            <a:ext cx="457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00" smtClean="0">
                <a:solidFill>
                  <a:srgbClr val="FFFFFF"/>
                </a:solidFill>
                <a:latin typeface="Calibri" panose="020F0502020204030204" pitchFamily="34" charset="0"/>
              </a:rPr>
              <a:t>©2013 Hill-Rom Services, PTE Ltd. ALL RIGHTS RESERVED</a:t>
            </a:r>
          </a:p>
        </p:txBody>
      </p:sp>
      <p:grpSp>
        <p:nvGrpSpPr>
          <p:cNvPr id="6" name="Group 10"/>
          <p:cNvGrpSpPr>
            <a:grpSpLocks/>
          </p:cNvGrpSpPr>
          <p:nvPr userDrawn="1"/>
        </p:nvGrpSpPr>
        <p:grpSpPr bwMode="auto">
          <a:xfrm>
            <a:off x="2403475" y="5767388"/>
            <a:ext cx="6740525" cy="1100137"/>
            <a:chOff x="2403187" y="4498447"/>
            <a:chExt cx="6740813" cy="1099605"/>
          </a:xfrm>
        </p:grpSpPr>
        <p:sp>
          <p:nvSpPr>
            <p:cNvPr id="7" name="Freeform 6"/>
            <p:cNvSpPr/>
            <p:nvPr userDrawn="1"/>
          </p:nvSpPr>
          <p:spPr>
            <a:xfrm>
              <a:off x="2403187" y="4498447"/>
              <a:ext cx="6740813" cy="1099605"/>
            </a:xfrm>
            <a:custGeom>
              <a:avLst/>
              <a:gdLst>
                <a:gd name="connsiteX0" fmla="*/ 9134475 w 9134475"/>
                <a:gd name="connsiteY0" fmla="*/ 0 h 1952625"/>
                <a:gd name="connsiteX1" fmla="*/ 9134475 w 9134475"/>
                <a:gd name="connsiteY1" fmla="*/ 1952625 h 1952625"/>
                <a:gd name="connsiteX2" fmla="*/ 0 w 9134475"/>
                <a:gd name="connsiteY2" fmla="*/ 1933575 h 1952625"/>
                <a:gd name="connsiteX3" fmla="*/ 0 w 9134475"/>
                <a:gd name="connsiteY3" fmla="*/ 1457325 h 1952625"/>
                <a:gd name="connsiteX4" fmla="*/ 9134475 w 9134475"/>
                <a:gd name="connsiteY4" fmla="*/ 0 h 1952625"/>
                <a:gd name="connsiteX0" fmla="*/ 9134475 w 9134475"/>
                <a:gd name="connsiteY0" fmla="*/ 0 h 717591"/>
                <a:gd name="connsiteX1" fmla="*/ 9134475 w 9134475"/>
                <a:gd name="connsiteY1" fmla="*/ 717591 h 717591"/>
                <a:gd name="connsiteX2" fmla="*/ 0 w 9134475"/>
                <a:gd name="connsiteY2" fmla="*/ 698541 h 717591"/>
                <a:gd name="connsiteX3" fmla="*/ 0 w 9134475"/>
                <a:gd name="connsiteY3" fmla="*/ 222291 h 717591"/>
                <a:gd name="connsiteX4" fmla="*/ 9134475 w 9134475"/>
                <a:gd name="connsiteY4" fmla="*/ 0 h 717591"/>
                <a:gd name="connsiteX0" fmla="*/ 9134475 w 9134475"/>
                <a:gd name="connsiteY0" fmla="*/ 0 h 1002599"/>
                <a:gd name="connsiteX1" fmla="*/ 9134475 w 9134475"/>
                <a:gd name="connsiteY1" fmla="*/ 1002599 h 1002599"/>
                <a:gd name="connsiteX2" fmla="*/ 0 w 9134475"/>
                <a:gd name="connsiteY2" fmla="*/ 983549 h 1002599"/>
                <a:gd name="connsiteX3" fmla="*/ 0 w 9134475"/>
                <a:gd name="connsiteY3" fmla="*/ 507299 h 1002599"/>
                <a:gd name="connsiteX4" fmla="*/ 9134475 w 9134475"/>
                <a:gd name="connsiteY4" fmla="*/ 0 h 1002599"/>
                <a:gd name="connsiteX0" fmla="*/ 9134475 w 9134475"/>
                <a:gd name="connsiteY0" fmla="*/ 0 h 1002599"/>
                <a:gd name="connsiteX1" fmla="*/ 9134475 w 9134475"/>
                <a:gd name="connsiteY1" fmla="*/ 1002599 h 1002599"/>
                <a:gd name="connsiteX2" fmla="*/ 0 w 9134475"/>
                <a:gd name="connsiteY2" fmla="*/ 983549 h 1002599"/>
                <a:gd name="connsiteX3" fmla="*/ 0 w 9134475"/>
                <a:gd name="connsiteY3" fmla="*/ 751774 h 1002599"/>
                <a:gd name="connsiteX4" fmla="*/ 9134475 w 9134475"/>
                <a:gd name="connsiteY4" fmla="*/ 0 h 1002599"/>
                <a:gd name="connsiteX0" fmla="*/ 9134475 w 9134475"/>
                <a:gd name="connsiteY0" fmla="*/ 0 h 1002599"/>
                <a:gd name="connsiteX1" fmla="*/ 9134475 w 9134475"/>
                <a:gd name="connsiteY1" fmla="*/ 1002599 h 1002599"/>
                <a:gd name="connsiteX2" fmla="*/ 0 w 9134475"/>
                <a:gd name="connsiteY2" fmla="*/ 1002599 h 1002599"/>
                <a:gd name="connsiteX3" fmla="*/ 0 w 9134475"/>
                <a:gd name="connsiteY3" fmla="*/ 751774 h 1002599"/>
                <a:gd name="connsiteX4" fmla="*/ 9134475 w 9134475"/>
                <a:gd name="connsiteY4" fmla="*/ 0 h 1002599"/>
                <a:gd name="connsiteX0" fmla="*/ 9204195 w 9204195"/>
                <a:gd name="connsiteY0" fmla="*/ 0 h 1002599"/>
                <a:gd name="connsiteX1" fmla="*/ 9204195 w 9204195"/>
                <a:gd name="connsiteY1" fmla="*/ 1002599 h 1002599"/>
                <a:gd name="connsiteX2" fmla="*/ 69720 w 9204195"/>
                <a:gd name="connsiteY2" fmla="*/ 1002599 h 1002599"/>
                <a:gd name="connsiteX3" fmla="*/ 0 w 9204195"/>
                <a:gd name="connsiteY3" fmla="*/ 1002599 h 1002599"/>
                <a:gd name="connsiteX4" fmla="*/ 9204195 w 9204195"/>
                <a:gd name="connsiteY4" fmla="*/ 0 h 1002599"/>
                <a:gd name="connsiteX0" fmla="*/ 9267150 w 9267150"/>
                <a:gd name="connsiteY0" fmla="*/ 0 h 1099605"/>
                <a:gd name="connsiteX1" fmla="*/ 9267150 w 9267150"/>
                <a:gd name="connsiteY1" fmla="*/ 1002599 h 1099605"/>
                <a:gd name="connsiteX2" fmla="*/ 132675 w 9267150"/>
                <a:gd name="connsiteY2" fmla="*/ 1002599 h 1099605"/>
                <a:gd name="connsiteX3" fmla="*/ 0 w 9267150"/>
                <a:gd name="connsiteY3" fmla="*/ 1099605 h 1099605"/>
                <a:gd name="connsiteX4" fmla="*/ 9267150 w 9267150"/>
                <a:gd name="connsiteY4" fmla="*/ 0 h 1099605"/>
                <a:gd name="connsiteX0" fmla="*/ 9267150 w 9267150"/>
                <a:gd name="connsiteY0" fmla="*/ 0 h 1099605"/>
                <a:gd name="connsiteX1" fmla="*/ 9267150 w 9267150"/>
                <a:gd name="connsiteY1" fmla="*/ 1002599 h 1099605"/>
                <a:gd name="connsiteX2" fmla="*/ 69721 w 9267150"/>
                <a:gd name="connsiteY2" fmla="*/ 1099605 h 1099605"/>
                <a:gd name="connsiteX3" fmla="*/ 0 w 9267150"/>
                <a:gd name="connsiteY3" fmla="*/ 1099605 h 1099605"/>
                <a:gd name="connsiteX4" fmla="*/ 9267150 w 9267150"/>
                <a:gd name="connsiteY4" fmla="*/ 0 h 1099605"/>
                <a:gd name="connsiteX0" fmla="*/ 9267150 w 9267150"/>
                <a:gd name="connsiteY0" fmla="*/ 0 h 1099605"/>
                <a:gd name="connsiteX1" fmla="*/ 9267150 w 9267150"/>
                <a:gd name="connsiteY1" fmla="*/ 1099605 h 1099605"/>
                <a:gd name="connsiteX2" fmla="*/ 69721 w 9267150"/>
                <a:gd name="connsiteY2" fmla="*/ 1099605 h 1099605"/>
                <a:gd name="connsiteX3" fmla="*/ 0 w 9267150"/>
                <a:gd name="connsiteY3" fmla="*/ 1099605 h 1099605"/>
                <a:gd name="connsiteX4" fmla="*/ 9267150 w 9267150"/>
                <a:gd name="connsiteY4" fmla="*/ 0 h 1099605"/>
                <a:gd name="connsiteX0" fmla="*/ 9330106 w 9330106"/>
                <a:gd name="connsiteY0" fmla="*/ 0 h 1099605"/>
                <a:gd name="connsiteX1" fmla="*/ 9330106 w 9330106"/>
                <a:gd name="connsiteY1" fmla="*/ 1099605 h 1099605"/>
                <a:gd name="connsiteX2" fmla="*/ 132677 w 9330106"/>
                <a:gd name="connsiteY2" fmla="*/ 1099605 h 1099605"/>
                <a:gd name="connsiteX3" fmla="*/ 0 w 9330106"/>
                <a:gd name="connsiteY3" fmla="*/ 848780 h 1099605"/>
                <a:gd name="connsiteX4" fmla="*/ 9330106 w 9330106"/>
                <a:gd name="connsiteY4" fmla="*/ 0 h 1099605"/>
                <a:gd name="connsiteX0" fmla="*/ 9370758 w 9370758"/>
                <a:gd name="connsiteY0" fmla="*/ 0 h 1099605"/>
                <a:gd name="connsiteX1" fmla="*/ 9370758 w 9370758"/>
                <a:gd name="connsiteY1" fmla="*/ 1099605 h 1099605"/>
                <a:gd name="connsiteX2" fmla="*/ 0 w 9370758"/>
                <a:gd name="connsiteY2" fmla="*/ 1099605 h 1099605"/>
                <a:gd name="connsiteX3" fmla="*/ 40652 w 9370758"/>
                <a:gd name="connsiteY3" fmla="*/ 848780 h 1099605"/>
                <a:gd name="connsiteX4" fmla="*/ 9370758 w 9370758"/>
                <a:gd name="connsiteY4" fmla="*/ 0 h 1099605"/>
                <a:gd name="connsiteX0" fmla="*/ 9460103 w 9460103"/>
                <a:gd name="connsiteY0" fmla="*/ 0 h 1099605"/>
                <a:gd name="connsiteX1" fmla="*/ 9460103 w 9460103"/>
                <a:gd name="connsiteY1" fmla="*/ 1099605 h 1099605"/>
                <a:gd name="connsiteX2" fmla="*/ 89345 w 9460103"/>
                <a:gd name="connsiteY2" fmla="*/ 1099605 h 1099605"/>
                <a:gd name="connsiteX3" fmla="*/ 0 w 9460103"/>
                <a:gd name="connsiteY3" fmla="*/ 1010540 h 1099605"/>
                <a:gd name="connsiteX4" fmla="*/ 9460103 w 9460103"/>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378644 w 9838747"/>
                <a:gd name="connsiteY3" fmla="*/ 1010540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534641 w 9838747"/>
                <a:gd name="connsiteY3" fmla="*/ 1022416 h 1099605"/>
                <a:gd name="connsiteX4" fmla="*/ 9838747 w 9838747"/>
                <a:gd name="connsiteY4" fmla="*/ 0 h 1099605"/>
                <a:gd name="connsiteX0" fmla="*/ 9838747 w 9838747"/>
                <a:gd name="connsiteY0" fmla="*/ 0 h 1099605"/>
                <a:gd name="connsiteX1" fmla="*/ 9838747 w 9838747"/>
                <a:gd name="connsiteY1" fmla="*/ 1099605 h 1099605"/>
                <a:gd name="connsiteX2" fmla="*/ 0 w 9838747"/>
                <a:gd name="connsiteY2" fmla="*/ 1099605 h 1099605"/>
                <a:gd name="connsiteX3" fmla="*/ 9838747 w 9838747"/>
                <a:gd name="connsiteY3" fmla="*/ 0 h 1099605"/>
              </a:gdLst>
              <a:ahLst/>
              <a:cxnLst>
                <a:cxn ang="0">
                  <a:pos x="connsiteX0" y="connsiteY0"/>
                </a:cxn>
                <a:cxn ang="0">
                  <a:pos x="connsiteX1" y="connsiteY1"/>
                </a:cxn>
                <a:cxn ang="0">
                  <a:pos x="connsiteX2" y="connsiteY2"/>
                </a:cxn>
                <a:cxn ang="0">
                  <a:pos x="connsiteX3" y="connsiteY3"/>
                </a:cxn>
              </a:cxnLst>
              <a:rect l="l" t="t" r="r" b="b"/>
              <a:pathLst>
                <a:path w="9838747" h="1099605">
                  <a:moveTo>
                    <a:pt x="9838747" y="0"/>
                  </a:moveTo>
                  <a:lnTo>
                    <a:pt x="9838747" y="1099605"/>
                  </a:lnTo>
                  <a:lnTo>
                    <a:pt x="0" y="1099605"/>
                  </a:lnTo>
                  <a:lnTo>
                    <a:pt x="9838747" y="0"/>
                  </a:lnTo>
                  <a:close/>
                </a:path>
              </a:pathLst>
            </a:custGeom>
            <a:solidFill>
              <a:srgbClr val="75C7B9">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Freeform 7"/>
            <p:cNvSpPr/>
            <p:nvPr userDrawn="1"/>
          </p:nvSpPr>
          <p:spPr>
            <a:xfrm>
              <a:off x="2687362" y="4633319"/>
              <a:ext cx="6456638" cy="963147"/>
            </a:xfrm>
            <a:custGeom>
              <a:avLst/>
              <a:gdLst>
                <a:gd name="connsiteX0" fmla="*/ 6456459 w 6456459"/>
                <a:gd name="connsiteY0" fmla="*/ 0 h 1017767"/>
                <a:gd name="connsiteX1" fmla="*/ 6456459 w 6456459"/>
                <a:gd name="connsiteY1" fmla="*/ 1017767 h 1017767"/>
                <a:gd name="connsiteX2" fmla="*/ 0 w 6456459"/>
                <a:gd name="connsiteY2" fmla="*/ 1017767 h 1017767"/>
                <a:gd name="connsiteX3" fmla="*/ 6456459 w 6456459"/>
                <a:gd name="connsiteY3" fmla="*/ 0 h 1017767"/>
                <a:gd name="connsiteX0" fmla="*/ 6456459 w 6456459"/>
                <a:gd name="connsiteY0" fmla="*/ 0 h 962108"/>
                <a:gd name="connsiteX1" fmla="*/ 6456459 w 6456459"/>
                <a:gd name="connsiteY1" fmla="*/ 962108 h 962108"/>
                <a:gd name="connsiteX2" fmla="*/ 0 w 6456459"/>
                <a:gd name="connsiteY2" fmla="*/ 962108 h 962108"/>
                <a:gd name="connsiteX3" fmla="*/ 6456459 w 6456459"/>
                <a:gd name="connsiteY3" fmla="*/ 0 h 962108"/>
              </a:gdLst>
              <a:ahLst/>
              <a:cxnLst>
                <a:cxn ang="0">
                  <a:pos x="connsiteX0" y="connsiteY0"/>
                </a:cxn>
                <a:cxn ang="0">
                  <a:pos x="connsiteX1" y="connsiteY1"/>
                </a:cxn>
                <a:cxn ang="0">
                  <a:pos x="connsiteX2" y="connsiteY2"/>
                </a:cxn>
                <a:cxn ang="0">
                  <a:pos x="connsiteX3" y="connsiteY3"/>
                </a:cxn>
              </a:cxnLst>
              <a:rect l="l" t="t" r="r" b="b"/>
              <a:pathLst>
                <a:path w="6456459" h="962108">
                  <a:moveTo>
                    <a:pt x="6456459" y="0"/>
                  </a:moveTo>
                  <a:lnTo>
                    <a:pt x="6456459" y="962108"/>
                  </a:lnTo>
                  <a:lnTo>
                    <a:pt x="0" y="962108"/>
                  </a:lnTo>
                  <a:lnTo>
                    <a:pt x="6456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pic>
        <p:nvPicPr>
          <p:cNvPr id="9" name="Picture 13" descr="hr_sig_leftag_rbg_po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6348413"/>
            <a:ext cx="2286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15337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657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eaLnBrk="0" fontAlgn="base" hangingPunct="0">
              <a:spcBef>
                <a:spcPct val="0"/>
              </a:spcBef>
              <a:spcAft>
                <a:spcPct val="0"/>
              </a:spcAft>
              <a:defRPr>
                <a:solidFill>
                  <a:srgbClr val="5F6062"/>
                </a:solidFill>
                <a:latin typeface="Arial" panose="020B0604020202020204" pitchFamily="34" charset="0"/>
                <a:cs typeface="Arial" panose="020B0604020202020204" pitchFamily="34" charset="0"/>
              </a:defRPr>
            </a:lvl1pPr>
          </a:lstStyle>
          <a:p>
            <a:pPr>
              <a:defRPr/>
            </a:pPr>
            <a:fld id="{2AEFA1BD-8D35-429E-BEB0-BE65B7FFC84C}" type="slidenum">
              <a:rPr lang="en-US"/>
              <a:pPr>
                <a:defRPr/>
              </a:pPr>
              <a:t>‹#›</a:t>
            </a:fld>
            <a:endParaRPr lang="en-US" dirty="0"/>
          </a:p>
        </p:txBody>
      </p:sp>
    </p:spTree>
    <p:extLst>
      <p:ext uri="{BB962C8B-B14F-4D97-AF65-F5344CB8AC3E}">
        <p14:creationId xmlns:p14="http://schemas.microsoft.com/office/powerpoint/2010/main" val="1443248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eaLnBrk="0" fontAlgn="base" hangingPunct="0">
              <a:spcBef>
                <a:spcPct val="0"/>
              </a:spcBef>
              <a:spcAft>
                <a:spcPct val="0"/>
              </a:spcAft>
              <a:defRPr>
                <a:solidFill>
                  <a:srgbClr val="5F6062"/>
                </a:solidFill>
                <a:latin typeface="Arial" panose="020B0604020202020204" pitchFamily="34" charset="0"/>
                <a:cs typeface="Arial" panose="020B0604020202020204" pitchFamily="34" charset="0"/>
              </a:defRPr>
            </a:lvl1pPr>
          </a:lstStyle>
          <a:p>
            <a:pPr>
              <a:defRPr/>
            </a:pPr>
            <a:fld id="{3E90FABF-DDF9-4581-9833-99AED8E4C5C7}" type="slidenum">
              <a:rPr lang="en-US"/>
              <a:pPr>
                <a:defRPr/>
              </a:pPr>
              <a:t>‹#›</a:t>
            </a:fld>
            <a:endParaRPr lang="en-US" dirty="0"/>
          </a:p>
        </p:txBody>
      </p:sp>
    </p:spTree>
    <p:extLst>
      <p:ext uri="{BB962C8B-B14F-4D97-AF65-F5344CB8AC3E}">
        <p14:creationId xmlns:p14="http://schemas.microsoft.com/office/powerpoint/2010/main" val="3644683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1CA9FF7-38C7-4F19-A63D-8041B3D0F7B1}" type="slidenum">
              <a:rPr lang="en-US"/>
              <a:pPr>
                <a:defRPr/>
              </a:pPr>
              <a:t>‹#›</a:t>
            </a:fld>
            <a:endParaRPr lang="en-US" dirty="0"/>
          </a:p>
        </p:txBody>
      </p:sp>
    </p:spTree>
    <p:extLst>
      <p:ext uri="{BB962C8B-B14F-4D97-AF65-F5344CB8AC3E}">
        <p14:creationId xmlns:p14="http://schemas.microsoft.com/office/powerpoint/2010/main" val="36018784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B797D7-43E7-4039-A005-7BFB652539F6}"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5D7F60-05E5-43FC-A338-DEFB0782D1A0}" type="slidenum">
              <a:rPr lang="en-US" altLang="en-US"/>
              <a:pPr>
                <a:defRPr/>
              </a:pPr>
              <a:t>‹#›</a:t>
            </a:fld>
            <a:endParaRPr lang="en-US" altLang="en-US"/>
          </a:p>
        </p:txBody>
      </p:sp>
    </p:spTree>
    <p:extLst>
      <p:ext uri="{BB962C8B-B14F-4D97-AF65-F5344CB8AC3E}">
        <p14:creationId xmlns:p14="http://schemas.microsoft.com/office/powerpoint/2010/main" val="2670285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457200" y="6324600"/>
            <a:ext cx="3276600" cy="365125"/>
          </a:xfrm>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111113-39A2-414C-8EF8-EC0C189FC3D1}" type="slidenum">
              <a:rPr lang="en-US"/>
              <a:pPr>
                <a:defRPr/>
              </a:pPr>
              <a:t>‹#›</a:t>
            </a:fld>
            <a:endParaRPr lang="en-US" dirty="0"/>
          </a:p>
        </p:txBody>
      </p:sp>
    </p:spTree>
    <p:extLst>
      <p:ext uri="{BB962C8B-B14F-4D97-AF65-F5344CB8AC3E}">
        <p14:creationId xmlns:p14="http://schemas.microsoft.com/office/powerpoint/2010/main" val="5566076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19800" y="6400800"/>
            <a:ext cx="762000" cy="228600"/>
          </a:xfrm>
          <a:prstGeom prst="rect">
            <a:avLst/>
          </a:prstGeom>
        </p:spPr>
        <p:txBody>
          <a:bodyPr/>
          <a:lstStyle>
            <a:lvl1pPr eaLnBrk="1" fontAlgn="auto" hangingPunct="1">
              <a:spcBef>
                <a:spcPts val="0"/>
              </a:spcBef>
              <a:spcAft>
                <a:spcPts val="0"/>
              </a:spcAft>
              <a:defRPr sz="1200">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3048000" y="6400800"/>
            <a:ext cx="3200400" cy="228600"/>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endParaRPr lang="en-US"/>
          </a:p>
        </p:txBody>
      </p:sp>
    </p:spTree>
    <p:extLst>
      <p:ext uri="{BB962C8B-B14F-4D97-AF65-F5344CB8AC3E}">
        <p14:creationId xmlns:p14="http://schemas.microsoft.com/office/powerpoint/2010/main" val="2667220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149883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843098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808156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669030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37134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437148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63390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38148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EB38E6-E23B-457B-A120-B93B0CC97DFD}" type="datetimeFigureOut">
              <a:rPr lang="en-US"/>
              <a:pPr>
                <a:defRPr/>
              </a:pPr>
              <a:t>5/21/2019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0DC16-8AAD-4E97-AD70-DDEFE0BB622B}" type="slidenum">
              <a:rPr lang="en-US" altLang="en-US"/>
              <a:pPr>
                <a:defRPr/>
              </a:pPr>
              <a:t>‹#›</a:t>
            </a:fld>
            <a:endParaRPr lang="en-US" altLang="en-US"/>
          </a:p>
        </p:txBody>
      </p:sp>
    </p:spTree>
    <p:extLst>
      <p:ext uri="{BB962C8B-B14F-4D97-AF65-F5344CB8AC3E}">
        <p14:creationId xmlns:p14="http://schemas.microsoft.com/office/powerpoint/2010/main" val="1071233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645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65971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388189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1247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1480339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1345596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75926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311101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579446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94907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7351B4-E5EA-4FA5-8E4D-2564973893AB}"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6827A7-35D4-45BC-BF82-289B7480F703}" type="slidenum">
              <a:rPr lang="en-US" altLang="en-US"/>
              <a:pPr>
                <a:defRPr/>
              </a:pPr>
              <a:t>‹#›</a:t>
            </a:fld>
            <a:endParaRPr lang="en-US" altLang="en-US"/>
          </a:p>
        </p:txBody>
      </p:sp>
    </p:spTree>
    <p:extLst>
      <p:ext uri="{BB962C8B-B14F-4D97-AF65-F5344CB8AC3E}">
        <p14:creationId xmlns:p14="http://schemas.microsoft.com/office/powerpoint/2010/main" val="2256148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779124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294060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074055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698566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056542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172206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838985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84824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980757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305918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9006ED-FF0E-4D7E-825E-5E5E56E11557}" type="datetimeFigureOut">
              <a:rPr lang="en-US"/>
              <a:pPr>
                <a:defRPr/>
              </a:pPr>
              <a:t>5/21/2019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B428AB-F7F7-4586-BC4D-49F053D5B2CF}" type="slidenum">
              <a:rPr lang="en-US" altLang="en-US"/>
              <a:pPr>
                <a:defRPr/>
              </a:pPr>
              <a:t>‹#›</a:t>
            </a:fld>
            <a:endParaRPr lang="en-US" altLang="en-US"/>
          </a:p>
        </p:txBody>
      </p:sp>
    </p:spTree>
    <p:extLst>
      <p:ext uri="{BB962C8B-B14F-4D97-AF65-F5344CB8AC3E}">
        <p14:creationId xmlns:p14="http://schemas.microsoft.com/office/powerpoint/2010/main" val="3307017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538339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301375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417957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608654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7180587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173734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028045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619400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17808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82061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A5485A-71AE-4913-A3B0-7653ACC0974E}" type="datetimeFigureOut">
              <a:rPr lang="en-US"/>
              <a:pPr>
                <a:defRPr/>
              </a:pPr>
              <a:t>5/21/2019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8058ED-DB43-4A93-8BD0-2274E081E326}" type="slidenum">
              <a:rPr lang="en-US" altLang="en-US"/>
              <a:pPr>
                <a:defRPr/>
              </a:pPr>
              <a:t>‹#›</a:t>
            </a:fld>
            <a:endParaRPr lang="en-US" altLang="en-US"/>
          </a:p>
        </p:txBody>
      </p:sp>
    </p:spTree>
    <p:extLst>
      <p:ext uri="{BB962C8B-B14F-4D97-AF65-F5344CB8AC3E}">
        <p14:creationId xmlns:p14="http://schemas.microsoft.com/office/powerpoint/2010/main" val="1852929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619996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71562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1156557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448962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011052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692437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382138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837843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872812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290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0B4607-75D8-4A80-80E3-69CF45F15EE4}" type="datetimeFigureOut">
              <a:rPr lang="en-US"/>
              <a:pPr>
                <a:defRPr/>
              </a:pPr>
              <a:t>5/21/2019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60C60B-6E7D-4763-A903-7ECDDE37B53D}" type="slidenum">
              <a:rPr lang="en-US" altLang="en-US"/>
              <a:pPr>
                <a:defRPr/>
              </a:pPr>
              <a:t>‹#›</a:t>
            </a:fld>
            <a:endParaRPr lang="en-US" altLang="en-US"/>
          </a:p>
        </p:txBody>
      </p:sp>
    </p:spTree>
    <p:extLst>
      <p:ext uri="{BB962C8B-B14F-4D97-AF65-F5344CB8AC3E}">
        <p14:creationId xmlns:p14="http://schemas.microsoft.com/office/powerpoint/2010/main" val="39232605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883540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340230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514636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091786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568144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39349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626552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2442697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158086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08586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04F835-FF5F-49AD-BB28-CCDA6ABB5AB1}"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E8DA3D-EBBA-4BC4-9626-39C96F3CEC07}" type="slidenum">
              <a:rPr lang="en-US" altLang="en-US"/>
              <a:pPr>
                <a:defRPr/>
              </a:pPr>
              <a:t>‹#›</a:t>
            </a:fld>
            <a:endParaRPr lang="en-US" altLang="en-US"/>
          </a:p>
        </p:txBody>
      </p:sp>
    </p:spTree>
    <p:extLst>
      <p:ext uri="{BB962C8B-B14F-4D97-AF65-F5344CB8AC3E}">
        <p14:creationId xmlns:p14="http://schemas.microsoft.com/office/powerpoint/2010/main" val="1408968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04717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845330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0977337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961168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690431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130717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1B928-29F9-4BF2-9943-DE0F6D1557F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9280802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34BF0-38F1-48F7-881D-155EDE2E5B96}"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0121141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721D4-42FE-4A2B-84FB-26489D2E8F8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2795113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3795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62957D-2122-448F-8217-C465A16AA67F}" type="datetimeFigureOut">
              <a:rPr lang="en-US"/>
              <a:pPr>
                <a:defRPr/>
              </a:pPr>
              <a:t>5/21/2019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7ABA6A-226A-44BC-BFE4-DE8C8A03D39C}" type="slidenum">
              <a:rPr lang="en-US" altLang="en-US"/>
              <a:pPr>
                <a:defRPr/>
              </a:pPr>
              <a:t>‹#›</a:t>
            </a:fld>
            <a:endParaRPr lang="en-US" altLang="en-US"/>
          </a:p>
        </p:txBody>
      </p:sp>
    </p:spTree>
    <p:extLst>
      <p:ext uri="{BB962C8B-B14F-4D97-AF65-F5344CB8AC3E}">
        <p14:creationId xmlns:p14="http://schemas.microsoft.com/office/powerpoint/2010/main" val="33493080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14500"/>
            <a:ext cx="4103688"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41349420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a:p>
        </p:txBody>
      </p:sp>
      <p:sp>
        <p:nvSpPr>
          <p:cNvPr id="5" name="Slide Number Placeholder 4"/>
          <p:cNvSpPr>
            <a:spLocks noGrp="1"/>
          </p:cNvSpPr>
          <p:nvPr>
            <p:ph type="sldNum" sz="quarter" idx="10"/>
          </p:nvPr>
        </p:nvSpPr>
        <p:spPr/>
        <p:txBody>
          <a:bodyPr/>
          <a:lstStyle/>
          <a:p>
            <a:fld id="{66DD176D-59DF-45DC-9035-8A86A2FA982F}" type="slidenum">
              <a:rPr lang="">
                <a:solidFill>
                  <a:srgbClr val="FFCC00"/>
                </a:solidFill>
              </a:rPr>
              <a:pPr/>
              <a:t>‹#›</a:t>
            </a:fld>
            <a:endParaRPr lang="">
              <a:solidFill>
                <a:srgbClr val="FFCC00"/>
              </a:solidFill>
            </a:endParaRPr>
          </a:p>
        </p:txBody>
      </p:sp>
      <p:sp>
        <p:nvSpPr>
          <p:cNvPr id="6" name="Date Placeholder 5"/>
          <p:cNvSpPr>
            <a:spLocks noGrp="1"/>
          </p:cNvSpPr>
          <p:nvPr>
            <p:ph type="dt" sz="half" idx="11"/>
          </p:nvPr>
        </p:nvSpPr>
        <p:spPr/>
        <p:txBody>
          <a:bodyPr/>
          <a:lstStyle/>
          <a:p>
            <a:endParaRPr lang="">
              <a:solidFill>
                <a:srgbClr val="FFCC00"/>
              </a:solidFill>
            </a:endParaRPr>
          </a:p>
        </p:txBody>
      </p:sp>
    </p:spTree>
    <p:extLst>
      <p:ext uri="{BB962C8B-B14F-4D97-AF65-F5344CB8AC3E}">
        <p14:creationId xmlns:p14="http://schemas.microsoft.com/office/powerpoint/2010/main" val="3919508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E7055-D1F5-482A-8B57-22EED3209CC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15751027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7D8A82-3E9B-4FF5-99E9-9936F90FD918}"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2595915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374F76-182C-42AE-A10D-C0EF52D689BF}"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7424624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B0DC16-C3AF-40A7-B671-F27C924A8AAD}"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39510694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7029D-A210-4620-AA38-5D6B03DB9095}"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8932532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A52CE-9732-4E02-BD26-75663E45E0B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1915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30AC0-202A-490E-A0CA-09CC7AAA3A6A}"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469810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95E89D-1175-4C82-84BE-4E15A3FC2EE1}" type="slidenum">
              <a:rPr lang="en-US" altLang="en-US">
                <a:solidFill>
                  <a:srgbClr val="FFCC00"/>
                </a:solidFill>
              </a:rPr>
              <a:pPr>
                <a:defRPr/>
              </a:pPr>
              <a:t>‹#›</a:t>
            </a:fld>
            <a:endParaRPr lang="en-US" altLang="en-US">
              <a:solidFill>
                <a:srgbClr val="FFCC00"/>
              </a:solidFill>
            </a:endParaRPr>
          </a:p>
        </p:txBody>
      </p:sp>
    </p:spTree>
    <p:extLst>
      <p:ext uri="{BB962C8B-B14F-4D97-AF65-F5344CB8AC3E}">
        <p14:creationId xmlns:p14="http://schemas.microsoft.com/office/powerpoint/2010/main" val="24380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7.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8.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theme" Target="../theme/theme9.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C89534-F300-4EF0-A83F-8346C1689B25}" type="datetimeFigureOut">
              <a:rPr lang="en-US"/>
              <a:pPr>
                <a:defRPr/>
              </a:pPr>
              <a:t>5/21/2019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DA89"/>
                </a:solidFill>
                <a:latin typeface="Calibri" panose="020F0502020204030204" pitchFamily="34" charset="0"/>
              </a:defRPr>
            </a:lvl1pPr>
          </a:lstStyle>
          <a:p>
            <a:pPr>
              <a:defRPr/>
            </a:pPr>
            <a:fld id="{6B4D75BD-02A9-4102-8E72-BD6CB6C14B9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673100"/>
            <a:ext cx="8229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62000" y="6262688"/>
            <a:ext cx="1752600" cy="381000"/>
          </a:xfrm>
          <a:prstGeom prst="rect">
            <a:avLst/>
          </a:prstGeom>
        </p:spPr>
        <p:txBody>
          <a:bodyPr vert="horz" lIns="0" tIns="0" rIns="91440" bIns="45720" rtlCol="0" anchor="ctr"/>
          <a:lstStyle>
            <a:lvl1pPr algn="l" eaLnBrk="1" fontAlgn="auto" hangingPunct="1">
              <a:spcBef>
                <a:spcPts val="0"/>
              </a:spcBef>
              <a:spcAft>
                <a:spcPts val="0"/>
              </a:spcAft>
              <a:defRPr sz="900">
                <a:solidFill>
                  <a:srgbClr val="5F6062"/>
                </a:solidFill>
                <a:latin typeface="Calibri"/>
                <a:cs typeface="+mn-cs"/>
              </a:defRPr>
            </a:lvl1pPr>
          </a:lstStyle>
          <a:p>
            <a:pPr>
              <a:defRPr/>
            </a:pPr>
            <a:fld id="{C71A9F5B-F16A-4A69-B63A-C83524227DC2}" type="slidenum">
              <a:rPr lang="en-US"/>
              <a:pPr>
                <a:defRPr/>
              </a:pPr>
              <a:t>‹#›</a:t>
            </a:fld>
            <a:endParaRPr lang="en-US" dirty="0"/>
          </a:p>
        </p:txBody>
      </p:sp>
      <p:sp>
        <p:nvSpPr>
          <p:cNvPr id="2053" name="Rectangle 9"/>
          <p:cNvSpPr>
            <a:spLocks noChangeArrowheads="1"/>
          </p:cNvSpPr>
          <p:nvPr userDrawn="1"/>
        </p:nvSpPr>
        <p:spPr bwMode="auto">
          <a:xfrm>
            <a:off x="457200" y="6357938"/>
            <a:ext cx="3444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900" smtClean="0">
                <a:solidFill>
                  <a:srgbClr val="5F6062"/>
                </a:solidFill>
                <a:latin typeface="Calibri" panose="020F0502020204030204" pitchFamily="34" charset="0"/>
              </a:rPr>
              <a:t>Page </a:t>
            </a:r>
            <a:endParaRPr lang="en-US" altLang="en-US" smtClean="0">
              <a:solidFill>
                <a:srgbClr val="5F6062"/>
              </a:solidFill>
              <a:latin typeface="Calibri" panose="020F0502020204030204" pitchFamily="34" charset="0"/>
            </a:endParaRPr>
          </a:p>
        </p:txBody>
      </p:sp>
      <p:sp>
        <p:nvSpPr>
          <p:cNvPr id="2054" name="Rectangle 6"/>
          <p:cNvSpPr>
            <a:spLocks noChangeArrowheads="1"/>
          </p:cNvSpPr>
          <p:nvPr userDrawn="1"/>
        </p:nvSpPr>
        <p:spPr bwMode="auto">
          <a:xfrm>
            <a:off x="374650" y="6488113"/>
            <a:ext cx="2260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00" smtClean="0">
                <a:solidFill>
                  <a:srgbClr val="5F6062"/>
                </a:solidFill>
                <a:latin typeface="Calibri" panose="020F0502020204030204" pitchFamily="34" charset="0"/>
              </a:rPr>
              <a:t>©2013 Hill-Rom Services, PTE Ltd. ALL RIGHTS RESERVED</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1400" b="1" kern="1200">
          <a:solidFill>
            <a:srgbClr val="5F6062"/>
          </a:solidFill>
          <a:latin typeface="+mj-lt"/>
          <a:ea typeface="+mj-ea"/>
          <a:cs typeface="+mj-cs"/>
        </a:defRPr>
      </a:lvl1pPr>
      <a:lvl2pPr algn="l" rtl="0" eaLnBrk="0" fontAlgn="base" hangingPunct="0">
        <a:spcBef>
          <a:spcPct val="0"/>
        </a:spcBef>
        <a:spcAft>
          <a:spcPct val="0"/>
        </a:spcAft>
        <a:defRPr sz="1400" b="1">
          <a:solidFill>
            <a:srgbClr val="5F6062"/>
          </a:solidFill>
          <a:latin typeface="Calibri" panose="020F0502020204030204" pitchFamily="34" charset="0"/>
        </a:defRPr>
      </a:lvl2pPr>
      <a:lvl3pPr algn="l" rtl="0" eaLnBrk="0" fontAlgn="base" hangingPunct="0">
        <a:spcBef>
          <a:spcPct val="0"/>
        </a:spcBef>
        <a:spcAft>
          <a:spcPct val="0"/>
        </a:spcAft>
        <a:defRPr sz="1400" b="1">
          <a:solidFill>
            <a:srgbClr val="5F6062"/>
          </a:solidFill>
          <a:latin typeface="Calibri" panose="020F0502020204030204" pitchFamily="34" charset="0"/>
        </a:defRPr>
      </a:lvl3pPr>
      <a:lvl4pPr algn="l" rtl="0" eaLnBrk="0" fontAlgn="base" hangingPunct="0">
        <a:spcBef>
          <a:spcPct val="0"/>
        </a:spcBef>
        <a:spcAft>
          <a:spcPct val="0"/>
        </a:spcAft>
        <a:defRPr sz="1400" b="1">
          <a:solidFill>
            <a:srgbClr val="5F6062"/>
          </a:solidFill>
          <a:latin typeface="Calibri" panose="020F0502020204030204" pitchFamily="34" charset="0"/>
        </a:defRPr>
      </a:lvl4pPr>
      <a:lvl5pPr algn="l" rtl="0" eaLnBrk="0" fontAlgn="base" hangingPunct="0">
        <a:spcBef>
          <a:spcPct val="0"/>
        </a:spcBef>
        <a:spcAft>
          <a:spcPct val="0"/>
        </a:spcAft>
        <a:defRPr sz="1400" b="1">
          <a:solidFill>
            <a:srgbClr val="5F6062"/>
          </a:solidFill>
          <a:latin typeface="Calibri" panose="020F0502020204030204" pitchFamily="34" charset="0"/>
        </a:defRPr>
      </a:lvl5pPr>
      <a:lvl6pPr marL="457200" algn="l" rtl="0" fontAlgn="base">
        <a:spcBef>
          <a:spcPct val="0"/>
        </a:spcBef>
        <a:spcAft>
          <a:spcPct val="0"/>
        </a:spcAft>
        <a:defRPr sz="1400" b="1">
          <a:solidFill>
            <a:srgbClr val="5F6062"/>
          </a:solidFill>
          <a:latin typeface="Calibri" panose="020F0502020204030204" pitchFamily="34" charset="0"/>
        </a:defRPr>
      </a:lvl6pPr>
      <a:lvl7pPr marL="914400" algn="l" rtl="0" fontAlgn="base">
        <a:spcBef>
          <a:spcPct val="0"/>
        </a:spcBef>
        <a:spcAft>
          <a:spcPct val="0"/>
        </a:spcAft>
        <a:defRPr sz="1400" b="1">
          <a:solidFill>
            <a:srgbClr val="5F6062"/>
          </a:solidFill>
          <a:latin typeface="Calibri" panose="020F0502020204030204" pitchFamily="34" charset="0"/>
        </a:defRPr>
      </a:lvl7pPr>
      <a:lvl8pPr marL="1371600" algn="l" rtl="0" fontAlgn="base">
        <a:spcBef>
          <a:spcPct val="0"/>
        </a:spcBef>
        <a:spcAft>
          <a:spcPct val="0"/>
        </a:spcAft>
        <a:defRPr sz="1400" b="1">
          <a:solidFill>
            <a:srgbClr val="5F6062"/>
          </a:solidFill>
          <a:latin typeface="Calibri" panose="020F0502020204030204" pitchFamily="34" charset="0"/>
        </a:defRPr>
      </a:lvl8pPr>
      <a:lvl9pPr marL="1828800" algn="l" rtl="0" fontAlgn="base">
        <a:spcBef>
          <a:spcPct val="0"/>
        </a:spcBef>
        <a:spcAft>
          <a:spcPct val="0"/>
        </a:spcAft>
        <a:defRPr sz="1400" b="1">
          <a:solidFill>
            <a:srgbClr val="5F6062"/>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000" kern="1200">
          <a:solidFill>
            <a:srgbClr val="5F606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5F606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F606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F606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F606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1435039405"/>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1935562121"/>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425247399"/>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3341706941"/>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3220681570"/>
      </p:ext>
    </p:extLst>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1130175926"/>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mn-lt"/>
                <a:cs typeface="+mn-cs"/>
              </a:defRPr>
            </a:lvl1pPr>
          </a:lstStyle>
          <a:p>
            <a:pPr>
              <a:defRPr/>
            </a:pPr>
            <a:endParaRPr lang="en-US">
              <a:solidFill>
                <a:srgbClr val="FFCC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mn-lt"/>
                <a:cs typeface="+mn-cs"/>
              </a:defRPr>
            </a:lvl1pPr>
          </a:lstStyle>
          <a:p>
            <a:pPr>
              <a:defRPr/>
            </a:pPr>
            <a:endParaRPr lang="en-US">
              <a:solidFill>
                <a:srgbClr val="FFCC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6169E370-9F0E-4D3E-977D-0FA5FCB8B4DB}" type="slidenum">
              <a:rPr lang="en-US" altLang="en-US">
                <a:solidFill>
                  <a:srgbClr val="FFCC00"/>
                </a:solidFill>
                <a:latin typeface="Times New Roman" pitchFamily="18" charset="0"/>
                <a:cs typeface="Arial" charset="0"/>
              </a:rPr>
              <a:pPr>
                <a:defRPr/>
              </a:pPr>
              <a:t>‹#›</a:t>
            </a:fld>
            <a:endParaRPr lang="en-US" altLang="en-US">
              <a:solidFill>
                <a:srgbClr val="FFCC00"/>
              </a:solidFill>
              <a:latin typeface="Times New Roman" pitchFamily="18" charset="0"/>
              <a:cs typeface="Arial" charset="0"/>
            </a:endParaRPr>
          </a:p>
        </p:txBody>
      </p:sp>
    </p:spTree>
    <p:extLst>
      <p:ext uri="{BB962C8B-B14F-4D97-AF65-F5344CB8AC3E}">
        <p14:creationId xmlns:p14="http://schemas.microsoft.com/office/powerpoint/2010/main" val="493943375"/>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9.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MPovpAXcmIU"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5800" y="2133600"/>
            <a:ext cx="7772400" cy="1470025"/>
          </a:xfrm>
        </p:spPr>
        <p:txBody>
          <a:bodyPr/>
          <a:lstStyle/>
          <a:p>
            <a:r>
              <a:rPr lang="en-US" dirty="0" smtClean="0"/>
              <a:t>MDF </a:t>
            </a:r>
            <a:r>
              <a:rPr lang="en-US" dirty="0" err="1"/>
              <a:t>Myotonic</a:t>
            </a:r>
            <a:r>
              <a:rPr lang="en-US" dirty="0"/>
              <a:t> Dystrophy Day </a:t>
            </a:r>
            <a:r>
              <a:rPr lang="en-US" altLang="en-US" b="1" dirty="0" smtClean="0"/>
              <a:t>Management of Breathing</a:t>
            </a:r>
          </a:p>
        </p:txBody>
      </p:sp>
      <p:sp>
        <p:nvSpPr>
          <p:cNvPr id="15363" name="Subtitle 2"/>
          <p:cNvSpPr>
            <a:spLocks noGrp="1"/>
          </p:cNvSpPr>
          <p:nvPr>
            <p:ph type="subTitle" idx="4294967295"/>
          </p:nvPr>
        </p:nvSpPr>
        <p:spPr>
          <a:xfrm>
            <a:off x="1371600" y="3886200"/>
            <a:ext cx="6400800" cy="1752600"/>
          </a:xfrm>
        </p:spPr>
        <p:txBody>
          <a:bodyPr/>
          <a:lstStyle/>
          <a:p>
            <a:pPr marL="0" indent="0" algn="ctr" eaLnBrk="1" hangingPunct="1">
              <a:buFont typeface="Arial" panose="020B0604020202020204" pitchFamily="34" charset="0"/>
              <a:buNone/>
            </a:pPr>
            <a:r>
              <a:rPr lang="en-US" altLang="en-US" b="1" dirty="0" smtClean="0">
                <a:solidFill>
                  <a:srgbClr val="898989"/>
                </a:solidFill>
              </a:rPr>
              <a:t>Ericka Simpson, MD </a:t>
            </a:r>
          </a:p>
          <a:p>
            <a:pPr marL="0" indent="0" algn="ctr" eaLnBrk="1" hangingPunct="1">
              <a:buFont typeface="Arial" panose="020B0604020202020204" pitchFamily="34" charset="0"/>
              <a:buNone/>
            </a:pPr>
            <a:r>
              <a:rPr lang="en-US" altLang="en-US" b="1" i="1" dirty="0" smtClean="0">
                <a:solidFill>
                  <a:srgbClr val="898989"/>
                </a:solidFill>
              </a:rPr>
              <a:t>In honor</a:t>
            </a:r>
            <a:r>
              <a:rPr lang="en-US" altLang="en-US" b="1" dirty="0" smtClean="0">
                <a:solidFill>
                  <a:srgbClr val="898989"/>
                </a:solidFill>
              </a:rPr>
              <a:t> </a:t>
            </a:r>
            <a:r>
              <a:rPr lang="en-US" altLang="en-US" b="1" i="1" dirty="0" smtClean="0">
                <a:solidFill>
                  <a:srgbClr val="898989"/>
                </a:solidFill>
              </a:rPr>
              <a:t>of </a:t>
            </a:r>
          </a:p>
          <a:p>
            <a:pPr marL="0" indent="0" algn="ctr" eaLnBrk="1" hangingPunct="1">
              <a:buFont typeface="Arial" panose="020B0604020202020204" pitchFamily="34" charset="0"/>
              <a:buNone/>
            </a:pPr>
            <a:r>
              <a:rPr lang="en-US" altLang="en-US" b="1" dirty="0" smtClean="0">
                <a:solidFill>
                  <a:srgbClr val="898989"/>
                </a:solidFill>
              </a:rPr>
              <a:t>Venessa Holland MD MPH PA</a:t>
            </a:r>
          </a:p>
          <a:p>
            <a:pPr marL="0" indent="0" algn="ctr" eaLnBrk="1" hangingPunct="1">
              <a:buFont typeface="Arial" panose="020B0604020202020204" pitchFamily="34" charset="0"/>
              <a:buNone/>
            </a:pPr>
            <a:r>
              <a:rPr lang="en-US" altLang="en-US" b="1" dirty="0" smtClean="0">
                <a:solidFill>
                  <a:srgbClr val="898989"/>
                </a:solidFill>
              </a:rPr>
              <a:t>May 18, 2019</a:t>
            </a:r>
          </a:p>
          <a:p>
            <a:pPr marL="0" indent="0" algn="ctr" eaLnBrk="1" hangingPunct="1">
              <a:buFont typeface="Arial" panose="020B0604020202020204" pitchFamily="34" charset="0"/>
              <a:buNone/>
            </a:pPr>
            <a:r>
              <a:rPr lang="en-US" altLang="en-US" sz="2800" b="1" dirty="0" smtClean="0">
                <a:solidFill>
                  <a:srgbClr val="898989"/>
                </a:solidFill>
              </a:rPr>
              <a:t>Houston Methodist Neurological Institute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sz="4000" b="1" smtClean="0"/>
              <a:t>CLINICAL SIGNS OF OROPHARYNGEAL MUSCLE IMPAIRMENT</a:t>
            </a:r>
          </a:p>
        </p:txBody>
      </p:sp>
      <p:sp>
        <p:nvSpPr>
          <p:cNvPr id="23555" name="Rectangle 3"/>
          <p:cNvSpPr>
            <a:spLocks noGrp="1"/>
          </p:cNvSpPr>
          <p:nvPr>
            <p:ph type="body" idx="4294967295"/>
          </p:nvPr>
        </p:nvSpPr>
        <p:spPr/>
        <p:txBody>
          <a:bodyPr/>
          <a:lstStyle/>
          <a:p>
            <a:r>
              <a:rPr lang="en-US" altLang="en-US" b="1" dirty="0" smtClean="0"/>
              <a:t>Difficulty speaking</a:t>
            </a:r>
          </a:p>
          <a:p>
            <a:pPr lvl="1"/>
            <a:r>
              <a:rPr lang="en-US" altLang="en-US" b="1" dirty="0" smtClean="0"/>
              <a:t>Nasal speech (palatal muscle weakness)</a:t>
            </a:r>
          </a:p>
          <a:p>
            <a:pPr lvl="1"/>
            <a:r>
              <a:rPr lang="en-US" altLang="en-US" b="1" dirty="0" smtClean="0"/>
              <a:t>Low Intensity ( </a:t>
            </a:r>
            <a:r>
              <a:rPr lang="en-US" altLang="en-US" b="1" dirty="0" err="1" smtClean="0"/>
              <a:t>hypophonia</a:t>
            </a:r>
            <a:r>
              <a:rPr lang="en-US" altLang="en-US" b="1" dirty="0" smtClean="0"/>
              <a:t>)</a:t>
            </a:r>
          </a:p>
          <a:p>
            <a:pPr lvl="1"/>
            <a:r>
              <a:rPr lang="en-US" altLang="en-US" b="1" dirty="0" smtClean="0"/>
              <a:t>Prolonged speech intensify symptoms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altLang="en-US" b="1" smtClean="0"/>
              <a:t>CLINICAL SIGNS OF RESPIRATORY MUSCLE IMPAIRMENT</a:t>
            </a:r>
          </a:p>
        </p:txBody>
      </p:sp>
      <p:sp>
        <p:nvSpPr>
          <p:cNvPr id="24579" name="Rectangle 3"/>
          <p:cNvSpPr>
            <a:spLocks noGrp="1"/>
          </p:cNvSpPr>
          <p:nvPr>
            <p:ph type="body" idx="1"/>
          </p:nvPr>
        </p:nvSpPr>
        <p:spPr/>
        <p:txBody>
          <a:bodyPr/>
          <a:lstStyle/>
          <a:p>
            <a:r>
              <a:rPr lang="en-US" altLang="en-US" b="1" dirty="0" smtClean="0"/>
              <a:t>INEFFECTIVE COUGH (COMPLICATIONS)</a:t>
            </a:r>
          </a:p>
          <a:p>
            <a:pPr lvl="1"/>
            <a:r>
              <a:rPr lang="en-US" altLang="en-US" b="1" dirty="0" smtClean="0"/>
              <a:t>Aspiration of contents in mouth/throat into lungs</a:t>
            </a:r>
          </a:p>
          <a:p>
            <a:pPr lvl="1"/>
            <a:r>
              <a:rPr lang="en-US" altLang="en-US" b="1" dirty="0" smtClean="0"/>
              <a:t>Retention of secretions or inability to swallow (drooling)</a:t>
            </a:r>
          </a:p>
          <a:p>
            <a:pPr lvl="1"/>
            <a:r>
              <a:rPr lang="en-US" altLang="en-US" b="1" dirty="0" smtClean="0"/>
              <a:t>Pneumonia due to accumulation of secretions/bacteria</a:t>
            </a:r>
          </a:p>
          <a:p>
            <a:pPr lvl="1"/>
            <a:r>
              <a:rPr lang="en-US" altLang="en-US" b="1" dirty="0" smtClean="0"/>
              <a:t>Atelectasis or Lung collapse with poor oxygen intake and poor carbon dioxide exit</a:t>
            </a: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000" y="685799"/>
            <a:ext cx="7992000" cy="5486401"/>
          </a:xfrm>
          <a:prstGeom prst="rect">
            <a:avLst/>
          </a:prstGeom>
        </p:spPr>
      </p:pic>
    </p:spTree>
    <p:extLst>
      <p:ext uri="{BB962C8B-B14F-4D97-AF65-F5344CB8AC3E}">
        <p14:creationId xmlns:p14="http://schemas.microsoft.com/office/powerpoint/2010/main" val="344025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Pulmonary Functions at Onset of</a:t>
            </a:r>
            <a:br>
              <a:rPr lang="en-US" sz="3600" dirty="0"/>
            </a:br>
            <a:r>
              <a:rPr lang="en-US" sz="3600" dirty="0" smtClean="0"/>
              <a:t>Breathing Weakness</a:t>
            </a:r>
            <a:endParaRPr lang="en-US" sz="1400" dirty="0"/>
          </a:p>
        </p:txBody>
      </p:sp>
      <p:pic>
        <p:nvPicPr>
          <p:cNvPr id="5" name="Picture 4"/>
          <p:cNvPicPr>
            <a:picLocks noChangeAspect="1"/>
          </p:cNvPicPr>
          <p:nvPr/>
        </p:nvPicPr>
        <p:blipFill>
          <a:blip r:embed="rId3"/>
          <a:stretch>
            <a:fillRect/>
          </a:stretch>
        </p:blipFill>
        <p:spPr>
          <a:xfrm>
            <a:off x="535177" y="1823755"/>
            <a:ext cx="8175976" cy="2860329"/>
          </a:xfrm>
          <a:prstGeom prst="rect">
            <a:avLst/>
          </a:prstGeom>
        </p:spPr>
      </p:pic>
      <p:pic>
        <p:nvPicPr>
          <p:cNvPr id="6" name="Picture 5"/>
          <p:cNvPicPr>
            <a:picLocks noChangeAspect="1"/>
          </p:cNvPicPr>
          <p:nvPr/>
        </p:nvPicPr>
        <p:blipFill>
          <a:blip r:embed="rId4"/>
          <a:stretch>
            <a:fillRect/>
          </a:stretch>
        </p:blipFill>
        <p:spPr>
          <a:xfrm>
            <a:off x="510824" y="4666016"/>
            <a:ext cx="8175976" cy="1506184"/>
          </a:xfrm>
          <a:prstGeom prst="rect">
            <a:avLst/>
          </a:prstGeom>
        </p:spPr>
      </p:pic>
      <p:sp>
        <p:nvSpPr>
          <p:cNvPr id="7" name="Rectangle 6"/>
          <p:cNvSpPr/>
          <p:nvPr/>
        </p:nvSpPr>
        <p:spPr>
          <a:xfrm>
            <a:off x="4551218" y="6197578"/>
            <a:ext cx="4572000" cy="338554"/>
          </a:xfrm>
          <a:prstGeom prst="rect">
            <a:avLst/>
          </a:prstGeom>
        </p:spPr>
        <p:txBody>
          <a:bodyPr>
            <a:spAutoFit/>
          </a:bodyPr>
          <a:lstStyle/>
          <a:p>
            <a:r>
              <a:rPr lang="en-US" sz="1600" dirty="0"/>
              <a:t>Cho, et al. Ann </a:t>
            </a:r>
            <a:r>
              <a:rPr lang="en-US" sz="1600" dirty="0" err="1"/>
              <a:t>Rehabil</a:t>
            </a:r>
            <a:r>
              <a:rPr lang="en-US" sz="1600" dirty="0"/>
              <a:t> Med 2016;40(1):74-80</a:t>
            </a:r>
          </a:p>
        </p:txBody>
      </p:sp>
      <p:sp>
        <p:nvSpPr>
          <p:cNvPr id="3" name="Rectangle 2"/>
          <p:cNvSpPr/>
          <p:nvPr/>
        </p:nvSpPr>
        <p:spPr>
          <a:xfrm>
            <a:off x="4648200" y="1917689"/>
            <a:ext cx="838200" cy="426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58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altLang="en-US" b="1" smtClean="0"/>
              <a:t>DIAGNOSTIC STUDIES</a:t>
            </a:r>
            <a:endParaRPr lang="en-US" altLang="en-US" smtClean="0"/>
          </a:p>
        </p:txBody>
      </p:sp>
      <p:sp>
        <p:nvSpPr>
          <p:cNvPr id="25603" name="Content Placeholder 2"/>
          <p:cNvSpPr>
            <a:spLocks noGrp="1"/>
          </p:cNvSpPr>
          <p:nvPr>
            <p:ph idx="4294967295"/>
          </p:nvPr>
        </p:nvSpPr>
        <p:spPr/>
        <p:txBody>
          <a:bodyPr/>
          <a:lstStyle/>
          <a:p>
            <a:pPr eaLnBrk="1" hangingPunct="1">
              <a:lnSpc>
                <a:spcPct val="80000"/>
              </a:lnSpc>
            </a:pPr>
            <a:r>
              <a:rPr lang="en-US" altLang="en-US" sz="3000" dirty="0" smtClean="0"/>
              <a:t> </a:t>
            </a:r>
            <a:r>
              <a:rPr lang="en-US" altLang="en-US" b="1" dirty="0" smtClean="0"/>
              <a:t>Blood Gas</a:t>
            </a:r>
          </a:p>
          <a:p>
            <a:pPr eaLnBrk="1" hangingPunct="1">
              <a:lnSpc>
                <a:spcPct val="80000"/>
              </a:lnSpc>
            </a:pPr>
            <a:r>
              <a:rPr lang="en-US" altLang="en-US" b="1" dirty="0" smtClean="0"/>
              <a:t> Imaging Testing</a:t>
            </a:r>
          </a:p>
          <a:p>
            <a:pPr lvl="1" eaLnBrk="1" hangingPunct="1">
              <a:lnSpc>
                <a:spcPct val="80000"/>
              </a:lnSpc>
            </a:pPr>
            <a:r>
              <a:rPr lang="en-US" altLang="en-US" sz="3200" b="1" dirty="0" smtClean="0"/>
              <a:t>Chest x-ray</a:t>
            </a:r>
          </a:p>
          <a:p>
            <a:pPr lvl="1" eaLnBrk="1" hangingPunct="1">
              <a:lnSpc>
                <a:spcPct val="80000"/>
              </a:lnSpc>
            </a:pPr>
            <a:r>
              <a:rPr lang="en-US" altLang="en-US" sz="3200" b="1" dirty="0" smtClean="0"/>
              <a:t>CT of chest </a:t>
            </a:r>
          </a:p>
          <a:p>
            <a:pPr lvl="1" eaLnBrk="1" hangingPunct="1">
              <a:lnSpc>
                <a:spcPct val="80000"/>
              </a:lnSpc>
            </a:pPr>
            <a:r>
              <a:rPr lang="en-US" altLang="en-US" sz="3200" b="1" dirty="0" smtClean="0"/>
              <a:t>MRI</a:t>
            </a:r>
          </a:p>
          <a:p>
            <a:pPr lvl="1" eaLnBrk="1" hangingPunct="1">
              <a:lnSpc>
                <a:spcPct val="80000"/>
              </a:lnSpc>
            </a:pPr>
            <a:r>
              <a:rPr lang="en-US" altLang="en-US" sz="3200" b="1" dirty="0" smtClean="0"/>
              <a:t>Doppler of lower extremities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altLang="en-US" b="1" smtClean="0"/>
              <a:t>DIAGNOSTIC STUDIES</a:t>
            </a:r>
            <a:endParaRPr lang="en-US" altLang="en-US" smtClean="0"/>
          </a:p>
        </p:txBody>
      </p:sp>
      <p:sp>
        <p:nvSpPr>
          <p:cNvPr id="26627" name="Rectangle 3"/>
          <p:cNvSpPr>
            <a:spLocks noGrp="1"/>
          </p:cNvSpPr>
          <p:nvPr>
            <p:ph type="body" idx="1"/>
          </p:nvPr>
        </p:nvSpPr>
        <p:spPr/>
        <p:txBody>
          <a:bodyPr/>
          <a:lstStyle/>
          <a:p>
            <a:pPr eaLnBrk="1" hangingPunct="1">
              <a:lnSpc>
                <a:spcPct val="80000"/>
              </a:lnSpc>
            </a:pPr>
            <a:r>
              <a:rPr lang="en-US" altLang="en-US" b="1" dirty="0" smtClean="0"/>
              <a:t>Most common diagnostic tool to evaluate respiratory muscle weakness</a:t>
            </a:r>
          </a:p>
          <a:p>
            <a:pPr eaLnBrk="1" hangingPunct="1">
              <a:lnSpc>
                <a:spcPct val="80000"/>
              </a:lnSpc>
            </a:pPr>
            <a:endParaRPr lang="en-US" altLang="en-US" sz="3000" b="1" dirty="0" smtClean="0"/>
          </a:p>
          <a:p>
            <a:pPr eaLnBrk="1" hangingPunct="1">
              <a:lnSpc>
                <a:spcPct val="80000"/>
              </a:lnSpc>
            </a:pPr>
            <a:r>
              <a:rPr lang="en-US" altLang="en-US" b="1" dirty="0" smtClean="0"/>
              <a:t>Pulmonary Function Testing</a:t>
            </a:r>
          </a:p>
          <a:p>
            <a:pPr lvl="1" eaLnBrk="1" hangingPunct="1">
              <a:lnSpc>
                <a:spcPct val="80000"/>
              </a:lnSpc>
            </a:pPr>
            <a:r>
              <a:rPr lang="en-US" altLang="en-US" sz="3200" b="1" dirty="0" smtClean="0"/>
              <a:t>FEV1, FVC, FEV1/FVC</a:t>
            </a:r>
          </a:p>
          <a:p>
            <a:pPr lvl="1" eaLnBrk="1" hangingPunct="1">
              <a:lnSpc>
                <a:spcPct val="80000"/>
              </a:lnSpc>
            </a:pPr>
            <a:r>
              <a:rPr lang="en-US" altLang="en-US" sz="3200" b="1" dirty="0" smtClean="0"/>
              <a:t>NIF and VC</a:t>
            </a:r>
          </a:p>
          <a:p>
            <a:pPr lvl="1" eaLnBrk="1" hangingPunct="1">
              <a:lnSpc>
                <a:spcPct val="80000"/>
              </a:lnSpc>
            </a:pPr>
            <a:r>
              <a:rPr lang="en-US" altLang="en-US" sz="3200" b="1" dirty="0" smtClean="0"/>
              <a:t>MIPS and MEPS </a:t>
            </a:r>
          </a:p>
          <a:p>
            <a:endParaRPr lang="en-US" altLang="en-US"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altLang="en-US" b="1" smtClean="0"/>
              <a:t>PULMONARY FUNCTION STUDIES</a:t>
            </a:r>
            <a:endParaRPr lang="en-US" altLang="en-US" smtClean="0"/>
          </a:p>
        </p:txBody>
      </p:sp>
      <p:sp>
        <p:nvSpPr>
          <p:cNvPr id="27651" name="Content Placeholder 2"/>
          <p:cNvSpPr>
            <a:spLocks noGrp="1"/>
          </p:cNvSpPr>
          <p:nvPr>
            <p:ph idx="4294967295"/>
          </p:nvPr>
        </p:nvSpPr>
        <p:spPr/>
        <p:txBody>
          <a:bodyPr/>
          <a:lstStyle/>
          <a:p>
            <a:pPr eaLnBrk="1" hangingPunct="1"/>
            <a:r>
              <a:rPr lang="en-US" altLang="en-US" sz="2800" b="1" smtClean="0"/>
              <a:t>Forced Expiratory Volume 1  (FEV) - the amount of air that can be exhaled in 1 second</a:t>
            </a:r>
          </a:p>
          <a:p>
            <a:pPr eaLnBrk="1" hangingPunct="1"/>
            <a:r>
              <a:rPr lang="en-US" altLang="en-US" sz="2800" b="1" smtClean="0"/>
              <a:t>Forced Vital Capacity (FVC) - the maximum amount of air blown out from full inspiration with maximal speed and effort</a:t>
            </a:r>
          </a:p>
          <a:p>
            <a:pPr eaLnBrk="1" hangingPunct="1"/>
            <a:r>
              <a:rPr lang="en-US" altLang="en-US" sz="2800" b="1" smtClean="0"/>
              <a:t>Vital Capacity (VC) - the maximum amount of air blown out from full inspiration</a:t>
            </a:r>
          </a:p>
          <a:p>
            <a:pPr eaLnBrk="1" hangingPunct="1"/>
            <a:endParaRPr lang="en-US" altLang="en-US" sz="28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altLang="en-US" b="1" dirty="0" smtClean="0"/>
              <a:t>PULMONARY FUNCTION STUDIES</a:t>
            </a:r>
          </a:p>
        </p:txBody>
      </p:sp>
      <p:sp>
        <p:nvSpPr>
          <p:cNvPr id="28675" name="Rectangle 3"/>
          <p:cNvSpPr>
            <a:spLocks noGrp="1"/>
          </p:cNvSpPr>
          <p:nvPr>
            <p:ph type="body" idx="1"/>
          </p:nvPr>
        </p:nvSpPr>
        <p:spPr/>
        <p:txBody>
          <a:bodyPr/>
          <a:lstStyle/>
          <a:p>
            <a:pPr eaLnBrk="1" hangingPunct="1"/>
            <a:r>
              <a:rPr lang="en-US" altLang="en-US" b="1" dirty="0" smtClean="0"/>
              <a:t>Negative Inspiratory Force (NIF) - measurement of respiratory muscle weakness</a:t>
            </a:r>
          </a:p>
          <a:p>
            <a:pPr eaLnBrk="1" hangingPunct="1"/>
            <a:r>
              <a:rPr lang="en-US" altLang="en-US" b="1" dirty="0" smtClean="0"/>
              <a:t>Maximum Inspiratory Pressure (MIP) - measures strength of diaphragm</a:t>
            </a:r>
          </a:p>
          <a:p>
            <a:pPr eaLnBrk="1" hangingPunct="1"/>
            <a:r>
              <a:rPr lang="en-US" altLang="en-US" b="1" dirty="0" smtClean="0"/>
              <a:t>Maximum Expiratory Pressure(MEP) - measures strength of abdominal muscles and other expiratory muscles</a:t>
            </a:r>
          </a:p>
          <a:p>
            <a:pPr eaLnBrk="1" hangingPunct="1">
              <a:buFont typeface="Arial" panose="020B0604020202020204" pitchFamily="34" charset="0"/>
              <a:buNone/>
            </a:pPr>
            <a:endParaRPr lang="en-US" altLang="en-US" b="1" dirty="0" smtClean="0"/>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ctrTitle" idx="4294967295"/>
          </p:nvPr>
        </p:nvSpPr>
        <p:spPr>
          <a:xfrm>
            <a:off x="762000" y="1981200"/>
            <a:ext cx="7772400" cy="1470025"/>
          </a:xfrm>
        </p:spPr>
        <p:txBody>
          <a:bodyPr/>
          <a:lstStyle/>
          <a:p>
            <a:r>
              <a:rPr lang="en-US" altLang="en-US" b="1" dirty="0" smtClean="0"/>
              <a:t>NONINVASIVE VENTILATION</a:t>
            </a:r>
            <a:br>
              <a:rPr lang="en-US" altLang="en-US" b="1" dirty="0" smtClean="0"/>
            </a:br>
            <a:r>
              <a:rPr lang="en-US" altLang="en-US" b="1" dirty="0" smtClean="0"/>
              <a:t>DURING RESPIRATORY COMPROMISE</a:t>
            </a:r>
          </a:p>
        </p:txBody>
      </p:sp>
    </p:spTree>
    <p:extLst>
      <p:ext uri="{BB962C8B-B14F-4D97-AF65-F5344CB8AC3E}">
        <p14:creationId xmlns:p14="http://schemas.microsoft.com/office/powerpoint/2010/main" val="368939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altLang="en-US" sz="4000" b="1" dirty="0" smtClean="0"/>
              <a:t>RESPIRATORY SUPPORT</a:t>
            </a:r>
          </a:p>
        </p:txBody>
      </p:sp>
      <p:sp>
        <p:nvSpPr>
          <p:cNvPr id="33795" name="Content Placeholder 2"/>
          <p:cNvSpPr>
            <a:spLocks noGrp="1"/>
          </p:cNvSpPr>
          <p:nvPr>
            <p:ph idx="4294967295"/>
          </p:nvPr>
        </p:nvSpPr>
        <p:spPr>
          <a:xfrm>
            <a:off x="685800" y="1600200"/>
            <a:ext cx="7772400" cy="4114800"/>
          </a:xfrm>
        </p:spPr>
        <p:txBody>
          <a:bodyPr/>
          <a:lstStyle/>
          <a:p>
            <a:r>
              <a:rPr lang="en-US" altLang="en-US" sz="2800" b="1" dirty="0" smtClean="0"/>
              <a:t>BIPAP – </a:t>
            </a:r>
            <a:r>
              <a:rPr lang="en-US" altLang="en-US" sz="2800" b="1" dirty="0" err="1" smtClean="0"/>
              <a:t>Bilevel</a:t>
            </a:r>
            <a:r>
              <a:rPr lang="en-US" altLang="en-US" sz="2800" b="1" dirty="0" smtClean="0"/>
              <a:t>  Positive Airway Pressure</a:t>
            </a:r>
          </a:p>
          <a:p>
            <a:r>
              <a:rPr lang="en-US" altLang="en-US" sz="2800" b="1" dirty="0" smtClean="0"/>
              <a:t>BIPAP/ST- </a:t>
            </a:r>
            <a:r>
              <a:rPr lang="en-US" altLang="en-US" sz="2800" b="1" dirty="0" err="1" smtClean="0"/>
              <a:t>Bilevel</a:t>
            </a:r>
            <a:r>
              <a:rPr lang="en-US" altLang="en-US" sz="2800" b="1" dirty="0" smtClean="0"/>
              <a:t> Positive Airway Pressure/Spontaneous - Timed   </a:t>
            </a:r>
          </a:p>
          <a:p>
            <a:r>
              <a:rPr lang="en-US" altLang="en-US" sz="2800" b="1" dirty="0" smtClean="0"/>
              <a:t>AVAPS – Average Volume Assured Pressure Support (Set by the operator)</a:t>
            </a:r>
          </a:p>
          <a:p>
            <a:r>
              <a:rPr lang="en-US" altLang="en-US" sz="2800" b="1" dirty="0" smtClean="0"/>
              <a:t>IVAP – Intelligent Volume Assured Pressure Support (Height, RR and Target Alveolar ventilation)</a:t>
            </a:r>
          </a:p>
          <a:p>
            <a:endParaRPr lang="en-US" altLang="en-US" sz="2800" b="1" dirty="0" smtClean="0"/>
          </a:p>
          <a:p>
            <a:pPr>
              <a:buFontTx/>
              <a:buNone/>
            </a:pPr>
            <a:r>
              <a:rPr lang="en-US" altLang="en-US" b="1" dirty="0" smtClean="0"/>
              <a:t>	</a:t>
            </a:r>
          </a:p>
        </p:txBody>
      </p:sp>
    </p:spTree>
    <p:extLst>
      <p:ext uri="{BB962C8B-B14F-4D97-AF65-F5344CB8AC3E}">
        <p14:creationId xmlns:p14="http://schemas.microsoft.com/office/powerpoint/2010/main" val="289427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286" y="253746"/>
            <a:ext cx="4567428" cy="6350508"/>
          </a:xfrm>
          <a:prstGeom prst="rect">
            <a:avLst/>
          </a:prstGeom>
        </p:spPr>
      </p:pic>
      <p:sp>
        <p:nvSpPr>
          <p:cNvPr id="3" name="TextBox 2"/>
          <p:cNvSpPr txBox="1"/>
          <p:nvPr/>
        </p:nvSpPr>
        <p:spPr>
          <a:xfrm>
            <a:off x="6818007" y="6460388"/>
            <a:ext cx="2403287" cy="369332"/>
          </a:xfrm>
          <a:prstGeom prst="rect">
            <a:avLst/>
          </a:prstGeom>
          <a:noFill/>
        </p:spPr>
        <p:txBody>
          <a:bodyPr wrap="none" rtlCol="0">
            <a:spAutoFit/>
          </a:bodyPr>
          <a:lstStyle/>
          <a:p>
            <a:r>
              <a:rPr lang="en-US" dirty="0" smtClean="0"/>
              <a:t>Venessa Holland, MD</a:t>
            </a:r>
            <a:endParaRPr lang="en-US" dirty="0"/>
          </a:p>
        </p:txBody>
      </p:sp>
    </p:spTree>
    <p:extLst>
      <p:ext uri="{BB962C8B-B14F-4D97-AF65-F5344CB8AC3E}">
        <p14:creationId xmlns:p14="http://schemas.microsoft.com/office/powerpoint/2010/main" val="367314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66DD176D-59DF-45DC-9035-8A86A2FA982F}" type="slidenum">
              <a:rPr lang="">
                <a:solidFill>
                  <a:srgbClr val="FFCC00"/>
                </a:solidFill>
              </a:rPr>
              <a:pPr/>
              <a:t>20</a:t>
            </a:fld>
            <a:endParaRPr lang="">
              <a:solidFill>
                <a:srgbClr val="FFCC00"/>
              </a:solidFill>
            </a:endParaRPr>
          </a:p>
        </p:txBody>
      </p:sp>
      <p:sp>
        <p:nvSpPr>
          <p:cNvPr id="16386" name="Rectangle 2"/>
          <p:cNvSpPr>
            <a:spLocks noGrp="1" noRot="1" noChangeArrowheads="1"/>
          </p:cNvSpPr>
          <p:nvPr>
            <p:ph type="title"/>
            <p:custDataLst>
              <p:tags r:id="rId2"/>
            </p:custDataLst>
          </p:nvPr>
        </p:nvSpPr>
        <p:spPr>
          <a:xfrm>
            <a:off x="392112" y="565150"/>
            <a:ext cx="8359775" cy="914400"/>
          </a:xfrm>
          <a:ln w="0"/>
          <a:effectLst/>
        </p:spPr>
        <p:txBody>
          <a:bodyPr wrap="square" lIns="0" tIns="0" rIns="0" bIns="0" anchor="t">
            <a:noAutofit/>
          </a:bodyPr>
          <a:lstStyle/>
          <a:p>
            <a:pPr>
              <a:defRPr/>
            </a:pPr>
            <a:r>
              <a:rPr lang="en-US" sz="3200" b="1" dirty="0" smtClean="0"/>
              <a:t>TREATMENT GOALS  NIV</a:t>
            </a:r>
            <a:br>
              <a:rPr lang="en-US" sz="3200" b="1" dirty="0" smtClean="0"/>
            </a:br>
            <a:r>
              <a:rPr lang="en-US" sz="3200" b="1" dirty="0" smtClean="0"/>
              <a:t>LUNG VOLUME RECRUITMENT</a:t>
            </a:r>
            <a:r>
              <a:rPr lang="en-US" b="1" dirty="0" smtClean="0"/>
              <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669901475"/>
              </p:ext>
            </p:extLst>
          </p:nvPr>
        </p:nvGraphicFramePr>
        <p:xfrm>
          <a:off x="838200" y="1981200"/>
          <a:ext cx="6934200" cy="3444241"/>
        </p:xfrm>
        <a:graphic>
          <a:graphicData uri="http://schemas.openxmlformats.org/drawingml/2006/table">
            <a:tbl>
              <a:tblPr firstRow="1" bandRow="1">
                <a:tableStyleId>{5C22544A-7EE6-4342-B048-85BDC9FD1C3A}</a:tableStyleId>
              </a:tblPr>
              <a:tblGrid>
                <a:gridCol w="3467100"/>
                <a:gridCol w="3467100"/>
              </a:tblGrid>
              <a:tr h="456695">
                <a:tc>
                  <a:txBody>
                    <a:bodyPr/>
                    <a:lstStyle/>
                    <a:p>
                      <a:pPr algn="ctr"/>
                      <a:r>
                        <a:rPr lang="en-US" dirty="0" smtClean="0">
                          <a:solidFill>
                            <a:schemeClr val="bg1"/>
                          </a:solidFill>
                        </a:rPr>
                        <a:t>Problem</a:t>
                      </a:r>
                      <a:endParaRPr lang="en-US" dirty="0">
                        <a:solidFill>
                          <a:schemeClr val="bg1"/>
                        </a:solidFill>
                      </a:endParaRPr>
                    </a:p>
                  </a:txBody>
                  <a:tcPr/>
                </a:tc>
                <a:tc>
                  <a:txBody>
                    <a:bodyPr/>
                    <a:lstStyle/>
                    <a:p>
                      <a:pPr algn="ctr"/>
                      <a:r>
                        <a:rPr lang="en-US" dirty="0" smtClean="0">
                          <a:solidFill>
                            <a:schemeClr val="bg1"/>
                          </a:solidFill>
                        </a:rPr>
                        <a:t>Solution</a:t>
                      </a:r>
                      <a:endParaRPr lang="en-US" dirty="0">
                        <a:solidFill>
                          <a:schemeClr val="bg1"/>
                        </a:solidFill>
                      </a:endParaRPr>
                    </a:p>
                  </a:txBody>
                  <a:tcPr/>
                </a:tc>
              </a:tr>
              <a:tr h="463038">
                <a:tc>
                  <a:txBody>
                    <a:bodyPr/>
                    <a:lstStyle/>
                    <a:p>
                      <a:r>
                        <a:rPr lang="en-US" dirty="0" smtClean="0"/>
                        <a:t>Slow decline in VC</a:t>
                      </a:r>
                      <a:endParaRPr lang="en-US" dirty="0"/>
                    </a:p>
                  </a:txBody>
                  <a:tcPr/>
                </a:tc>
                <a:tc>
                  <a:txBody>
                    <a:bodyPr/>
                    <a:lstStyle/>
                    <a:p>
                      <a:r>
                        <a:rPr lang="en-US" dirty="0" smtClean="0"/>
                        <a:t>Augment lung volumes</a:t>
                      </a:r>
                      <a:endParaRPr lang="en-US" dirty="0"/>
                    </a:p>
                  </a:txBody>
                  <a:tcPr/>
                </a:tc>
              </a:tr>
              <a:tr h="799216">
                <a:tc>
                  <a:txBody>
                    <a:bodyPr/>
                    <a:lstStyle/>
                    <a:p>
                      <a:r>
                        <a:rPr lang="en-US" dirty="0" smtClean="0"/>
                        <a:t>Prevent </a:t>
                      </a:r>
                      <a:r>
                        <a:rPr lang="en-US" dirty="0" err="1" smtClean="0"/>
                        <a:t>microatelectasis</a:t>
                      </a:r>
                      <a:endParaRPr lang="en-US" dirty="0"/>
                    </a:p>
                  </a:txBody>
                  <a:tcPr/>
                </a:tc>
                <a:tc>
                  <a:txBody>
                    <a:bodyPr/>
                    <a:lstStyle/>
                    <a:p>
                      <a:r>
                        <a:rPr lang="en-US" dirty="0" smtClean="0"/>
                        <a:t>Positive</a:t>
                      </a:r>
                      <a:r>
                        <a:rPr lang="en-US" baseline="0" dirty="0" smtClean="0"/>
                        <a:t> pressure to recruit alveoli</a:t>
                      </a:r>
                      <a:endParaRPr lang="en-US" dirty="0"/>
                    </a:p>
                  </a:txBody>
                  <a:tcPr/>
                </a:tc>
              </a:tr>
              <a:tr h="463038">
                <a:tc>
                  <a:txBody>
                    <a:bodyPr/>
                    <a:lstStyle/>
                    <a:p>
                      <a:r>
                        <a:rPr lang="en-US" dirty="0" smtClean="0"/>
                        <a:t>Improve</a:t>
                      </a:r>
                      <a:r>
                        <a:rPr lang="en-US" baseline="0" dirty="0" smtClean="0"/>
                        <a:t> lung compliance</a:t>
                      </a:r>
                      <a:endParaRPr lang="en-US" dirty="0"/>
                    </a:p>
                  </a:txBody>
                  <a:tcPr/>
                </a:tc>
                <a:tc>
                  <a:txBody>
                    <a:bodyPr/>
                    <a:lstStyle/>
                    <a:p>
                      <a:r>
                        <a:rPr lang="en-US" dirty="0" smtClean="0"/>
                        <a:t>Decrease atelectasis</a:t>
                      </a:r>
                      <a:endParaRPr lang="en-US" dirty="0"/>
                    </a:p>
                  </a:txBody>
                  <a:tcPr/>
                </a:tc>
              </a:tr>
              <a:tr h="799216">
                <a:tc>
                  <a:txBody>
                    <a:bodyPr/>
                    <a:lstStyle/>
                    <a:p>
                      <a:r>
                        <a:rPr lang="en-US" dirty="0" smtClean="0"/>
                        <a:t>Improve cough</a:t>
                      </a:r>
                      <a:r>
                        <a:rPr lang="en-US" baseline="0" dirty="0" smtClean="0"/>
                        <a:t> effectiveness</a:t>
                      </a:r>
                      <a:endParaRPr lang="en-US" dirty="0"/>
                    </a:p>
                  </a:txBody>
                  <a:tcPr/>
                </a:tc>
                <a:tc>
                  <a:txBody>
                    <a:bodyPr/>
                    <a:lstStyle/>
                    <a:p>
                      <a:r>
                        <a:rPr lang="en-US" dirty="0" smtClean="0"/>
                        <a:t>Volume expansion and increase peak expiratory flow</a:t>
                      </a:r>
                      <a:endParaRPr lang="en-US" dirty="0"/>
                    </a:p>
                  </a:txBody>
                  <a:tcPr/>
                </a:tc>
              </a:tr>
              <a:tr h="463038">
                <a:tc>
                  <a:txBody>
                    <a:bodyPr/>
                    <a:lstStyle/>
                    <a:p>
                      <a:r>
                        <a:rPr lang="en-US" dirty="0" smtClean="0"/>
                        <a:t>Correct V/Q mismatch</a:t>
                      </a:r>
                      <a:endParaRPr lang="en-US" dirty="0"/>
                    </a:p>
                  </a:txBody>
                  <a:tcPr/>
                </a:tc>
                <a:tc>
                  <a:txBody>
                    <a:bodyPr/>
                    <a:lstStyle/>
                    <a:p>
                      <a:r>
                        <a:rPr lang="en-US" dirty="0" smtClean="0"/>
                        <a:t>Through</a:t>
                      </a:r>
                      <a:r>
                        <a:rPr lang="en-US" baseline="0" dirty="0" smtClean="0"/>
                        <a:t> alveolar recruitment</a:t>
                      </a:r>
                      <a:endParaRPr lang="en-US" dirty="0"/>
                    </a:p>
                  </a:txBody>
                  <a:tcPr/>
                </a:tc>
              </a:tr>
            </a:tbl>
          </a:graphicData>
        </a:graphic>
      </p:graphicFrame>
    </p:spTree>
    <p:custDataLst>
      <p:tags r:id="rId1"/>
    </p:custDataLst>
    <p:extLst>
      <p:ext uri="{BB962C8B-B14F-4D97-AF65-F5344CB8AC3E}">
        <p14:creationId xmlns:p14="http://schemas.microsoft.com/office/powerpoint/2010/main" val="2556606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mtClean="0"/>
              <a:t>BIPAP/AVAPS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0002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628" y="0"/>
            <a:ext cx="9138372" cy="6858000"/>
          </a:xfrm>
          <a:prstGeom prst="rect">
            <a:avLst/>
          </a:prstGeom>
          <a:noFill/>
          <a:ln w="9525">
            <a:noFill/>
            <a:miter lim="800000"/>
            <a:headEnd/>
            <a:tailEnd/>
          </a:ln>
          <a:effectLst/>
        </p:spPr>
      </p:pic>
    </p:spTree>
    <p:extLst>
      <p:ext uri="{BB962C8B-B14F-4D97-AF65-F5344CB8AC3E}">
        <p14:creationId xmlns:p14="http://schemas.microsoft.com/office/powerpoint/2010/main" val="301616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sz="half" idx="4294967295"/>
          </p:nvPr>
        </p:nvSpPr>
        <p:spPr>
          <a:xfrm>
            <a:off x="392113" y="1714500"/>
            <a:ext cx="6076950" cy="4381500"/>
          </a:xfrm>
        </p:spPr>
        <p:txBody>
          <a:bodyPr/>
          <a:lstStyle/>
          <a:p>
            <a:pPr marL="381000" indent="-381000">
              <a:buFontTx/>
              <a:buNone/>
            </a:pPr>
            <a:r>
              <a:rPr lang="en-US" sz="2400" smtClean="0"/>
              <a:t>Properly size and fit the patient</a:t>
            </a:r>
          </a:p>
          <a:p>
            <a:pPr marL="890588" lvl="2" indent="-381000">
              <a:buFontTx/>
              <a:buNone/>
            </a:pPr>
            <a:endParaRPr lang="en-US" sz="2800" smtClean="0"/>
          </a:p>
        </p:txBody>
      </p:sp>
      <p:pic>
        <p:nvPicPr>
          <p:cNvPr id="69636" name="Picture 4" descr="OptiLifeManInBed_WbMn"/>
          <p:cNvPicPr>
            <a:picLocks noChangeAspect="1" noChangeArrowheads="1"/>
          </p:cNvPicPr>
          <p:nvPr/>
        </p:nvPicPr>
        <p:blipFill>
          <a:blip r:embed="rId3" cstate="print"/>
          <a:srcRect/>
          <a:stretch>
            <a:fillRect/>
          </a:stretch>
        </p:blipFill>
        <p:spPr bwMode="auto">
          <a:xfrm>
            <a:off x="914400" y="2743200"/>
            <a:ext cx="1511300" cy="2266950"/>
          </a:xfrm>
          <a:prstGeom prst="rect">
            <a:avLst/>
          </a:prstGeom>
          <a:noFill/>
        </p:spPr>
      </p:pic>
      <p:sp>
        <p:nvSpPr>
          <p:cNvPr id="69637" name="Text Box 5"/>
          <p:cNvSpPr txBox="1">
            <a:spLocks noChangeArrowheads="1"/>
          </p:cNvSpPr>
          <p:nvPr/>
        </p:nvSpPr>
        <p:spPr bwMode="auto">
          <a:xfrm>
            <a:off x="6477000" y="5105400"/>
            <a:ext cx="1905000" cy="366713"/>
          </a:xfrm>
          <a:prstGeom prst="rect">
            <a:avLst/>
          </a:prstGeom>
          <a:noFill/>
          <a:ln w="9525">
            <a:noFill/>
            <a:miter lim="800000"/>
            <a:headEnd/>
            <a:tailEnd/>
          </a:ln>
          <a:effectLst/>
        </p:spPr>
        <p:txBody>
          <a:bodyPr>
            <a:spAutoFit/>
          </a:bodyPr>
          <a:lstStyle/>
          <a:p>
            <a:pPr>
              <a:spcBef>
                <a:spcPct val="50000"/>
              </a:spcBef>
            </a:pPr>
            <a:r>
              <a:rPr lang="en-US" b="1">
                <a:solidFill>
                  <a:srgbClr val="FFCC00"/>
                </a:solidFill>
                <a:latin typeface="Times New Roman" pitchFamily="18" charset="0"/>
                <a:cs typeface="Arial" charset="0"/>
              </a:rPr>
              <a:t>Full-face masks</a:t>
            </a:r>
          </a:p>
        </p:txBody>
      </p:sp>
      <p:sp>
        <p:nvSpPr>
          <p:cNvPr id="69638" name="Text Box 6"/>
          <p:cNvSpPr txBox="1">
            <a:spLocks noChangeArrowheads="1"/>
          </p:cNvSpPr>
          <p:nvPr/>
        </p:nvSpPr>
        <p:spPr bwMode="auto">
          <a:xfrm>
            <a:off x="819150" y="5105400"/>
            <a:ext cx="1543050" cy="366713"/>
          </a:xfrm>
          <a:prstGeom prst="rect">
            <a:avLst/>
          </a:prstGeom>
          <a:noFill/>
          <a:ln w="9525">
            <a:noFill/>
            <a:miter lim="800000"/>
            <a:headEnd/>
            <a:tailEnd/>
          </a:ln>
          <a:effectLst/>
        </p:spPr>
        <p:txBody>
          <a:bodyPr>
            <a:spAutoFit/>
          </a:bodyPr>
          <a:lstStyle/>
          <a:p>
            <a:r>
              <a:rPr lang="en-US" b="1">
                <a:solidFill>
                  <a:srgbClr val="FFCC00"/>
                </a:solidFill>
                <a:latin typeface="Times New Roman" pitchFamily="18" charset="0"/>
                <a:cs typeface="Arial" charset="0"/>
              </a:rPr>
              <a:t>Nasal pillows</a:t>
            </a:r>
          </a:p>
        </p:txBody>
      </p:sp>
      <p:sp>
        <p:nvSpPr>
          <p:cNvPr id="69639" name="Text Box 7"/>
          <p:cNvSpPr txBox="1">
            <a:spLocks noChangeArrowheads="1"/>
          </p:cNvSpPr>
          <p:nvPr/>
        </p:nvSpPr>
        <p:spPr bwMode="auto">
          <a:xfrm>
            <a:off x="3810000" y="5105400"/>
            <a:ext cx="1524000" cy="366713"/>
          </a:xfrm>
          <a:prstGeom prst="rect">
            <a:avLst/>
          </a:prstGeom>
          <a:noFill/>
          <a:ln w="9525">
            <a:noFill/>
            <a:miter lim="800000"/>
            <a:headEnd/>
            <a:tailEnd/>
          </a:ln>
          <a:effectLst/>
        </p:spPr>
        <p:txBody>
          <a:bodyPr>
            <a:spAutoFit/>
          </a:bodyPr>
          <a:lstStyle/>
          <a:p>
            <a:pPr>
              <a:spcBef>
                <a:spcPct val="50000"/>
              </a:spcBef>
            </a:pPr>
            <a:r>
              <a:rPr lang="en-US" b="1">
                <a:solidFill>
                  <a:srgbClr val="FFCC00"/>
                </a:solidFill>
                <a:latin typeface="Times New Roman" pitchFamily="18" charset="0"/>
                <a:cs typeface="Arial" charset="0"/>
              </a:rPr>
              <a:t>Nasal mask</a:t>
            </a:r>
          </a:p>
        </p:txBody>
      </p:sp>
      <p:sp>
        <p:nvSpPr>
          <p:cNvPr id="69641" name="Rectangle 9"/>
          <p:cNvSpPr>
            <a:spLocks noGrp="1" noChangeArrowheads="1"/>
          </p:cNvSpPr>
          <p:nvPr>
            <p:ph type="title" idx="4294967295"/>
          </p:nvPr>
        </p:nvSpPr>
        <p:spPr>
          <a:xfrm>
            <a:off x="228600" y="685800"/>
            <a:ext cx="8229600" cy="1143000"/>
          </a:xfrm>
          <a:noFill/>
        </p:spPr>
        <p:txBody>
          <a:bodyPr anchor="ctr"/>
          <a:lstStyle/>
          <a:p>
            <a:r>
              <a:rPr lang="en-US" dirty="0" smtClean="0">
                <a:solidFill>
                  <a:srgbClr val="335687"/>
                </a:solidFill>
              </a:rPr>
              <a:t>MASK SIZE AND FIT</a:t>
            </a:r>
          </a:p>
        </p:txBody>
      </p:sp>
      <p:pic>
        <p:nvPicPr>
          <p:cNvPr id="69643" name="Picture 11" descr="FullLifeInUse_CKHiLg"/>
          <p:cNvPicPr>
            <a:picLocks noGrp="1" noChangeAspect="1" noChangeArrowheads="1"/>
          </p:cNvPicPr>
          <p:nvPr>
            <p:ph sz="quarter" idx="4294967295"/>
          </p:nvPr>
        </p:nvPicPr>
        <p:blipFill>
          <a:blip r:embed="rId4" cstate="print"/>
          <a:srcRect l="5128" r="25641"/>
          <a:stretch>
            <a:fillRect/>
          </a:stretch>
        </p:blipFill>
        <p:spPr>
          <a:xfrm>
            <a:off x="6400800" y="2743200"/>
            <a:ext cx="2057400" cy="2228850"/>
          </a:xfrm>
        </p:spPr>
      </p:pic>
      <p:pic>
        <p:nvPicPr>
          <p:cNvPr id="69644" name="Picture 12"/>
          <p:cNvPicPr>
            <a:picLocks noChangeAspect="1" noChangeArrowheads="1"/>
          </p:cNvPicPr>
          <p:nvPr/>
        </p:nvPicPr>
        <p:blipFill>
          <a:blip r:embed="rId5" cstate="print"/>
          <a:srcRect/>
          <a:stretch>
            <a:fillRect/>
          </a:stretch>
        </p:blipFill>
        <p:spPr bwMode="auto">
          <a:xfrm>
            <a:off x="3200400" y="2819400"/>
            <a:ext cx="2960688" cy="2220913"/>
          </a:xfrm>
          <a:prstGeom prst="rect">
            <a:avLst/>
          </a:prstGeom>
          <a:noFill/>
          <a:ln w="9525">
            <a:noFill/>
            <a:miter lim="800000"/>
            <a:headEnd/>
            <a:tailEnd/>
          </a:ln>
          <a:effectLst/>
        </p:spPr>
      </p:pic>
    </p:spTree>
    <p:extLst>
      <p:ext uri="{BB962C8B-B14F-4D97-AF65-F5344CB8AC3E}">
        <p14:creationId xmlns:p14="http://schemas.microsoft.com/office/powerpoint/2010/main" val="11857309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b="1" dirty="0" smtClean="0"/>
              <a:t>RESPIRATORY FAILURE</a:t>
            </a:r>
            <a:br>
              <a:rPr lang="en-US" sz="4000" b="1" dirty="0" smtClean="0"/>
            </a:br>
            <a:r>
              <a:rPr lang="en-US" sz="4000" b="1" dirty="0" smtClean="0"/>
              <a:t>ELECTIVE INTUBATION</a:t>
            </a:r>
            <a:endParaRPr lang="en-US" sz="4000" dirty="0" smtClean="0"/>
          </a:p>
        </p:txBody>
      </p:sp>
      <p:sp>
        <p:nvSpPr>
          <p:cNvPr id="33795" name="Content Placeholder 2"/>
          <p:cNvSpPr>
            <a:spLocks noGrp="1"/>
          </p:cNvSpPr>
          <p:nvPr>
            <p:ph idx="4294967295"/>
          </p:nvPr>
        </p:nvSpPr>
        <p:spPr/>
        <p:txBody>
          <a:bodyPr/>
          <a:lstStyle/>
          <a:p>
            <a:pPr eaLnBrk="1" hangingPunct="1"/>
            <a:r>
              <a:rPr lang="en-US" altLang="en-US" smtClean="0"/>
              <a:t> </a:t>
            </a:r>
            <a:r>
              <a:rPr lang="en-US" altLang="en-US" sz="2800" b="1" smtClean="0"/>
              <a:t>VC  less than 15 - 20 ml/kg</a:t>
            </a:r>
          </a:p>
          <a:p>
            <a:pPr eaLnBrk="1" hangingPunct="1"/>
            <a:r>
              <a:rPr lang="en-US" altLang="en-US" sz="2800" b="1" smtClean="0"/>
              <a:t> NIF less than - 25 – 30  cm H20 pressure</a:t>
            </a:r>
          </a:p>
          <a:p>
            <a:pPr eaLnBrk="1" hangingPunct="1"/>
            <a:r>
              <a:rPr lang="en-US" altLang="en-US" sz="2800" b="1" smtClean="0"/>
              <a:t> Unable to clear secretions -  poor cough </a:t>
            </a:r>
          </a:p>
          <a:p>
            <a:pPr eaLnBrk="1" hangingPunct="1"/>
            <a:r>
              <a:rPr lang="en-US" altLang="en-US" sz="2800" b="1" smtClean="0"/>
              <a:t> Clinical signs of respiratory distress</a:t>
            </a:r>
          </a:p>
          <a:p>
            <a:pPr eaLnBrk="1" hangingPunct="1"/>
            <a:r>
              <a:rPr lang="en-US" altLang="en-US" sz="2800" b="1" smtClean="0"/>
              <a:t> Difficulty swallowing or speaking</a:t>
            </a:r>
          </a:p>
          <a:p>
            <a:pPr eaLnBrk="1" hangingPunct="1"/>
            <a:r>
              <a:rPr lang="en-US" altLang="en-US" sz="2800" b="1" smtClean="0"/>
              <a:t> PCO2 above 50</a:t>
            </a:r>
          </a:p>
          <a:p>
            <a:pPr eaLnBrk="1" hangingPunct="1">
              <a:buFont typeface="Arial" panose="020B0604020202020204" pitchFamily="34" charset="0"/>
              <a:buNone/>
            </a:pPr>
            <a:endParaRPr lang="en-US" altLang="en-US" smtClean="0"/>
          </a:p>
          <a:p>
            <a:pPr lvl="2" eaLnBrk="1" hangingPunct="1">
              <a:buFont typeface="Arial" panose="020B0604020202020204" pitchFamily="34" charset="0"/>
              <a:buNone/>
            </a:pPr>
            <a:endParaRPr lang="en-US" altLang="en-US" smtClean="0"/>
          </a:p>
          <a:p>
            <a:pPr lvl="1" eaLnBrk="1" hangingPunct="1">
              <a:buFont typeface="Arial" panose="020B0604020202020204" pitchFamily="34" charset="0"/>
              <a:buNone/>
            </a:pPr>
            <a:endParaRPr lang="en-US"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altLang="en-US" b="1" dirty="0" smtClean="0"/>
              <a:t>WEANING FROM INTUBATION</a:t>
            </a:r>
            <a:endParaRPr lang="en-US" altLang="en-US" dirty="0" smtClean="0"/>
          </a:p>
        </p:txBody>
      </p:sp>
      <p:sp>
        <p:nvSpPr>
          <p:cNvPr id="34819" name="Content Placeholder 2"/>
          <p:cNvSpPr>
            <a:spLocks noGrp="1"/>
          </p:cNvSpPr>
          <p:nvPr>
            <p:ph idx="4294967295"/>
          </p:nvPr>
        </p:nvSpPr>
        <p:spPr/>
        <p:txBody>
          <a:bodyPr/>
          <a:lstStyle/>
          <a:p>
            <a:pPr eaLnBrk="1" hangingPunct="1"/>
            <a:r>
              <a:rPr lang="en-US" altLang="en-US" b="1" dirty="0" smtClean="0"/>
              <a:t>Muscle strength has to be improved</a:t>
            </a:r>
          </a:p>
          <a:p>
            <a:pPr eaLnBrk="1" hangingPunct="1"/>
            <a:r>
              <a:rPr lang="en-US" altLang="en-US" b="1" dirty="0" smtClean="0"/>
              <a:t>VC is &gt; 15 ml/kg and NIF </a:t>
            </a:r>
            <a:r>
              <a:rPr lang="en-US" altLang="en-US" b="1" u="sng" dirty="0" smtClean="0"/>
              <a:t>&gt;</a:t>
            </a:r>
            <a:r>
              <a:rPr lang="en-US" altLang="en-US" b="1" dirty="0" smtClean="0"/>
              <a:t> 30 after improvement with treatment</a:t>
            </a:r>
          </a:p>
          <a:p>
            <a:pPr eaLnBrk="1" hangingPunct="1"/>
            <a:r>
              <a:rPr lang="en-US" altLang="en-US" b="1" dirty="0" smtClean="0"/>
              <a:t>Able to handle oral secretions</a:t>
            </a:r>
          </a:p>
          <a:p>
            <a:pPr eaLnBrk="1" hangingPunct="1"/>
            <a:r>
              <a:rPr lang="en-US" altLang="en-US" b="1" dirty="0" smtClean="0"/>
              <a:t>Ability to follow commands</a:t>
            </a:r>
          </a:p>
          <a:p>
            <a:pPr eaLnBrk="1" hangingPunct="1"/>
            <a:r>
              <a:rPr lang="en-US" altLang="en-US" b="1" dirty="0" smtClean="0"/>
              <a:t>Ability to cough</a:t>
            </a:r>
          </a:p>
          <a:p>
            <a:pPr eaLnBrk="1" hangingPunct="1"/>
            <a:r>
              <a:rPr lang="en-US" altLang="en-US" b="1" dirty="0" smtClean="0"/>
              <a:t>Satisfactory weaning parameters </a:t>
            </a:r>
          </a:p>
          <a:p>
            <a:pPr eaLnBrk="1" hangingPunct="1"/>
            <a:r>
              <a:rPr lang="en-US" altLang="en-US" b="1" dirty="0" smtClean="0"/>
              <a:t>Cuff leak</a:t>
            </a:r>
            <a:endParaRPr lang="en-US"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en-US" altLang="en-US" b="1" dirty="0" smtClean="0"/>
              <a:t>FACTORS CONTRIBUTING TO REINTUBATION</a:t>
            </a:r>
            <a:endParaRPr lang="en-US" altLang="en-US" dirty="0" smtClean="0"/>
          </a:p>
        </p:txBody>
      </p:sp>
      <p:sp>
        <p:nvSpPr>
          <p:cNvPr id="35843" name="Rectangle 3"/>
          <p:cNvSpPr>
            <a:spLocks noGrp="1"/>
          </p:cNvSpPr>
          <p:nvPr>
            <p:ph type="body" idx="1"/>
          </p:nvPr>
        </p:nvSpPr>
        <p:spPr/>
        <p:txBody>
          <a:bodyPr/>
          <a:lstStyle/>
          <a:p>
            <a:r>
              <a:rPr lang="en-US" altLang="en-US" b="1" dirty="0" smtClean="0"/>
              <a:t>Lower VC at time of </a:t>
            </a:r>
            <a:r>
              <a:rPr lang="en-US" altLang="en-US" b="1" dirty="0" err="1" smtClean="0"/>
              <a:t>extubation</a:t>
            </a:r>
            <a:endParaRPr lang="en-US" altLang="en-US" b="1" dirty="0" smtClean="0"/>
          </a:p>
          <a:p>
            <a:r>
              <a:rPr lang="en-US" altLang="en-US" b="1" dirty="0" smtClean="0"/>
              <a:t>Atelectasis </a:t>
            </a:r>
          </a:p>
          <a:p>
            <a:r>
              <a:rPr lang="en-US" altLang="en-US" b="1" dirty="0" smtClean="0"/>
              <a:t>Underlying lung disease</a:t>
            </a:r>
          </a:p>
          <a:p>
            <a:r>
              <a:rPr lang="en-US" altLang="en-US" b="1" dirty="0" smtClean="0"/>
              <a:t>Need for continuous noninvasive ventilation after </a:t>
            </a:r>
            <a:r>
              <a:rPr lang="en-US" altLang="en-US" b="1" dirty="0" err="1" smtClean="0"/>
              <a:t>extubation</a:t>
            </a:r>
            <a:r>
              <a:rPr lang="en-US" altLang="en-US" b="1" dirty="0" smtClean="0"/>
              <a:t> due to exacerbation of MG</a:t>
            </a:r>
          </a:p>
          <a:p>
            <a:r>
              <a:rPr lang="en-US" altLang="en-US" b="1" dirty="0" smtClean="0"/>
              <a:t>Aspiration </a:t>
            </a:r>
          </a:p>
          <a:p>
            <a:r>
              <a:rPr lang="en-US" altLang="en-US" b="1" dirty="0" smtClean="0"/>
              <a:t>Ineffective cough</a:t>
            </a:r>
          </a:p>
          <a:p>
            <a:r>
              <a:rPr lang="en-US" altLang="en-US" b="1" dirty="0" smtClean="0"/>
              <a:t>High </a:t>
            </a:r>
            <a:r>
              <a:rPr lang="en-US" altLang="en-US" b="1" dirty="0" err="1" smtClean="0"/>
              <a:t>oxyen</a:t>
            </a:r>
            <a:r>
              <a:rPr lang="en-US" altLang="en-US" b="1" dirty="0" smtClean="0"/>
              <a:t> requirement</a:t>
            </a:r>
          </a:p>
          <a:p>
            <a:r>
              <a:rPr lang="en-US" altLang="en-US" b="1" dirty="0" smtClean="0"/>
              <a:t>Elevated pCO2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altLang="en-US" sz="4000" b="1" dirty="0" smtClean="0"/>
              <a:t>RESPIRATORY SUPPORT </a:t>
            </a:r>
            <a:br>
              <a:rPr lang="en-US" altLang="en-US" sz="4000" b="1" dirty="0" smtClean="0"/>
            </a:br>
            <a:r>
              <a:rPr lang="en-US" altLang="en-US" sz="4000" b="1" dirty="0" smtClean="0"/>
              <a:t>SYSTEMS</a:t>
            </a:r>
          </a:p>
        </p:txBody>
      </p:sp>
      <p:sp>
        <p:nvSpPr>
          <p:cNvPr id="36867" name="Rectangle 3"/>
          <p:cNvSpPr>
            <a:spLocks noGrp="1"/>
          </p:cNvSpPr>
          <p:nvPr>
            <p:ph type="body" idx="1"/>
          </p:nvPr>
        </p:nvSpPr>
        <p:spPr/>
        <p:txBody>
          <a:bodyPr/>
          <a:lstStyle/>
          <a:p>
            <a:r>
              <a:rPr lang="en-US" altLang="en-US" b="1" dirty="0" smtClean="0"/>
              <a:t>Airway Clearance	</a:t>
            </a:r>
          </a:p>
          <a:p>
            <a:pPr lvl="1"/>
            <a:r>
              <a:rPr lang="en-US" altLang="en-US" b="1" dirty="0" smtClean="0"/>
              <a:t>Suction machine</a:t>
            </a:r>
          </a:p>
          <a:p>
            <a:pPr lvl="1"/>
            <a:r>
              <a:rPr lang="en-US" altLang="en-US" b="1" dirty="0" smtClean="0"/>
              <a:t>Cough assistance device </a:t>
            </a:r>
          </a:p>
          <a:p>
            <a:pPr lvl="1"/>
            <a:r>
              <a:rPr lang="en-US" altLang="en-US" b="1" dirty="0" smtClean="0"/>
              <a:t>Vest</a:t>
            </a:r>
          </a:p>
          <a:p>
            <a:pPr lvl="1"/>
            <a:r>
              <a:rPr lang="en-US" altLang="en-US" b="1" dirty="0" err="1" smtClean="0"/>
              <a:t>Metaneb</a:t>
            </a:r>
            <a:r>
              <a:rPr lang="en-US" altLang="en-US" b="1" dirty="0" smtClean="0"/>
              <a:t> </a:t>
            </a:r>
          </a:p>
          <a:p>
            <a:pPr lvl="1"/>
            <a:r>
              <a:rPr lang="en-US" altLang="en-US" b="1" dirty="0" smtClean="0"/>
              <a:t>Bronchodilators with nebulizer or </a:t>
            </a:r>
            <a:r>
              <a:rPr lang="en-US" altLang="en-US" b="1" dirty="0" err="1" smtClean="0"/>
              <a:t>metaneb</a:t>
            </a:r>
            <a:endParaRPr lang="en-US" altLang="en-US" b="1" dirty="0" smtClean="0"/>
          </a:p>
          <a:p>
            <a:pPr lvl="1"/>
            <a:r>
              <a:rPr lang="en-US" altLang="en-US" b="1" dirty="0" smtClean="0"/>
              <a:t>Albuterol</a:t>
            </a:r>
          </a:p>
          <a:p>
            <a:pPr lvl="1"/>
            <a:r>
              <a:rPr lang="en-US" altLang="en-US" b="1" dirty="0" err="1" smtClean="0"/>
              <a:t>Mucolytics</a:t>
            </a:r>
            <a:endParaRPr lang="en-US" altLang="en-US" b="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890" name="Title 1"/>
          <p:cNvSpPr>
            <a:spLocks noGrp="1"/>
          </p:cNvSpPr>
          <p:nvPr>
            <p:ph type="ctrTitle"/>
          </p:nvPr>
        </p:nvSpPr>
        <p:spPr/>
        <p:txBody>
          <a:bodyPr/>
          <a:lstStyle/>
          <a:p>
            <a:r>
              <a:rPr lang="en-US" altLang="en-US" b="1" smtClean="0"/>
              <a:t>METANEB  SYSTEM</a:t>
            </a:r>
          </a:p>
        </p:txBody>
      </p:sp>
      <p:sp>
        <p:nvSpPr>
          <p:cNvPr id="37891" name="Subtitle 2"/>
          <p:cNvSpPr>
            <a:spLocks noGrp="1"/>
          </p:cNvSpPr>
          <p:nvPr>
            <p:ph type="subTitle" idx="1"/>
          </p:nvPr>
        </p:nvSpPr>
        <p:spPr/>
        <p:txBody>
          <a:bodyPr/>
          <a:lstStyle/>
          <a:p>
            <a:endParaRPr lang="en-US"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2"/>
          <p:cNvSpPr>
            <a:spLocks noGrp="1"/>
          </p:cNvSpPr>
          <p:nvPr>
            <p:ph type="title"/>
          </p:nvPr>
        </p:nvSpPr>
        <p:spPr/>
        <p:txBody>
          <a:bodyPr/>
          <a:lstStyle/>
          <a:p>
            <a:pPr eaLnBrk="1" hangingPunct="1"/>
            <a:r>
              <a:rPr lang="en-US" altLang="en-US" smtClean="0"/>
              <a:t>  </a:t>
            </a: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156200" y="733425"/>
            <a:ext cx="3317875" cy="5041900"/>
          </a:xfrm>
        </p:spPr>
      </p:pic>
      <p:sp>
        <p:nvSpPr>
          <p:cNvPr id="38916" name="Subtitle 29"/>
          <p:cNvSpPr>
            <a:spLocks noGrp="1"/>
          </p:cNvSpPr>
          <p:nvPr>
            <p:ph type="subTitle" idx="4294967295"/>
          </p:nvPr>
        </p:nvSpPr>
        <p:spPr>
          <a:xfrm>
            <a:off x="215900" y="115888"/>
            <a:ext cx="7315200" cy="1295400"/>
          </a:xfrm>
        </p:spPr>
        <p:txBody>
          <a:bodyPr/>
          <a:lstStyle/>
          <a:p>
            <a:pPr marL="0" indent="0" eaLnBrk="1" hangingPunct="1">
              <a:buFont typeface="Arial" panose="020B0604020202020204" pitchFamily="34" charset="0"/>
              <a:buNone/>
            </a:pPr>
            <a:r>
              <a:rPr lang="en-US" altLang="en-US" sz="1400" b="1" smtClean="0">
                <a:solidFill>
                  <a:schemeClr val="bg1"/>
                </a:solidFill>
              </a:rPr>
              <a:t>The MetaNeb® Systems</a:t>
            </a:r>
          </a:p>
        </p:txBody>
      </p:sp>
      <p:pic>
        <p:nvPicPr>
          <p:cNvPr id="25" name="Picture 24"/>
          <p:cNvPicPr>
            <a:picLocks noChangeAspect="1"/>
          </p:cNvPicPr>
          <p:nvPr/>
        </p:nvPicPr>
        <p:blipFill rotWithShape="1">
          <a:blip r:embed="rId4"/>
          <a:srcRect l="5502" t="1633" r="15175" b="2001"/>
          <a:stretch/>
        </p:blipFill>
        <p:spPr>
          <a:xfrm>
            <a:off x="638175" y="909638"/>
            <a:ext cx="2476500" cy="4511675"/>
          </a:xfrm>
          <a:prstGeom prst="rect">
            <a:avLst/>
          </a:prstGeom>
          <a:ln>
            <a:noFill/>
          </a:ln>
          <a:effectLst>
            <a:outerShdw blurRad="190500" algn="tl" rotWithShape="0">
              <a:srgbClr val="000000">
                <a:alpha val="70000"/>
              </a:srgbClr>
            </a:outerShdw>
          </a:effectLst>
        </p:spPr>
      </p:pic>
      <p:sp>
        <p:nvSpPr>
          <p:cNvPr id="26" name="TextBox 25"/>
          <p:cNvSpPr txBox="1"/>
          <p:nvPr/>
        </p:nvSpPr>
        <p:spPr>
          <a:xfrm>
            <a:off x="536575" y="5470525"/>
            <a:ext cx="2647950" cy="368300"/>
          </a:xfrm>
          <a:prstGeom prst="rect">
            <a:avLst/>
          </a:prstGeom>
          <a:noFill/>
        </p:spPr>
        <p:txBody>
          <a:bodyPr>
            <a:spAutoFit/>
          </a:bodyPr>
          <a:lstStyle/>
          <a:p>
            <a:pPr eaLnBrk="1" fontAlgn="auto" hangingPunct="1">
              <a:spcBef>
                <a:spcPts val="0"/>
              </a:spcBef>
              <a:spcAft>
                <a:spcPts val="0"/>
              </a:spcAft>
              <a:defRPr/>
            </a:pPr>
            <a:r>
              <a:rPr lang="en-US" dirty="0">
                <a:solidFill>
                  <a:prstClr val="white"/>
                </a:solidFill>
                <a:latin typeface="Calibri"/>
                <a:cs typeface="+mn-cs"/>
              </a:rPr>
              <a:t>The MetaNeb® 3.0 System</a:t>
            </a:r>
          </a:p>
        </p:txBody>
      </p:sp>
      <p:sp>
        <p:nvSpPr>
          <p:cNvPr id="28" name="TextBox 27"/>
          <p:cNvSpPr txBox="1"/>
          <p:nvPr/>
        </p:nvSpPr>
        <p:spPr>
          <a:xfrm>
            <a:off x="5491163" y="5456238"/>
            <a:ext cx="2647950" cy="369887"/>
          </a:xfrm>
          <a:prstGeom prst="rect">
            <a:avLst/>
          </a:prstGeom>
          <a:noFill/>
        </p:spPr>
        <p:txBody>
          <a:bodyPr>
            <a:spAutoFit/>
          </a:bodyPr>
          <a:lstStyle/>
          <a:p>
            <a:pPr eaLnBrk="1" fontAlgn="auto" hangingPunct="1">
              <a:spcBef>
                <a:spcPts val="0"/>
              </a:spcBef>
              <a:spcAft>
                <a:spcPts val="0"/>
              </a:spcAft>
              <a:defRPr/>
            </a:pPr>
            <a:r>
              <a:rPr lang="en-US" dirty="0">
                <a:solidFill>
                  <a:prstClr val="white"/>
                </a:solidFill>
                <a:latin typeface="Calibri"/>
                <a:cs typeface="+mn-cs"/>
              </a:rPr>
              <a:t>The MetaNeb® 4.0 System</a:t>
            </a:r>
          </a:p>
        </p:txBody>
      </p:sp>
      <p:sp>
        <p:nvSpPr>
          <p:cNvPr id="38920" name="Slide Number Placeholder 4"/>
          <p:cNvSpPr txBox="1">
            <a:spLocks/>
          </p:cNvSpPr>
          <p:nvPr/>
        </p:nvSpPr>
        <p:spPr bwMode="auto">
          <a:xfrm>
            <a:off x="166688" y="6297613"/>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lvl1pPr>
              <a:spcBef>
                <a:spcPct val="20000"/>
              </a:spcBef>
              <a:buFont typeface="Arial" panose="020B0604020202020204" pitchFamily="34" charset="0"/>
              <a:buChar char="•"/>
              <a:defRPr sz="3000">
                <a:solidFill>
                  <a:srgbClr val="5F606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5F606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F6062"/>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F6062"/>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F606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5F606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5F606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5F606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5F6062"/>
                </a:solidFill>
                <a:latin typeface="Calibri" panose="020F0502020204030204" pitchFamily="34" charset="0"/>
              </a:defRPr>
            </a:lvl9pPr>
          </a:lstStyle>
          <a:p>
            <a:pPr eaLnBrk="1" hangingPunct="1">
              <a:spcBef>
                <a:spcPct val="0"/>
              </a:spcBef>
              <a:buFontTx/>
              <a:buNone/>
            </a:pPr>
            <a:r>
              <a:rPr lang="en-US" altLang="en-US" sz="900">
                <a:solidFill>
                  <a:srgbClr val="FFFFFF"/>
                </a:solidFill>
              </a:rPr>
              <a:t>Page </a:t>
            </a:r>
          </a:p>
        </p:txBody>
      </p:sp>
      <p:sp>
        <p:nvSpPr>
          <p:cNvPr id="9" name="Slide Number Placeholder 3"/>
          <p:cNvSpPr txBox="1">
            <a:spLocks/>
          </p:cNvSpPr>
          <p:nvPr/>
        </p:nvSpPr>
        <p:spPr>
          <a:xfrm>
            <a:off x="361950" y="6346825"/>
            <a:ext cx="1752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F97BA2F-AD34-4077-99E2-913B08B38EF3}" type="slidenum">
              <a:rPr lang="en-US" sz="1050" smtClean="0">
                <a:solidFill>
                  <a:prstClr val="white"/>
                </a:solidFill>
              </a:rPr>
              <a:pPr fontAlgn="auto">
                <a:spcBef>
                  <a:spcPts val="0"/>
                </a:spcBef>
                <a:spcAft>
                  <a:spcPts val="0"/>
                </a:spcAft>
                <a:defRPr/>
              </a:pPr>
              <a:t>29</a:t>
            </a:fld>
            <a:endParaRPr lang="en-US" sz="1050"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altLang="en-US" sz="4000" b="1" smtClean="0"/>
              <a:t>RESPIRATORY MUSCLE IMPAIRMENT</a:t>
            </a:r>
            <a:endParaRPr lang="en-US" altLang="en-US" sz="4000" smtClean="0"/>
          </a:p>
        </p:txBody>
      </p:sp>
      <p:sp>
        <p:nvSpPr>
          <p:cNvPr id="16387" name="Content Placeholder 2"/>
          <p:cNvSpPr>
            <a:spLocks noGrp="1"/>
          </p:cNvSpPr>
          <p:nvPr>
            <p:ph idx="4294967295"/>
          </p:nvPr>
        </p:nvSpPr>
        <p:spPr/>
        <p:txBody>
          <a:bodyPr/>
          <a:lstStyle/>
          <a:p>
            <a:pPr marL="0" indent="0" eaLnBrk="1" hangingPunct="1">
              <a:buNone/>
            </a:pPr>
            <a:r>
              <a:rPr lang="en-US" altLang="en-US" b="1" dirty="0" smtClean="0"/>
              <a:t>Early identification of weakness</a:t>
            </a:r>
          </a:p>
          <a:p>
            <a:pPr lvl="1" eaLnBrk="1" hangingPunct="1"/>
            <a:r>
              <a:rPr lang="en-US" altLang="en-US" b="1" dirty="0" smtClean="0"/>
              <a:t>Provide symptom relief</a:t>
            </a:r>
          </a:p>
          <a:p>
            <a:pPr lvl="1" eaLnBrk="1" hangingPunct="1"/>
            <a:r>
              <a:rPr lang="en-US" altLang="en-US" b="1" dirty="0" smtClean="0"/>
              <a:t>Improve quality of life</a:t>
            </a:r>
          </a:p>
          <a:p>
            <a:pPr lvl="1" eaLnBrk="1" hangingPunct="1"/>
            <a:r>
              <a:rPr lang="en-US" altLang="en-US" b="1" dirty="0" smtClean="0"/>
              <a:t>Prolong life</a:t>
            </a:r>
          </a:p>
          <a:p>
            <a:pPr lvl="1" eaLnBrk="1" hangingPunct="1"/>
            <a:endParaRPr lang="en-US" altLang="en-US" b="1" dirty="0" smtClean="0"/>
          </a:p>
          <a:p>
            <a:pPr lvl="1" eaLnBrk="1" hangingPunct="1">
              <a:buFont typeface="Arial" panose="020B0604020202020204" pitchFamily="34" charset="0"/>
              <a:buNone/>
            </a:pPr>
            <a:endParaRPr lang="en-US" altLang="en-US"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smtClean="0"/>
              <a:t>METANEB THERAPIES</a:t>
            </a:r>
          </a:p>
        </p:txBody>
      </p:sp>
      <p:sp>
        <p:nvSpPr>
          <p:cNvPr id="41987" name="Content Placeholder 2"/>
          <p:cNvSpPr>
            <a:spLocks noGrp="1"/>
          </p:cNvSpPr>
          <p:nvPr>
            <p:ph idx="1"/>
          </p:nvPr>
        </p:nvSpPr>
        <p:spPr/>
        <p:txBody>
          <a:bodyPr/>
          <a:lstStyle/>
          <a:p>
            <a:r>
              <a:rPr lang="en-US" altLang="en-US" b="1" dirty="0" smtClean="0"/>
              <a:t>Continuous Positive Expiratory Pressure</a:t>
            </a:r>
          </a:p>
          <a:p>
            <a:pPr lvl="1"/>
            <a:r>
              <a:rPr lang="en-US" altLang="en-US" b="1" dirty="0" smtClean="0"/>
              <a:t>Lung expansion for treatment and prevention of atelectasis</a:t>
            </a:r>
          </a:p>
          <a:p>
            <a:r>
              <a:rPr lang="en-US" altLang="en-US" b="1" dirty="0" smtClean="0"/>
              <a:t>Continuous High Frequency Oscillation</a:t>
            </a:r>
          </a:p>
          <a:p>
            <a:pPr lvl="1"/>
            <a:r>
              <a:rPr lang="en-US" altLang="en-US" b="1" dirty="0" smtClean="0"/>
              <a:t>Secretions mobilization therapy</a:t>
            </a:r>
          </a:p>
          <a:p>
            <a:r>
              <a:rPr lang="en-US" altLang="en-US" b="1" dirty="0" smtClean="0"/>
              <a:t>Aerosol Mode</a:t>
            </a:r>
          </a:p>
          <a:p>
            <a:pPr lvl="1"/>
            <a:r>
              <a:rPr lang="en-US" altLang="en-US" b="1" dirty="0" smtClean="0"/>
              <a:t>Aerosol therapy (inhalers or nebulizers)</a:t>
            </a:r>
          </a:p>
          <a:p>
            <a:pPr lvl="1"/>
            <a:r>
              <a:rPr lang="en-US" altLang="en-US" b="1" dirty="0" smtClean="0"/>
              <a:t> Provides supplemental oxygen when needed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Content Placeholder 3"/>
          <p:cNvSpPr>
            <a:spLocks noGrp="1"/>
          </p:cNvSpPr>
          <p:nvPr>
            <p:ph idx="1"/>
          </p:nvPr>
        </p:nvSpPr>
        <p:spPr>
          <a:xfrm>
            <a:off x="3240088" y="1606550"/>
            <a:ext cx="2660650" cy="2965450"/>
          </a:xfrm>
          <a:solidFill>
            <a:schemeClr val="accent1"/>
          </a:solidFill>
          <a:ln>
            <a:solidFill>
              <a:srgbClr val="698BCB"/>
            </a:solidFill>
          </a:ln>
        </p:spPr>
        <p:txBody>
          <a:bodyPr>
            <a:noAutofit/>
          </a:bodyPr>
          <a:lstStyle/>
          <a:p>
            <a:pPr marL="288925" indent="-57150">
              <a:buClr>
                <a:schemeClr val="bg1"/>
              </a:buClr>
              <a:buFont typeface="Calibri" pitchFamily="34" charset="0"/>
              <a:buChar char="‒"/>
              <a:defRPr/>
            </a:pPr>
            <a:r>
              <a:rPr lang="en-US" sz="1600" dirty="0" smtClean="0">
                <a:solidFill>
                  <a:schemeClr val="bg1"/>
                </a:solidFill>
              </a:rPr>
              <a:t>History </a:t>
            </a:r>
            <a:r>
              <a:rPr lang="en-US" sz="1600" dirty="0">
                <a:solidFill>
                  <a:schemeClr val="bg1"/>
                </a:solidFill>
              </a:rPr>
              <a:t>of </a:t>
            </a:r>
            <a:r>
              <a:rPr lang="en-US" sz="1600" dirty="0" smtClean="0">
                <a:solidFill>
                  <a:schemeClr val="bg1"/>
                </a:solidFill>
              </a:rPr>
              <a:t>pneumothorax</a:t>
            </a:r>
          </a:p>
          <a:p>
            <a:pPr marL="288925" indent="-57150">
              <a:buClr>
                <a:schemeClr val="bg1"/>
              </a:buClr>
              <a:buFont typeface="Calibri" pitchFamily="34" charset="0"/>
              <a:buChar char="‒"/>
              <a:defRPr/>
            </a:pPr>
            <a:r>
              <a:rPr lang="en-US" sz="1600" dirty="0" smtClean="0">
                <a:solidFill>
                  <a:schemeClr val="bg1"/>
                </a:solidFill>
              </a:rPr>
              <a:t>Pulmonary </a:t>
            </a:r>
            <a:r>
              <a:rPr lang="en-US" sz="1600" dirty="0">
                <a:solidFill>
                  <a:schemeClr val="bg1"/>
                </a:solidFill>
              </a:rPr>
              <a:t>air </a:t>
            </a:r>
            <a:r>
              <a:rPr lang="en-US" sz="1600" dirty="0" smtClean="0">
                <a:solidFill>
                  <a:schemeClr val="bg1"/>
                </a:solidFill>
              </a:rPr>
              <a:t>leak</a:t>
            </a:r>
          </a:p>
          <a:p>
            <a:pPr marL="288925" indent="-57150">
              <a:buClr>
                <a:schemeClr val="bg1"/>
              </a:buClr>
              <a:buFont typeface="Calibri" pitchFamily="34" charset="0"/>
              <a:buChar char="‒"/>
              <a:defRPr/>
            </a:pPr>
            <a:r>
              <a:rPr lang="en-US" sz="1600" dirty="0" smtClean="0">
                <a:solidFill>
                  <a:schemeClr val="bg1"/>
                </a:solidFill>
              </a:rPr>
              <a:t>Recent </a:t>
            </a:r>
            <a:r>
              <a:rPr lang="en-US" sz="1600" dirty="0" err="1" smtClean="0">
                <a:solidFill>
                  <a:schemeClr val="bg1"/>
                </a:solidFill>
              </a:rPr>
              <a:t>pneumonectomy</a:t>
            </a:r>
            <a:endParaRPr lang="en-US" sz="1600" dirty="0" smtClean="0">
              <a:solidFill>
                <a:schemeClr val="bg1"/>
              </a:solidFill>
            </a:endParaRPr>
          </a:p>
          <a:p>
            <a:pPr marL="288925" indent="-57150">
              <a:buClr>
                <a:schemeClr val="bg1"/>
              </a:buClr>
              <a:buFont typeface="Calibri" pitchFamily="34" charset="0"/>
              <a:buChar char="‒"/>
              <a:defRPr/>
            </a:pPr>
            <a:r>
              <a:rPr lang="en-US" sz="1600" dirty="0" smtClean="0">
                <a:solidFill>
                  <a:schemeClr val="bg1"/>
                </a:solidFill>
              </a:rPr>
              <a:t>Pulmonary hemorrhage</a:t>
            </a:r>
          </a:p>
          <a:p>
            <a:pPr marL="288925" indent="-57150">
              <a:buClr>
                <a:schemeClr val="bg1"/>
              </a:buClr>
              <a:buFont typeface="Calibri" pitchFamily="34" charset="0"/>
              <a:buChar char="‒"/>
              <a:defRPr/>
            </a:pPr>
            <a:r>
              <a:rPr lang="en-US" sz="1600" dirty="0" smtClean="0">
                <a:solidFill>
                  <a:schemeClr val="bg1"/>
                </a:solidFill>
              </a:rPr>
              <a:t>Myocardial infarction</a:t>
            </a:r>
          </a:p>
          <a:p>
            <a:pPr marL="288925" indent="-57150">
              <a:buClr>
                <a:schemeClr val="bg1"/>
              </a:buClr>
              <a:buFont typeface="Calibri" pitchFamily="34" charset="0"/>
              <a:buChar char="‒"/>
              <a:defRPr/>
            </a:pPr>
            <a:r>
              <a:rPr lang="en-US" sz="1600" dirty="0" smtClean="0">
                <a:solidFill>
                  <a:schemeClr val="bg1"/>
                </a:solidFill>
              </a:rPr>
              <a:t>Vomiting</a:t>
            </a:r>
            <a:endParaRPr lang="en-US" sz="1600" dirty="0">
              <a:solidFill>
                <a:schemeClr val="bg1"/>
              </a:solidFill>
            </a:endParaRPr>
          </a:p>
          <a:p>
            <a:pPr marL="0" indent="0">
              <a:buClr>
                <a:srgbClr val="698BCB"/>
              </a:buClr>
              <a:defRPr/>
            </a:pPr>
            <a:endParaRPr lang="en-US" sz="1600" dirty="0" smtClean="0">
              <a:solidFill>
                <a:schemeClr val="bg1"/>
              </a:solidFill>
            </a:endParaRPr>
          </a:p>
          <a:p>
            <a:pPr marL="0" indent="0">
              <a:buClr>
                <a:srgbClr val="698BCB"/>
              </a:buClr>
              <a:defRPr/>
            </a:pPr>
            <a:endParaRPr lang="en-US" sz="1600" dirty="0" smtClean="0">
              <a:solidFill>
                <a:schemeClr val="bg1"/>
              </a:solidFill>
            </a:endParaRPr>
          </a:p>
          <a:p>
            <a:pPr marL="457200" lvl="1" indent="-225425">
              <a:buClr>
                <a:srgbClr val="698BCB"/>
              </a:buClr>
              <a:buFont typeface="Arial" charset="0"/>
              <a:buChar char="•"/>
              <a:defRPr/>
            </a:pPr>
            <a:endParaRPr lang="en-US" sz="1600" dirty="0" smtClean="0">
              <a:solidFill>
                <a:schemeClr val="bg1"/>
              </a:solidFill>
            </a:endParaRPr>
          </a:p>
          <a:p>
            <a:pPr marL="0" indent="0">
              <a:defRPr/>
            </a:pPr>
            <a:endParaRPr lang="en-US" sz="1600" dirty="0" smtClean="0">
              <a:solidFill>
                <a:schemeClr val="bg1"/>
              </a:solidFill>
            </a:endParaRPr>
          </a:p>
        </p:txBody>
      </p:sp>
      <p:sp>
        <p:nvSpPr>
          <p:cNvPr id="38914" name="Title 1"/>
          <p:cNvSpPr>
            <a:spLocks noGrp="1"/>
          </p:cNvSpPr>
          <p:nvPr>
            <p:ph type="title"/>
          </p:nvPr>
        </p:nvSpPr>
        <p:spPr>
          <a:xfrm>
            <a:off x="279400" y="328613"/>
            <a:ext cx="8229600" cy="622300"/>
          </a:xfrm>
        </p:spPr>
        <p:txBody>
          <a:bodyPr>
            <a:normAutofit fontScale="90000"/>
          </a:bodyPr>
          <a:lstStyle/>
          <a:p>
            <a:pPr>
              <a:defRPr/>
            </a:pPr>
            <a:r>
              <a:rPr lang="en-US" dirty="0" smtClean="0"/>
              <a:t>The </a:t>
            </a:r>
            <a:r>
              <a:rPr lang="en-US" dirty="0" err="1" smtClean="0"/>
              <a:t>MetaNeb</a:t>
            </a:r>
            <a:r>
              <a:rPr lang="en-US" dirty="0" smtClean="0"/>
              <a:t> System</a:t>
            </a:r>
          </a:p>
        </p:txBody>
      </p:sp>
      <p:sp>
        <p:nvSpPr>
          <p:cNvPr id="38915" name="Text Placeholder 2"/>
          <p:cNvSpPr>
            <a:spLocks noGrp="1"/>
          </p:cNvSpPr>
          <p:nvPr>
            <p:ph type="body" idx="4294967295"/>
          </p:nvPr>
        </p:nvSpPr>
        <p:spPr>
          <a:xfrm>
            <a:off x="144463" y="1019175"/>
            <a:ext cx="2662237" cy="539750"/>
          </a:xfrm>
          <a:solidFill>
            <a:schemeClr val="accent2">
              <a:lumMod val="60000"/>
              <a:lumOff val="40000"/>
            </a:schemeClr>
          </a:solidFill>
          <a:ln>
            <a:solidFill>
              <a:srgbClr val="698BCB"/>
            </a:solidFill>
          </a:ln>
        </p:spPr>
        <p:txBody>
          <a:bodyPr anchor="ctr">
            <a:normAutofit fontScale="92500" lnSpcReduction="20000"/>
          </a:bodyPr>
          <a:lstStyle/>
          <a:p>
            <a:pPr marL="0" indent="0" algn="ctr">
              <a:buFontTx/>
              <a:buNone/>
              <a:defRPr/>
            </a:pPr>
            <a:r>
              <a:rPr lang="en-US" sz="1800" b="1" dirty="0" smtClean="0"/>
              <a:t>Absolute Contraindications </a:t>
            </a:r>
          </a:p>
        </p:txBody>
      </p:sp>
      <p:sp>
        <p:nvSpPr>
          <p:cNvPr id="38917" name="Text Placeholder 4"/>
          <p:cNvSpPr>
            <a:spLocks noGrp="1"/>
          </p:cNvSpPr>
          <p:nvPr>
            <p:ph type="body" sz="quarter" idx="4294967295"/>
          </p:nvPr>
        </p:nvSpPr>
        <p:spPr>
          <a:xfrm>
            <a:off x="3232150" y="1025525"/>
            <a:ext cx="2662238" cy="539750"/>
          </a:xfrm>
          <a:solidFill>
            <a:schemeClr val="accent2">
              <a:lumMod val="60000"/>
              <a:lumOff val="40000"/>
            </a:schemeClr>
          </a:solidFill>
          <a:ln>
            <a:solidFill>
              <a:srgbClr val="698BCB"/>
            </a:solidFill>
          </a:ln>
        </p:spPr>
        <p:txBody>
          <a:bodyPr lIns="0" tIns="0" rtlCol="0" anchor="ctr">
            <a:normAutofit lnSpcReduction="10000"/>
          </a:bodyPr>
          <a:lstStyle/>
          <a:p>
            <a:pPr marL="0" indent="0" algn="ctr">
              <a:buFontTx/>
              <a:buNone/>
              <a:defRPr/>
            </a:pPr>
            <a:r>
              <a:rPr lang="en-US" sz="1800" b="1" dirty="0" smtClean="0"/>
              <a:t>Relative </a:t>
            </a:r>
            <a:r>
              <a:rPr lang="en-US" sz="1800" b="1" dirty="0"/>
              <a:t>Contraindications</a:t>
            </a:r>
          </a:p>
        </p:txBody>
      </p:sp>
      <p:sp>
        <p:nvSpPr>
          <p:cNvPr id="12" name="TextBox 11"/>
          <p:cNvSpPr txBox="1">
            <a:spLocks noChangeArrowheads="1"/>
          </p:cNvSpPr>
          <p:nvPr/>
        </p:nvSpPr>
        <p:spPr bwMode="auto">
          <a:xfrm>
            <a:off x="160338" y="5816600"/>
            <a:ext cx="184150" cy="415925"/>
          </a:xfrm>
          <a:prstGeom prst="rect">
            <a:avLst/>
          </a:prstGeom>
          <a:noFill/>
          <a:ln>
            <a:noFill/>
          </a:ln>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endParaRPr lang="en-US" sz="1050" b="1" dirty="0">
              <a:solidFill>
                <a:srgbClr val="AAAAB8"/>
              </a:solidFill>
              <a:cs typeface="Arial" charset="0"/>
            </a:endParaRPr>
          </a:p>
          <a:p>
            <a:pPr eaLnBrk="1" hangingPunct="1">
              <a:defRPr/>
            </a:pPr>
            <a:endParaRPr lang="en-US" sz="1050" b="1" dirty="0">
              <a:solidFill>
                <a:srgbClr val="AAAAB8"/>
              </a:solidFill>
              <a:cs typeface="Arial" charset="0"/>
            </a:endParaRPr>
          </a:p>
        </p:txBody>
      </p:sp>
      <p:sp>
        <p:nvSpPr>
          <p:cNvPr id="22535" name="Content Placeholder 3"/>
          <p:cNvSpPr txBox="1">
            <a:spLocks/>
          </p:cNvSpPr>
          <p:nvPr/>
        </p:nvSpPr>
        <p:spPr bwMode="auto">
          <a:xfrm>
            <a:off x="139700" y="1597025"/>
            <a:ext cx="2662238" cy="2974975"/>
          </a:xfrm>
          <a:prstGeom prst="rect">
            <a:avLst/>
          </a:prstGeom>
          <a:solidFill>
            <a:schemeClr val="accent1"/>
          </a:solidFill>
          <a:ln w="9525">
            <a:solidFill>
              <a:srgbClr val="698BCB"/>
            </a:solidFill>
            <a:miter lim="800000"/>
            <a:headEnd/>
            <a:tailEnd/>
          </a:ln>
        </p:spPr>
        <p:txBody>
          <a:bodyPr lIns="0" tIns="0"/>
          <a:lstStyle/>
          <a:p>
            <a:pPr marL="288925" indent="-117475" eaLnBrk="1" hangingPunct="1">
              <a:spcBef>
                <a:spcPct val="20000"/>
              </a:spcBef>
              <a:buClr>
                <a:srgbClr val="000066"/>
              </a:buClr>
              <a:buFont typeface="Calibri" pitchFamily="34" charset="0"/>
              <a:buChar char="‒"/>
            </a:pPr>
            <a:r>
              <a:rPr lang="en-US" sz="1600" b="1">
                <a:solidFill>
                  <a:srgbClr val="000066"/>
                </a:solidFill>
                <a:latin typeface="Times New Roman" pitchFamily="18" charset="0"/>
                <a:cs typeface="Arial" charset="0"/>
              </a:rPr>
              <a:t>Untreated tension pneumothorax</a:t>
            </a:r>
          </a:p>
          <a:p>
            <a:pPr marL="288925" indent="-117475" eaLnBrk="1" hangingPunct="1">
              <a:spcBef>
                <a:spcPct val="20000"/>
              </a:spcBef>
              <a:buClr>
                <a:srgbClr val="000066"/>
              </a:buClr>
              <a:buFont typeface="Calibri" pitchFamily="34" charset="0"/>
              <a:buChar char="‒"/>
            </a:pPr>
            <a:r>
              <a:rPr lang="en-US" sz="1600" b="1">
                <a:solidFill>
                  <a:srgbClr val="000066"/>
                </a:solidFill>
                <a:latin typeface="Times New Roman" pitchFamily="18" charset="0"/>
                <a:cs typeface="Arial" charset="0"/>
              </a:rPr>
              <a:t>Untrained or unskilled operator</a:t>
            </a:r>
          </a:p>
          <a:p>
            <a:pPr marL="288925" indent="-117475" eaLnBrk="1" hangingPunct="1">
              <a:spcBef>
                <a:spcPct val="20000"/>
              </a:spcBef>
            </a:pPr>
            <a:endParaRPr lang="en-US" sz="1400" b="1">
              <a:solidFill>
                <a:srgbClr val="000066"/>
              </a:solidFill>
              <a:latin typeface="Times New Roman" pitchFamily="18" charset="0"/>
              <a:cs typeface="Arial" charset="0"/>
            </a:endParaRPr>
          </a:p>
        </p:txBody>
      </p:sp>
      <p:sp>
        <p:nvSpPr>
          <p:cNvPr id="11" name="Slide Number Placeholder 3"/>
          <p:cNvSpPr>
            <a:spLocks noGrp="1"/>
          </p:cNvSpPr>
          <p:nvPr>
            <p:ph type="sldNum" sz="quarter" idx="12"/>
          </p:nvPr>
        </p:nvSpPr>
        <p:spPr>
          <a:xfrm>
            <a:off x="757238" y="6246813"/>
            <a:ext cx="1752600" cy="381000"/>
          </a:xfrm>
        </p:spPr>
        <p:txBody>
          <a:bodyPr/>
          <a:lstStyle/>
          <a:p>
            <a:pPr>
              <a:defRPr/>
            </a:pPr>
            <a:endParaRPr lang="en-US" dirty="0">
              <a:solidFill>
                <a:srgbClr val="FFCC00">
                  <a:lumMod val="65000"/>
                  <a:lumOff val="35000"/>
                </a:srgbClr>
              </a:solidFill>
              <a:latin typeface="Times New Roman"/>
            </a:endParaRPr>
          </a:p>
        </p:txBody>
      </p:sp>
      <p:sp>
        <p:nvSpPr>
          <p:cNvPr id="13" name="Text Placeholder 2"/>
          <p:cNvSpPr txBox="1">
            <a:spLocks/>
          </p:cNvSpPr>
          <p:nvPr/>
        </p:nvSpPr>
        <p:spPr>
          <a:xfrm>
            <a:off x="6335713" y="1035050"/>
            <a:ext cx="2662237" cy="539750"/>
          </a:xfrm>
          <a:prstGeom prst="rect">
            <a:avLst/>
          </a:prstGeom>
          <a:solidFill>
            <a:schemeClr val="accent2">
              <a:lumMod val="60000"/>
              <a:lumOff val="40000"/>
            </a:schemeClr>
          </a:solidFill>
          <a:ln>
            <a:solidFill>
              <a:srgbClr val="698BCB"/>
            </a:solidFill>
            <a:miter lim="800000"/>
            <a:headEnd/>
            <a:tailEnd/>
          </a:ln>
        </p:spPr>
        <p:txBody>
          <a:bodyPr lIns="0" tIns="0" anchor="ctr">
            <a:normAutofit/>
          </a:bodyPr>
          <a:lstStyle/>
          <a:p>
            <a:pPr algn="ctr" eaLnBrk="1" hangingPunct="1">
              <a:lnSpc>
                <a:spcPct val="90000"/>
              </a:lnSpc>
              <a:spcBef>
                <a:spcPct val="20000"/>
              </a:spcBef>
              <a:defRPr/>
            </a:pPr>
            <a:r>
              <a:rPr lang="en-US" b="1">
                <a:solidFill>
                  <a:srgbClr val="AAAAB8"/>
                </a:solidFill>
                <a:latin typeface="Times New Roman" pitchFamily="18" charset="0"/>
                <a:cs typeface="Arial" charset="0"/>
              </a:rPr>
              <a:t>Possible Adverse Reactions</a:t>
            </a:r>
          </a:p>
        </p:txBody>
      </p:sp>
      <p:sp>
        <p:nvSpPr>
          <p:cNvPr id="22538" name="Content Placeholder 3"/>
          <p:cNvSpPr txBox="1">
            <a:spLocks/>
          </p:cNvSpPr>
          <p:nvPr/>
        </p:nvSpPr>
        <p:spPr bwMode="auto">
          <a:xfrm>
            <a:off x="6330950" y="1622425"/>
            <a:ext cx="2662238" cy="2949575"/>
          </a:xfrm>
          <a:prstGeom prst="rect">
            <a:avLst/>
          </a:prstGeom>
          <a:solidFill>
            <a:schemeClr val="accent1"/>
          </a:solidFill>
          <a:ln w="9525">
            <a:solidFill>
              <a:srgbClr val="698BCB"/>
            </a:solidFill>
            <a:miter lim="800000"/>
            <a:headEnd/>
            <a:tailEnd/>
          </a:ln>
        </p:spPr>
        <p:txBody>
          <a:bodyPr lIns="0" tIns="0"/>
          <a:lstStyle/>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Hyperventilation</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Gastric distension</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Decreased cardiac output</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Increased intracranial pressure</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Increased air trapping</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 Hyperoxygenation</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Pneumothorax</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Pulmonary air leak</a:t>
            </a:r>
          </a:p>
          <a:p>
            <a:pPr marL="288925" indent="-57150" eaLnBrk="1" hangingPunct="1">
              <a:spcBef>
                <a:spcPct val="20000"/>
              </a:spcBef>
              <a:buClr>
                <a:srgbClr val="000066"/>
              </a:buClr>
              <a:buFont typeface="Calibri" pitchFamily="34" charset="0"/>
              <a:buChar char="‒"/>
            </a:pPr>
            <a:r>
              <a:rPr lang="en-US" altLang="en-US" sz="1600" b="1">
                <a:solidFill>
                  <a:srgbClr val="000066"/>
                </a:solidFill>
                <a:latin typeface="Times New Roman" pitchFamily="18" charset="0"/>
                <a:cs typeface="Arial" charset="0"/>
              </a:rPr>
              <a:t>Pulmonary hemorrhage</a:t>
            </a:r>
          </a:p>
        </p:txBody>
      </p:sp>
    </p:spTree>
    <p:extLst>
      <p:ext uri="{BB962C8B-B14F-4D97-AF65-F5344CB8AC3E}">
        <p14:creationId xmlns:p14="http://schemas.microsoft.com/office/powerpoint/2010/main" val="121461559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b="1" smtClean="0"/>
              <a:t>THE VEST</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2619375"/>
            <a:ext cx="188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b="1" smtClean="0"/>
              <a:t>VEST THERAPY</a:t>
            </a:r>
            <a:endParaRPr lang="en-US" altLang="en-US" smtClean="0"/>
          </a:p>
        </p:txBody>
      </p:sp>
      <p:sp>
        <p:nvSpPr>
          <p:cNvPr id="44035" name="Rectangle 3"/>
          <p:cNvSpPr>
            <a:spLocks noGrp="1" noChangeArrowheads="1"/>
          </p:cNvSpPr>
          <p:nvPr>
            <p:ph type="body" idx="4294967295"/>
          </p:nvPr>
        </p:nvSpPr>
        <p:spPr/>
        <p:txBody>
          <a:bodyPr/>
          <a:lstStyle/>
          <a:p>
            <a:r>
              <a:rPr lang="en-US" altLang="en-US" b="1" dirty="0" smtClean="0"/>
              <a:t>Increase airflow in lungs</a:t>
            </a:r>
          </a:p>
          <a:p>
            <a:r>
              <a:rPr lang="en-US" altLang="en-US" b="1" dirty="0" smtClean="0"/>
              <a:t>Creates cough like forces</a:t>
            </a:r>
          </a:p>
          <a:p>
            <a:r>
              <a:rPr lang="en-US" altLang="en-US" b="1" dirty="0" smtClean="0"/>
              <a:t>Decrease secretion thickness</a:t>
            </a:r>
          </a:p>
          <a:p>
            <a:r>
              <a:rPr lang="en-US" altLang="en-US" b="1" dirty="0" smtClean="0"/>
              <a:t>Helps move secretions from smaller airway to large airways for clearance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sz="2400" b="1" dirty="0" smtClean="0"/>
              <a:t>COUGH ASSIST DEVICE</a:t>
            </a:r>
            <a:r>
              <a:rPr lang="en-US" altLang="en-US" sz="2400" b="1" dirty="0"/>
              <a:t/>
            </a:r>
            <a:br>
              <a:rPr lang="en-US" altLang="en-US" sz="2400" b="1" dirty="0"/>
            </a:br>
            <a:r>
              <a:rPr lang="en-US" altLang="en-US" sz="2400" b="1" dirty="0" smtClean="0"/>
              <a:t>MECHANICAL INSUFFLATOR- EXSUFFLATOR</a:t>
            </a:r>
          </a:p>
        </p:txBody>
      </p:sp>
      <p:pic>
        <p:nvPicPr>
          <p:cNvPr id="23555" name="Picture 3"/>
          <p:cNvPicPr>
            <a:picLocks noChangeAspect="1" noChangeArrowheads="1"/>
          </p:cNvPicPr>
          <p:nvPr/>
        </p:nvPicPr>
        <p:blipFill>
          <a:blip r:embed="rId2" cstate="print"/>
          <a:srcRect/>
          <a:stretch>
            <a:fillRect/>
          </a:stretch>
        </p:blipFill>
        <p:spPr bwMode="auto">
          <a:xfrm>
            <a:off x="3143250" y="2338388"/>
            <a:ext cx="2857500" cy="2181225"/>
          </a:xfrm>
          <a:prstGeom prst="rect">
            <a:avLst/>
          </a:prstGeom>
          <a:noFill/>
          <a:ln w="9525">
            <a:noFill/>
            <a:miter lim="800000"/>
            <a:headEnd/>
            <a:tailEnd/>
          </a:ln>
        </p:spPr>
      </p:pic>
    </p:spTree>
    <p:extLst>
      <p:ext uri="{BB962C8B-B14F-4D97-AF65-F5344CB8AC3E}">
        <p14:creationId xmlns:p14="http://schemas.microsoft.com/office/powerpoint/2010/main" val="726141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altLang="en-US" sz="4000" b="1" smtClean="0"/>
              <a:t>RESPIRATORY PROTECTION </a:t>
            </a:r>
            <a:br>
              <a:rPr lang="en-US" altLang="en-US" sz="4000" b="1" smtClean="0"/>
            </a:br>
            <a:r>
              <a:rPr lang="en-US" altLang="en-US" sz="4000" b="1" smtClean="0"/>
              <a:t>MECHANISMS</a:t>
            </a:r>
          </a:p>
        </p:txBody>
      </p:sp>
      <p:sp>
        <p:nvSpPr>
          <p:cNvPr id="45059" name="Content Placeholder 2"/>
          <p:cNvSpPr>
            <a:spLocks noGrp="1"/>
          </p:cNvSpPr>
          <p:nvPr>
            <p:ph idx="4294967295"/>
          </p:nvPr>
        </p:nvSpPr>
        <p:spPr/>
        <p:txBody>
          <a:bodyPr/>
          <a:lstStyle/>
          <a:p>
            <a:pPr eaLnBrk="1" hangingPunct="1"/>
            <a:r>
              <a:rPr lang="en-US" altLang="en-US" sz="2400" b="1" smtClean="0"/>
              <a:t>VACCINATIONS( if not contraindicated</a:t>
            </a:r>
            <a:r>
              <a:rPr lang="en-US" altLang="en-US" sz="2400" smtClean="0"/>
              <a:t>)</a:t>
            </a:r>
          </a:p>
          <a:p>
            <a:pPr lvl="1" eaLnBrk="1" hangingPunct="1"/>
            <a:r>
              <a:rPr lang="en-US" altLang="en-US" sz="2400" b="1" smtClean="0"/>
              <a:t>FLU</a:t>
            </a:r>
          </a:p>
          <a:p>
            <a:pPr lvl="1" eaLnBrk="1" hangingPunct="1"/>
            <a:r>
              <a:rPr lang="en-US" altLang="en-US" sz="2400" b="1" smtClean="0"/>
              <a:t>PNEUMOVAX( Pneumovax 23 and Pneumovax 13)</a:t>
            </a:r>
          </a:p>
          <a:p>
            <a:pPr lvl="1" eaLnBrk="1" hangingPunct="1"/>
            <a:r>
              <a:rPr lang="en-US" altLang="en-US" sz="2400" b="1" smtClean="0"/>
              <a:t>SHINGLES </a:t>
            </a:r>
          </a:p>
          <a:p>
            <a:pPr eaLnBrk="1" hangingPunct="1"/>
            <a:r>
              <a:rPr lang="en-US" altLang="en-US" sz="2400" b="1" smtClean="0"/>
              <a:t>HAND WASHING</a:t>
            </a:r>
            <a:endParaRPr lang="en-US" altLang="en-US" sz="2400" smtClean="0"/>
          </a:p>
          <a:p>
            <a:pPr eaLnBrk="1" hangingPunct="1"/>
            <a:r>
              <a:rPr lang="en-US" altLang="en-US" sz="2400" b="1" smtClean="0"/>
              <a:t>AVOID OF CROWDS</a:t>
            </a:r>
            <a:r>
              <a:rPr lang="en-US" altLang="en-US" sz="2400" smtClean="0"/>
              <a:t> - </a:t>
            </a:r>
            <a:r>
              <a:rPr lang="en-US" altLang="en-US" sz="2400" b="1" smtClean="0"/>
              <a:t>during respiratory season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Respiration</a:t>
            </a:r>
            <a:endParaRPr lang="en-US" dirty="0"/>
          </a:p>
        </p:txBody>
      </p:sp>
      <p:sp>
        <p:nvSpPr>
          <p:cNvPr id="3" name="Rectangle 2"/>
          <p:cNvSpPr/>
          <p:nvPr/>
        </p:nvSpPr>
        <p:spPr>
          <a:xfrm>
            <a:off x="2286000" y="2690336"/>
            <a:ext cx="4572000" cy="1477328"/>
          </a:xfrm>
          <a:prstGeom prst="rect">
            <a:avLst/>
          </a:prstGeom>
        </p:spPr>
        <p:txBody>
          <a:bodyPr>
            <a:spAutoFit/>
          </a:bodyPr>
          <a:lstStyle/>
          <a:p>
            <a:r>
              <a:rPr lang="en-US" dirty="0"/>
              <a:t>&lt;</a:t>
            </a:r>
            <a:r>
              <a:rPr lang="en-US" dirty="0" err="1"/>
              <a:t>iframe</a:t>
            </a:r>
            <a:r>
              <a:rPr lang="en-US" dirty="0"/>
              <a:t> width="560" height="315" </a:t>
            </a:r>
            <a:r>
              <a:rPr lang="en-US" dirty="0" err="1"/>
              <a:t>src</a:t>
            </a:r>
            <a:r>
              <a:rPr lang="en-US" dirty="0"/>
              <a:t>="https://www.youtube.com/embed/MPovpAXcmIU" </a:t>
            </a:r>
            <a:r>
              <a:rPr lang="en-US" dirty="0" err="1"/>
              <a:t>frameborder</a:t>
            </a:r>
            <a:r>
              <a:rPr lang="en-US" dirty="0"/>
              <a:t>="0" allow="</a:t>
            </a:r>
            <a:r>
              <a:rPr lang="en-US" dirty="0" err="1"/>
              <a:t>autoplay</a:t>
            </a:r>
            <a:r>
              <a:rPr lang="en-US" dirty="0"/>
              <a:t>; encrypted-media" </a:t>
            </a:r>
            <a:r>
              <a:rPr lang="en-US" dirty="0" err="1"/>
              <a:t>allowfullscreen</a:t>
            </a:r>
            <a:r>
              <a:rPr lang="en-US" dirty="0"/>
              <a:t>&gt;&lt;/</a:t>
            </a:r>
            <a:r>
              <a:rPr lang="en-US" dirty="0" err="1"/>
              <a:t>iframe</a:t>
            </a:r>
            <a:r>
              <a:rPr lang="en-US" dirty="0"/>
              <a:t>&gt;</a:t>
            </a:r>
          </a:p>
        </p:txBody>
      </p:sp>
      <p:pic>
        <p:nvPicPr>
          <p:cNvPr id="4" name="MPovpAXcmIU"/>
          <p:cNvPicPr>
            <a:picLocks noRot="1" noChangeAspect="1"/>
          </p:cNvPicPr>
          <p:nvPr>
            <a:videoFile r:link="rId1"/>
          </p:nvPr>
        </p:nvPicPr>
        <p:blipFill>
          <a:blip r:embed="rId4"/>
          <a:stretch>
            <a:fillRect/>
          </a:stretch>
        </p:blipFill>
        <p:spPr>
          <a:xfrm>
            <a:off x="2286000" y="2143125"/>
            <a:ext cx="4572000" cy="2571750"/>
          </a:xfrm>
          <a:prstGeom prst="rect">
            <a:avLst/>
          </a:prstGeom>
        </p:spPr>
      </p:pic>
      <p:sp>
        <p:nvSpPr>
          <p:cNvPr id="5" name="Rectangle 4"/>
          <p:cNvSpPr/>
          <p:nvPr/>
        </p:nvSpPr>
        <p:spPr>
          <a:xfrm>
            <a:off x="5297958" y="4714875"/>
            <a:ext cx="1560042" cy="215444"/>
          </a:xfrm>
          <a:prstGeom prst="rect">
            <a:avLst/>
          </a:prstGeom>
        </p:spPr>
        <p:txBody>
          <a:bodyPr wrap="none">
            <a:spAutoFit/>
          </a:bodyPr>
          <a:lstStyle/>
          <a:p>
            <a:r>
              <a:rPr lang="en-US" sz="800" i="1" dirty="0"/>
              <a:t>https://youtu.be/MPovpAXcmIU</a:t>
            </a:r>
          </a:p>
        </p:txBody>
      </p:sp>
    </p:spTree>
    <p:extLst>
      <p:ext uri="{BB962C8B-B14F-4D97-AF65-F5344CB8AC3E}">
        <p14:creationId xmlns:p14="http://schemas.microsoft.com/office/powerpoint/2010/main" val="3477176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altLang="en-US" sz="4000" b="1" smtClean="0"/>
              <a:t>MOST COMMON SYMPTOMS OF RESPIRATORY WEAKNESS</a:t>
            </a:r>
            <a:endParaRPr lang="en-US" altLang="en-US" smtClean="0"/>
          </a:p>
        </p:txBody>
      </p:sp>
      <p:sp>
        <p:nvSpPr>
          <p:cNvPr id="5123" name="Content Placeholder 2"/>
          <p:cNvSpPr>
            <a:spLocks noGrp="1"/>
          </p:cNvSpPr>
          <p:nvPr>
            <p:ph idx="4294967295"/>
          </p:nvPr>
        </p:nvSpPr>
        <p:spPr/>
        <p:txBody>
          <a:bodyPr/>
          <a:lstStyle/>
          <a:p>
            <a:pPr eaLnBrk="1" hangingPunct="1">
              <a:defRPr/>
            </a:pPr>
            <a:r>
              <a:rPr lang="en-US" altLang="en-US" b="1" dirty="0" smtClean="0"/>
              <a:t>Feeling like you can not get enough air</a:t>
            </a:r>
          </a:p>
          <a:p>
            <a:pPr eaLnBrk="1" hangingPunct="1">
              <a:defRPr/>
            </a:pPr>
            <a:r>
              <a:rPr lang="en-US" altLang="en-US" b="1" dirty="0" smtClean="0"/>
              <a:t>Shortness of breath and sweating</a:t>
            </a:r>
          </a:p>
          <a:p>
            <a:pPr eaLnBrk="1" hangingPunct="1">
              <a:defRPr/>
            </a:pPr>
            <a:r>
              <a:rPr lang="en-US" altLang="en-US" b="1" dirty="0" smtClean="0"/>
              <a:t>Speech problems </a:t>
            </a:r>
          </a:p>
          <a:p>
            <a:pPr eaLnBrk="1" hangingPunct="1">
              <a:defRPr/>
            </a:pPr>
            <a:r>
              <a:rPr lang="en-US" altLang="en-US" b="1" dirty="0" smtClean="0"/>
              <a:t>Coughing when eating or swallowing</a:t>
            </a:r>
          </a:p>
          <a:p>
            <a:pPr marL="0" indent="0" eaLnBrk="1" hangingPunct="1">
              <a:buFont typeface="Arial" panose="020B0604020202020204" pitchFamily="34" charset="0"/>
              <a:buNone/>
              <a:defRPr/>
            </a:pPr>
            <a:endParaRPr lang="en-US" altLang="en-US" b="1" dirty="0" smtClean="0"/>
          </a:p>
          <a:p>
            <a:pPr eaLnBrk="1" hangingPunct="1">
              <a:defRPr/>
            </a:pPr>
            <a:endParaRPr lang="en-US" alt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ltLang="en-US" sz="4000" b="1" smtClean="0"/>
              <a:t>MOST COMMON SYMPTOMS OF RESPIRATORY WEAKNESS</a:t>
            </a:r>
          </a:p>
        </p:txBody>
      </p:sp>
      <p:sp>
        <p:nvSpPr>
          <p:cNvPr id="19459" name="Rectangle 3"/>
          <p:cNvSpPr>
            <a:spLocks noGrp="1"/>
          </p:cNvSpPr>
          <p:nvPr>
            <p:ph type="body" idx="1"/>
          </p:nvPr>
        </p:nvSpPr>
        <p:spPr/>
        <p:txBody>
          <a:bodyPr/>
          <a:lstStyle/>
          <a:p>
            <a:pPr eaLnBrk="1" hangingPunct="1"/>
            <a:r>
              <a:rPr lang="en-US" altLang="en-US" b="1" smtClean="0"/>
              <a:t>Weak cough with increased secretions</a:t>
            </a:r>
          </a:p>
          <a:p>
            <a:pPr eaLnBrk="1" hangingPunct="1"/>
            <a:r>
              <a:rPr lang="en-US" altLang="en-US" b="1" smtClean="0"/>
              <a:t>Inability to clear secretions</a:t>
            </a:r>
          </a:p>
          <a:p>
            <a:pPr eaLnBrk="1" hangingPunct="1"/>
            <a:r>
              <a:rPr lang="en-US" altLang="en-US" b="1" smtClean="0"/>
              <a:t>Feeling tired and fatigued</a:t>
            </a:r>
          </a:p>
          <a:p>
            <a:pPr eaLnBrk="1" hangingPunct="1"/>
            <a:r>
              <a:rPr lang="en-US" altLang="en-US" b="1" smtClean="0"/>
              <a:t>Waking up often when you sleep</a:t>
            </a:r>
          </a:p>
          <a:p>
            <a:pPr eaLnBrk="1" hangingPunct="1"/>
            <a:endParaRPr lang="en-US" altLang="en-US" b="1" smtClean="0"/>
          </a:p>
          <a:p>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altLang="en-US" sz="4000" b="1" smtClean="0"/>
              <a:t>CLINICAL SIGNS OF INSUFFICENT VENTILATION</a:t>
            </a:r>
            <a:endParaRPr lang="en-US" altLang="en-US" b="1" smtClean="0"/>
          </a:p>
        </p:txBody>
      </p:sp>
      <p:sp>
        <p:nvSpPr>
          <p:cNvPr id="20483" name="Rectangle 3"/>
          <p:cNvSpPr>
            <a:spLocks noGrp="1"/>
          </p:cNvSpPr>
          <p:nvPr>
            <p:ph type="body" idx="1"/>
          </p:nvPr>
        </p:nvSpPr>
        <p:spPr/>
        <p:txBody>
          <a:bodyPr/>
          <a:lstStyle/>
          <a:p>
            <a:r>
              <a:rPr lang="en-US" altLang="en-US" sz="2800" b="1" smtClean="0"/>
              <a:t>Dyspnea - shortness of breath</a:t>
            </a:r>
          </a:p>
          <a:p>
            <a:r>
              <a:rPr lang="en-US" altLang="en-US" sz="2800" b="1" smtClean="0"/>
              <a:t>Orthopnea - shortness of breath when lying flat</a:t>
            </a:r>
          </a:p>
          <a:p>
            <a:r>
              <a:rPr lang="en-US" altLang="en-US" sz="2800" b="1" smtClean="0"/>
              <a:t>Rapid shallow breathing</a:t>
            </a:r>
          </a:p>
          <a:p>
            <a:r>
              <a:rPr lang="en-US" altLang="en-US" sz="2800" b="1" smtClean="0"/>
              <a:t>Accessory muscle use</a:t>
            </a:r>
          </a:p>
          <a:p>
            <a:r>
              <a:rPr lang="en-US" altLang="en-US" sz="2800" b="1" smtClean="0"/>
              <a:t>Thoracoabdominal paradox - inward movement of abdomen during inspiration</a:t>
            </a:r>
          </a:p>
          <a:p>
            <a:r>
              <a:rPr lang="en-US" altLang="en-US" sz="2800" b="1" smtClean="0"/>
              <a:t>Hypercapnia - elevated carbon dioxide in blood</a:t>
            </a:r>
          </a:p>
          <a:p>
            <a:r>
              <a:rPr lang="en-US" altLang="en-US" sz="2800" b="1" smtClean="0"/>
              <a:t>Hypoxemia - low oxygen level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altLang="en-US" b="1" smtClean="0"/>
              <a:t>CLINICAL SIGNS OF INSUFFICENT VENTILATION</a:t>
            </a:r>
          </a:p>
        </p:txBody>
      </p:sp>
      <p:sp>
        <p:nvSpPr>
          <p:cNvPr id="21507" name="Rectangle 3"/>
          <p:cNvSpPr>
            <a:spLocks noGrp="1"/>
          </p:cNvSpPr>
          <p:nvPr>
            <p:ph type="body" idx="1"/>
          </p:nvPr>
        </p:nvSpPr>
        <p:spPr/>
        <p:txBody>
          <a:bodyPr/>
          <a:lstStyle/>
          <a:p>
            <a:r>
              <a:rPr lang="en-US" altLang="en-US" b="1" smtClean="0"/>
              <a:t>NOCTURNAL HYPOVENTILATION</a:t>
            </a:r>
            <a:r>
              <a:rPr lang="en-US" altLang="en-US" smtClean="0"/>
              <a:t> </a:t>
            </a:r>
          </a:p>
          <a:p>
            <a:pPr lvl="1"/>
            <a:r>
              <a:rPr lang="en-US" altLang="en-US" b="1" smtClean="0"/>
              <a:t>Choking</a:t>
            </a:r>
          </a:p>
          <a:p>
            <a:pPr lvl="1"/>
            <a:r>
              <a:rPr lang="en-US" altLang="en-US" b="1" smtClean="0"/>
              <a:t>Insomnia - can not sleep</a:t>
            </a:r>
          </a:p>
          <a:p>
            <a:pPr lvl="1"/>
            <a:r>
              <a:rPr lang="en-US" altLang="en-US" b="1" smtClean="0"/>
              <a:t>Daytime Hypersomnolence - excessive sleepiness during the day</a:t>
            </a:r>
          </a:p>
          <a:p>
            <a:pPr lvl="1"/>
            <a:r>
              <a:rPr lang="en-US" altLang="en-US" b="1" smtClean="0"/>
              <a:t>Morning Headaches</a:t>
            </a:r>
          </a:p>
          <a:p>
            <a:pPr lvl="1"/>
            <a:r>
              <a:rPr lang="en-US" altLang="en-US" b="1" smtClean="0"/>
              <a:t>Fatigue</a:t>
            </a:r>
          </a:p>
          <a:p>
            <a:pPr lvl="1"/>
            <a:r>
              <a:rPr lang="en-US" altLang="en-US" b="1" smtClean="0"/>
              <a:t>Impaired Cognition</a:t>
            </a:r>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altLang="en-US" sz="4000" b="1" smtClean="0"/>
              <a:t>CLINICAL SIGNS OF OROPHARYNGEAL MUSCLE IMPAIRMENT</a:t>
            </a:r>
          </a:p>
        </p:txBody>
      </p:sp>
      <p:sp>
        <p:nvSpPr>
          <p:cNvPr id="22531" name="Rectangle 3"/>
          <p:cNvSpPr>
            <a:spLocks noGrp="1"/>
          </p:cNvSpPr>
          <p:nvPr>
            <p:ph type="body" idx="1"/>
          </p:nvPr>
        </p:nvSpPr>
        <p:spPr/>
        <p:txBody>
          <a:bodyPr/>
          <a:lstStyle/>
          <a:p>
            <a:pPr lvl="1"/>
            <a:r>
              <a:rPr lang="en-US" altLang="en-US" b="1" dirty="0" smtClean="0"/>
              <a:t>Difficulty swallowing </a:t>
            </a:r>
          </a:p>
          <a:p>
            <a:pPr lvl="1"/>
            <a:r>
              <a:rPr lang="en-US" altLang="en-US" b="1" dirty="0" smtClean="0"/>
              <a:t>Difficulty clearing throat or coughing</a:t>
            </a:r>
          </a:p>
          <a:p>
            <a:pPr lvl="1"/>
            <a:r>
              <a:rPr lang="en-US" altLang="en-US" b="1" dirty="0" smtClean="0"/>
              <a:t>Nasal regurgitation of food or liquids</a:t>
            </a:r>
          </a:p>
          <a:p>
            <a:pPr lvl="1"/>
            <a:r>
              <a:rPr lang="en-US" altLang="en-US" b="1" dirty="0" smtClean="0"/>
              <a:t>Weak chewing</a:t>
            </a:r>
          </a:p>
          <a:p>
            <a:pPr lvl="1"/>
            <a:r>
              <a:rPr lang="en-US" altLang="en-US" b="1" dirty="0" smtClean="0"/>
              <a:t>Protruding tongue</a:t>
            </a:r>
            <a:endParaRPr lang="en-US" alt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COLORSETGROUPCLASSNAME" val="ColorSetGroupLight"/>
  <p:tag name="COLORSETCLASSNAME" val="ColorSet1"/>
  <p:tag name="FONTSETGROUPCLASSNAME" val="FontSetGroup2"/>
  <p:tag name="STYLESETGROUPCLASSNAME" val="StyleSetGroup1"/>
  <p:tag name="MAPNAME" val="Map1"/>
  <p:tag name="CFG.LAYOUT" val="Default"/>
  <p:tag name="MLI" val="1"/>
  <p:tag name="RECTANGLE 2_SHAPECLASSPROTECTIONTYPE" val="0"/>
  <p:tag name="SHAPESETCLASSNAME" val="TITLETEXTTEXT"/>
  <p:tag name="CONFIG" val="Default"/>
  <p:tag name="RECTANGLE 3_SHAPECLASSPROTECTIONTYPE" val="0"/>
  <p:tag name="TEXT PLACEHOLDER 5_SHAPECLASSPROTECTIONTYPE" val="0"/>
</p:tagLst>
</file>

<file path=ppt/tags/tag2.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COLORSETGROUPCLASSNAME" val="ColorSetGroupLight"/>
  <p:tag name="FONTSETGROUPCLASSNAME" val="FontSetGroup2"/>
  <p:tag name="SHAPECLASSNAME" val="TitleOnSlide"/>
  <p:tag name="SHAPECLASSPROTECTIONTYPE" val="0"/>
  <p:tag name="SHAPESETCLASSNAME" val="TITLETEXTTEXT"/>
  <p:tag name="COLORS" val="-2;-2;-2;-2;SlideTextFontColor;-2"/>
</p:tagLst>
</file>

<file path=ppt/theme/theme1.xml><?xml version="1.0" encoding="utf-8"?>
<a:theme xmlns:a="http://schemas.openxmlformats.org/drawingml/2006/main" name="Office Theme">
  <a:themeElements>
    <a:clrScheme name="">
      <a:dk1>
        <a:srgbClr val="EEECE1"/>
      </a:dk1>
      <a:lt1>
        <a:srgbClr val="FFCC00"/>
      </a:lt1>
      <a:dk2>
        <a:srgbClr val="000099"/>
      </a:dk2>
      <a:lt2>
        <a:srgbClr val="1F497D"/>
      </a:lt2>
      <a:accent1>
        <a:srgbClr val="4F81BD"/>
      </a:accent1>
      <a:accent2>
        <a:srgbClr val="C0504D"/>
      </a:accent2>
      <a:accent3>
        <a:srgbClr val="AAAACA"/>
      </a:accent3>
      <a:accent4>
        <a:srgbClr val="DAAE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Hill Rom">
      <a:dk1>
        <a:sysClr val="windowText" lastClr="000000"/>
      </a:dk1>
      <a:lt1>
        <a:sysClr val="window" lastClr="FFFFFF"/>
      </a:lt1>
      <a:dk2>
        <a:srgbClr val="1F497D"/>
      </a:dk2>
      <a:lt2>
        <a:srgbClr val="FFFFFF"/>
      </a:lt2>
      <a:accent1>
        <a:srgbClr val="00446A"/>
      </a:accent1>
      <a:accent2>
        <a:srgbClr val="75C7B9"/>
      </a:accent2>
      <a:accent3>
        <a:srgbClr val="5F6062"/>
      </a:accent3>
      <a:accent4>
        <a:srgbClr val="739DD2"/>
      </a:accent4>
      <a:accent5>
        <a:srgbClr val="D9CFC6"/>
      </a:accent5>
      <a:accent6>
        <a:srgbClr val="26262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
      <a:dk1>
        <a:srgbClr val="808080"/>
      </a:dk1>
      <a:lt1>
        <a:srgbClr val="FFCC00"/>
      </a:lt1>
      <a:dk2>
        <a:srgbClr val="000066"/>
      </a:dk2>
      <a:lt2>
        <a:srgbClr val="FFCC00"/>
      </a:lt2>
      <a:accent1>
        <a:srgbClr val="00CC99"/>
      </a:accent1>
      <a:accent2>
        <a:srgbClr val="3333CC"/>
      </a:accent2>
      <a:accent3>
        <a:srgbClr val="AAAAB8"/>
      </a:accent3>
      <a:accent4>
        <a:srgbClr val="DAAE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381</TotalTime>
  <Words>1809</Words>
  <Application>Microsoft Office PowerPoint</Application>
  <PresentationFormat>On-screen Show (4:3)</PresentationFormat>
  <Paragraphs>273</Paragraphs>
  <Slides>35</Slides>
  <Notes>8</Notes>
  <HiddenSlides>0</HiddenSlides>
  <MMClips>1</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35</vt:i4>
      </vt:variant>
    </vt:vector>
  </HeadingPairs>
  <TitlesOfParts>
    <vt:vector size="48" baseType="lpstr">
      <vt:lpstr>ＭＳ Ｐゴシック</vt:lpstr>
      <vt:lpstr>Arial</vt:lpstr>
      <vt:lpstr>Calibri</vt:lpstr>
      <vt:lpstr>Times New Roman</vt:lpstr>
      <vt:lpstr>Office Theme</vt:lpstr>
      <vt:lpstr>1_Office Theme</vt:lpstr>
      <vt:lpstr>Blank Presentation</vt:lpstr>
      <vt:lpstr>1_Blank Presentation</vt:lpstr>
      <vt:lpstr>2_Blank Presentation</vt:lpstr>
      <vt:lpstr>3_Blank Presentation</vt:lpstr>
      <vt:lpstr>4_Blank Presentation</vt:lpstr>
      <vt:lpstr>5_Blank Presentation</vt:lpstr>
      <vt:lpstr>6_Blank Presentation</vt:lpstr>
      <vt:lpstr>MDF Myotonic Dystrophy Day Management of Breathing</vt:lpstr>
      <vt:lpstr>PowerPoint Presentation</vt:lpstr>
      <vt:lpstr>RESPIRATORY MUSCLE IMPAIRMENT</vt:lpstr>
      <vt:lpstr>Mechanics of Respiration</vt:lpstr>
      <vt:lpstr>MOST COMMON SYMPTOMS OF RESPIRATORY WEAKNESS</vt:lpstr>
      <vt:lpstr>MOST COMMON SYMPTOMS OF RESPIRATORY WEAKNESS</vt:lpstr>
      <vt:lpstr>CLINICAL SIGNS OF INSUFFICENT VENTILATION</vt:lpstr>
      <vt:lpstr>CLINICAL SIGNS OF INSUFFICENT VENTILATION</vt:lpstr>
      <vt:lpstr>CLINICAL SIGNS OF OROPHARYNGEAL MUSCLE IMPAIRMENT</vt:lpstr>
      <vt:lpstr>CLINICAL SIGNS OF OROPHARYNGEAL MUSCLE IMPAIRMENT</vt:lpstr>
      <vt:lpstr>CLINICAL SIGNS OF RESPIRATORY MUSCLE IMPAIRMENT</vt:lpstr>
      <vt:lpstr>PowerPoint Presentation</vt:lpstr>
      <vt:lpstr>Pulmonary Functions at Onset of Breathing Weakness</vt:lpstr>
      <vt:lpstr>DIAGNOSTIC STUDIES</vt:lpstr>
      <vt:lpstr>DIAGNOSTIC STUDIES</vt:lpstr>
      <vt:lpstr>PULMONARY FUNCTION STUDIES</vt:lpstr>
      <vt:lpstr>PULMONARY FUNCTION STUDIES</vt:lpstr>
      <vt:lpstr>NONINVASIVE VENTILATION DURING RESPIRATORY COMPROMISE</vt:lpstr>
      <vt:lpstr>RESPIRATORY SUPPORT</vt:lpstr>
      <vt:lpstr>TREATMENT GOALS  NIV LUNG VOLUME RECRUITMENT         </vt:lpstr>
      <vt:lpstr>BIPAP/AVAPS</vt:lpstr>
      <vt:lpstr>PowerPoint Presentation</vt:lpstr>
      <vt:lpstr>MASK SIZE AND FIT</vt:lpstr>
      <vt:lpstr>RESPIRATORY FAILURE ELECTIVE INTUBATION</vt:lpstr>
      <vt:lpstr>WEANING FROM INTUBATION</vt:lpstr>
      <vt:lpstr>FACTORS CONTRIBUTING TO REINTUBATION</vt:lpstr>
      <vt:lpstr>RESPIRATORY SUPPORT  SYSTEMS</vt:lpstr>
      <vt:lpstr>METANEB  SYSTEM</vt:lpstr>
      <vt:lpstr>  </vt:lpstr>
      <vt:lpstr>METANEB THERAPIES</vt:lpstr>
      <vt:lpstr>The MetaNeb System</vt:lpstr>
      <vt:lpstr>THE VEST</vt:lpstr>
      <vt:lpstr>VEST THERAPY</vt:lpstr>
      <vt:lpstr>COUGH ASSIST DEVICE MECHANICAL INSUFFLATOR- EXSUFFLATOR</vt:lpstr>
      <vt:lpstr>RESPIRATORY PROTECTION  MECHANISMS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MYASTENIA GRAVIS  RESPIRATORY EFFECTS</dc:title>
  <dc:creator>Vah</dc:creator>
  <cp:lastModifiedBy>Kleed Cumming</cp:lastModifiedBy>
  <cp:revision>41</cp:revision>
  <cp:lastPrinted>2014-09-28T18:01:34Z</cp:lastPrinted>
  <dcterms:created xsi:type="dcterms:W3CDTF">2010-09-24T03:02:09Z</dcterms:created>
  <dcterms:modified xsi:type="dcterms:W3CDTF">2019-05-21T23:37:12Z</dcterms:modified>
</cp:coreProperties>
</file>