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4" r:id="rId10"/>
    <p:sldId id="280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64" r:id="rId20"/>
    <p:sldId id="277" r:id="rId21"/>
    <p:sldId id="284" r:id="rId22"/>
    <p:sldId id="273" r:id="rId23"/>
    <p:sldId id="265" r:id="rId24"/>
    <p:sldId id="281" r:id="rId25"/>
    <p:sldId id="278" r:id="rId26"/>
    <p:sldId id="279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4699"/>
  </p:normalViewPr>
  <p:slideViewPr>
    <p:cSldViewPr snapToGrid="0" snapToObjects="1">
      <p:cViewPr>
        <p:scale>
          <a:sx n="69" d="100"/>
          <a:sy n="69" d="100"/>
        </p:scale>
        <p:origin x="936" y="7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2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7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5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2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6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9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3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AB1CA-5141-1545-B1E2-2513B6247F0F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984F-934D-9A43-B40E-81A25579D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8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Social cognition: Evolving ideas in myotonic dystrophy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B Williamson, PhD</a:t>
            </a:r>
          </a:p>
          <a:p>
            <a:r>
              <a:rPr lang="en-US" dirty="0"/>
              <a:t>University of Florida</a:t>
            </a:r>
          </a:p>
        </p:txBody>
      </p:sp>
    </p:spTree>
    <p:extLst>
      <p:ext uri="{BB962C8B-B14F-4D97-AF65-F5344CB8AC3E}">
        <p14:creationId xmlns:p14="http://schemas.microsoft.com/office/powerpoint/2010/main" val="127137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Parent-reported multi-national study of the impact of congenital and childhood onset myotonic dystrophy</a:t>
            </a:r>
          </a:p>
          <a:p>
            <a:pPr lvl="1"/>
            <a:r>
              <a:rPr lang="en-US" dirty="0"/>
              <a:t>N = 150</a:t>
            </a:r>
          </a:p>
          <a:p>
            <a:pPr lvl="1"/>
            <a:r>
              <a:rPr lang="en-US" dirty="0"/>
              <a:t>81.7% = communication issues and fatigue, emotion issues also significantly elevated</a:t>
            </a:r>
          </a:p>
          <a:p>
            <a:pPr lvl="1"/>
            <a:r>
              <a:rPr lang="en-US" dirty="0"/>
              <a:t>Decreased performance in social situations had the highest average life impact scores.</a:t>
            </a:r>
          </a:p>
          <a:p>
            <a:pPr lvl="1"/>
            <a:r>
              <a:rPr lang="en-US" dirty="0"/>
              <a:t>Issues significantly associated with CTG repeat length</a:t>
            </a:r>
          </a:p>
          <a:p>
            <a:pPr lvl="1"/>
            <a:r>
              <a:rPr lang="en-US" dirty="0"/>
              <a:t>Paternal inheritance had greater representation of:</a:t>
            </a:r>
          </a:p>
          <a:p>
            <a:pPr lvl="2"/>
            <a:r>
              <a:rPr lang="en-US" dirty="0"/>
              <a:t>Emotional issues</a:t>
            </a:r>
          </a:p>
          <a:p>
            <a:pPr lvl="2"/>
            <a:r>
              <a:rPr lang="en-US" dirty="0"/>
              <a:t>Changes in body image</a:t>
            </a:r>
          </a:p>
          <a:p>
            <a:pPr lvl="2"/>
            <a:r>
              <a:rPr lang="en-US" dirty="0"/>
              <a:t>Social issues</a:t>
            </a:r>
          </a:p>
          <a:p>
            <a:pPr lvl="2"/>
            <a:r>
              <a:rPr lang="en-US" dirty="0"/>
              <a:t>Impaired sleep</a:t>
            </a:r>
          </a:p>
          <a:p>
            <a:pPr lvl="1"/>
            <a:r>
              <a:rPr lang="en-US" dirty="0"/>
              <a:t>Johnson et al., 2017</a:t>
            </a:r>
          </a:p>
        </p:txBody>
      </p:sp>
    </p:spTree>
    <p:extLst>
      <p:ext uri="{BB962C8B-B14F-4D97-AF65-F5344CB8AC3E}">
        <p14:creationId xmlns:p14="http://schemas.microsoft.com/office/powerpoint/2010/main" val="54711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is a sub-topic of </a:t>
            </a:r>
            <a:r>
              <a:rPr lang="en-US" b="1" dirty="0"/>
              <a:t>social</a:t>
            </a:r>
            <a:r>
              <a:rPr lang="en-US" dirty="0"/>
              <a:t> psychology that focuses on how people process, store, and apply information about other people and </a:t>
            </a:r>
            <a:r>
              <a:rPr lang="en-US" b="1" dirty="0"/>
              <a:t>social</a:t>
            </a:r>
            <a:r>
              <a:rPr lang="en-US" dirty="0"/>
              <a:t> situations. It focuses on the role that </a:t>
            </a:r>
            <a:r>
              <a:rPr lang="en-US" b="1" dirty="0"/>
              <a:t>cognitive</a:t>
            </a:r>
            <a:r>
              <a:rPr lang="en-US" dirty="0"/>
              <a:t> processes play in our </a:t>
            </a:r>
            <a:r>
              <a:rPr lang="en-US" b="1" dirty="0"/>
              <a:t>social</a:t>
            </a:r>
            <a:r>
              <a:rPr lang="en-US" dirty="0"/>
              <a:t> interactions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699" y="3668756"/>
            <a:ext cx="53975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2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neuroscience, polyvagal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The autonomic nervous system “reacts” in a predictable </a:t>
            </a:r>
            <a:r>
              <a:rPr lang="en-US" altLang="en-US" u="sng" dirty="0"/>
              <a:t>hierarchical</a:t>
            </a:r>
            <a:r>
              <a:rPr lang="en-US" altLang="en-US" dirty="0"/>
              <a:t> manner (</a:t>
            </a:r>
            <a:r>
              <a:rPr lang="en-US" altLang="en-US" u="sng" dirty="0"/>
              <a:t>dissolution</a:t>
            </a:r>
            <a:r>
              <a:rPr lang="en-US" altLang="en-US" dirty="0"/>
              <a:t>).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The Polyvagal Theory uses evolution as an organizing principle to identify three neural ANS circuits, forming a </a:t>
            </a:r>
            <a:r>
              <a:rPr lang="en-US" altLang="en-US" u="sng" dirty="0"/>
              <a:t>phylogenetically</a:t>
            </a:r>
            <a:r>
              <a:rPr lang="en-US" altLang="en-US" dirty="0"/>
              <a:t>-ordered response hierarchy, that regulate </a:t>
            </a:r>
            <a:r>
              <a:rPr lang="en-US" altLang="en-US" u="sng" dirty="0"/>
              <a:t>adaptation</a:t>
            </a:r>
            <a:r>
              <a:rPr lang="en-US" altLang="en-US" dirty="0"/>
              <a:t> to safe, dangerous, and life threatening environments. </a:t>
            </a:r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“</a:t>
            </a:r>
            <a:r>
              <a:rPr lang="en-US" altLang="ja-JP" u="sng" dirty="0" err="1"/>
              <a:t>Neuroception</a:t>
            </a:r>
            <a:r>
              <a:rPr lang="en-US" altLang="en-US" dirty="0"/>
              <a:t>”</a:t>
            </a:r>
            <a:r>
              <a:rPr lang="en-US" altLang="ja-JP" dirty="0"/>
              <a:t> of danger or safety or life threat trigger these adaptive neural circuits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633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052686" y="-245097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Evolution and the ANS</a:t>
            </a:r>
            <a:endParaRPr lang="en-US" dirty="0"/>
          </a:p>
        </p:txBody>
      </p:sp>
      <p:pic>
        <p:nvPicPr>
          <p:cNvPr id="7" name="Picture 2" descr="http://www.zo.utexas.edu/faculty/sjasper/images/f26.8.jpg"/>
          <p:cNvPicPr>
            <a:picLocks noChangeAspect="1" noChangeArrowheads="1"/>
          </p:cNvPicPr>
          <p:nvPr/>
        </p:nvPicPr>
        <p:blipFill>
          <a:blip r:embed="rId2" cstate="print"/>
          <a:srcRect t="2722"/>
          <a:stretch>
            <a:fillRect/>
          </a:stretch>
        </p:blipFill>
        <p:spPr bwMode="auto">
          <a:xfrm>
            <a:off x="2128886" y="1355103"/>
            <a:ext cx="7620000" cy="5105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05286" y="5469903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</a:rPr>
              <a:t>“old” vagus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481686" y="5698503"/>
            <a:ext cx="457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462886" y="5679393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</a:rPr>
              <a:t>SNS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7005686" y="5288958"/>
            <a:ext cx="609600" cy="6381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386686" y="3488703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</a:rPr>
              <a:t>“new” vagus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8682086" y="3183903"/>
            <a:ext cx="3810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74147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higher nervous arrangements inhibit (or control) the lower, and thus, when the higher are suddenly rendered functionless, the lower rise in activity</a:t>
            </a:r>
          </a:p>
          <a:p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900345" y="4207496"/>
            <a:ext cx="427672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/>
              <a:t>John </a:t>
            </a:r>
            <a:r>
              <a:rPr lang="en-US" sz="2400" dirty="0" err="1"/>
              <a:t>Hughlings</a:t>
            </a:r>
            <a:r>
              <a:rPr lang="en-US" sz="2400" dirty="0"/>
              <a:t> Jackson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84810-5EB5-4A78-8A4F-49050098330B}"/>
              </a:ext>
            </a:extLst>
          </p:cNvPr>
          <p:cNvSpPr/>
          <p:nvPr/>
        </p:nvSpPr>
        <p:spPr>
          <a:xfrm>
            <a:off x="332509" y="3111962"/>
            <a:ext cx="2438400" cy="88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Cortex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FF1555-7A2D-48F6-8920-B78576607DEE}"/>
              </a:ext>
            </a:extLst>
          </p:cNvPr>
          <p:cNvSpPr/>
          <p:nvPr/>
        </p:nvSpPr>
        <p:spPr>
          <a:xfrm>
            <a:off x="1752600" y="4378036"/>
            <a:ext cx="2279073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Subcortical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7D7AC2-F554-4550-B05D-F4955DB27084}"/>
              </a:ext>
            </a:extLst>
          </p:cNvPr>
          <p:cNvCxnSpPr/>
          <p:nvPr/>
        </p:nvCxnSpPr>
        <p:spPr>
          <a:xfrm>
            <a:off x="775855" y="4207496"/>
            <a:ext cx="699654" cy="7732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3F1EF4-7767-4AE2-9164-EEECA637F16C}"/>
              </a:ext>
            </a:extLst>
          </p:cNvPr>
          <p:cNvSpPr/>
          <p:nvPr/>
        </p:nvSpPr>
        <p:spPr>
          <a:xfrm>
            <a:off x="3151909" y="5635553"/>
            <a:ext cx="2576945" cy="993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Organs, e.g., heart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7B9B98-5FB2-4832-BD2D-69EEA13C63C0}"/>
              </a:ext>
            </a:extLst>
          </p:cNvPr>
          <p:cNvCxnSpPr/>
          <p:nvPr/>
        </p:nvCxnSpPr>
        <p:spPr>
          <a:xfrm>
            <a:off x="2071255" y="5635553"/>
            <a:ext cx="699654" cy="7732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49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Neuroception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detection of features in others or the environment – </a:t>
            </a:r>
            <a:r>
              <a:rPr lang="en-US" i="1" dirty="0"/>
              <a:t>without awareness</a:t>
            </a:r>
            <a:r>
              <a:rPr lang="en-US" dirty="0"/>
              <a:t> – that dampens defensive systems and facilitates social behavior OR promotes defensive strategies of mobilization (fight/flight) or immobilization (shutdown, dissociation).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8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Feature Detectors:</a:t>
            </a:r>
            <a:br>
              <a:rPr lang="en-US" sz="6000" dirty="0"/>
            </a:br>
            <a:r>
              <a:rPr lang="en-US" dirty="0"/>
              <a:t> </a:t>
            </a:r>
            <a:r>
              <a:rPr lang="en-US" b="0" dirty="0"/>
              <a:t>Safety, Danger, and Life Threat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/>
              <a:t>The importance of </a:t>
            </a:r>
            <a:r>
              <a:rPr lang="en-US" dirty="0" err="1"/>
              <a:t>face</a:t>
            </a:r>
            <a:r>
              <a:rPr lang="en-US" dirty="0" err="1">
                <a:sym typeface="Wingdings" pitchFamily="2" charset="2"/>
              </a:rPr>
              <a:t></a:t>
            </a:r>
            <a:r>
              <a:rPr lang="en-US" dirty="0" err="1"/>
              <a:t>face</a:t>
            </a:r>
            <a:r>
              <a:rPr lang="en-US" dirty="0"/>
              <a:t> interactions, vocalizations, body posture, and gestures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Cues of safety or danger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Efficient strategy to co-regulate physiological state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Cues of safety promote co-regulation (intersubjective regulation)</a:t>
            </a:r>
          </a:p>
        </p:txBody>
      </p:sp>
    </p:spTree>
    <p:extLst>
      <p:ext uri="{BB962C8B-B14F-4D97-AF65-F5344CB8AC3E}">
        <p14:creationId xmlns:p14="http://schemas.microsoft.com/office/powerpoint/2010/main" val="1772189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Faulty </a:t>
            </a:r>
            <a:r>
              <a:rPr lang="en-US" dirty="0" err="1">
                <a:latin typeface="Arial" charset="0"/>
              </a:rPr>
              <a:t>Neuroception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Font typeface="Monotype Sorts" pitchFamily="2" charset="2"/>
              <a:buNone/>
              <a:defRPr/>
            </a:pPr>
            <a:r>
              <a:rPr lang="en-US" dirty="0"/>
              <a:t>Challenges may:</a:t>
            </a:r>
          </a:p>
          <a:p>
            <a:pPr marL="857250" indent="-514350">
              <a:defRPr/>
            </a:pPr>
            <a:r>
              <a:rPr lang="en-US" dirty="0"/>
              <a:t>Shift physiological and behavioral state</a:t>
            </a:r>
          </a:p>
          <a:p>
            <a:pPr marL="857250" indent="-514350">
              <a:defRPr/>
            </a:pPr>
            <a:r>
              <a:rPr lang="en-US" dirty="0"/>
              <a:t>Distort social awareness</a:t>
            </a:r>
          </a:p>
          <a:p>
            <a:pPr marL="857250" indent="-514350">
              <a:defRPr/>
            </a:pPr>
            <a:r>
              <a:rPr lang="en-US" dirty="0"/>
              <a:t>Displace ‘appropriate’ spontaneous social behaviors with asocial behavior or defensive reactions</a:t>
            </a:r>
          </a:p>
          <a:p>
            <a:pPr marL="857250" indent="-514350">
              <a:defRPr/>
            </a:pPr>
            <a:r>
              <a:rPr lang="en-US" dirty="0"/>
              <a:t>Or, maintain social behaviors in an  environment in which defensive strategies would be more adaptive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47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177019" y="1905000"/>
            <a:ext cx="1295400" cy="411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800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329419" y="2133600"/>
            <a:ext cx="990600" cy="838200"/>
          </a:xfrm>
          <a:prstGeom prst="ellipse">
            <a:avLst/>
          </a:prstGeom>
          <a:solidFill>
            <a:srgbClr val="008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 sz="2800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329419" y="3429000"/>
            <a:ext cx="990600" cy="838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 sz="28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5329419" y="4724400"/>
            <a:ext cx="990600" cy="838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 sz="280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110219" y="6110288"/>
            <a:ext cx="35052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/>
              <a:t>Physiological State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4491219" y="2514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054407" y="1325563"/>
            <a:ext cx="232711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3200" dirty="0"/>
              <a:t>Environment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6548619" y="2590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548619" y="38862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6548619" y="51054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780519" y="3657600"/>
            <a:ext cx="184858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/>
              <a:t>Fight/Flight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7196319" y="2300288"/>
            <a:ext cx="291964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dirty="0"/>
              <a:t>Social Engagement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7823382" y="4891088"/>
            <a:ext cx="166718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/>
              <a:t>Shutdown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2716394" y="2209800"/>
            <a:ext cx="79784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/>
              <a:t>Safe</a:t>
            </a: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2470332" y="3581400"/>
            <a:ext cx="123495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/>
              <a:t>Danger</a:t>
            </a: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2205219" y="4800600"/>
            <a:ext cx="167340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dirty="0"/>
              <a:t>Life threat</a:t>
            </a: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4491219" y="38862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4491219" y="51054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7767819" y="1385888"/>
            <a:ext cx="160588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/>
              <a:t>Behaviors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034019" y="0"/>
            <a:ext cx="4724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/>
              <a:t>Neuroception</a:t>
            </a:r>
            <a:endParaRPr lang="en-US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37579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disorders of social 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447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Autism</a:t>
            </a:r>
          </a:p>
          <a:p>
            <a:pPr lvl="1"/>
            <a:r>
              <a:rPr lang="en-US" dirty="0"/>
              <a:t>Spectrum disorder</a:t>
            </a:r>
          </a:p>
          <a:p>
            <a:pPr lvl="1"/>
            <a:r>
              <a:rPr lang="en-US" dirty="0"/>
              <a:t>GI problems</a:t>
            </a:r>
          </a:p>
          <a:p>
            <a:pPr lvl="1"/>
            <a:r>
              <a:rPr lang="en-US" dirty="0"/>
              <a:t>Chronic stress</a:t>
            </a:r>
          </a:p>
          <a:p>
            <a:pPr lvl="1"/>
            <a:r>
              <a:rPr lang="en-US" dirty="0"/>
              <a:t>Autonomic dysfunction</a:t>
            </a:r>
          </a:p>
          <a:p>
            <a:r>
              <a:rPr lang="en-US" dirty="0"/>
              <a:t>Patients with DM1 often have</a:t>
            </a:r>
          </a:p>
          <a:p>
            <a:pPr lvl="1"/>
            <a:r>
              <a:rPr lang="en-US" dirty="0"/>
              <a:t>Reduced sensitivity to facial expressions </a:t>
            </a:r>
          </a:p>
          <a:p>
            <a:pPr lvl="2"/>
            <a:r>
              <a:rPr lang="en-US" dirty="0"/>
              <a:t>Particularly anger, fear and disgust</a:t>
            </a:r>
          </a:p>
          <a:p>
            <a:pPr lvl="2"/>
            <a:r>
              <a:rPr lang="en-US" dirty="0"/>
              <a:t>Associated with white matter injury </a:t>
            </a:r>
          </a:p>
          <a:p>
            <a:pPr lvl="3"/>
            <a:r>
              <a:rPr lang="en-US" dirty="0" err="1"/>
              <a:t>Kobayakawa</a:t>
            </a:r>
            <a:r>
              <a:rPr lang="en-US" dirty="0"/>
              <a:t> et al., 2010</a:t>
            </a:r>
          </a:p>
          <a:p>
            <a:pPr lvl="1"/>
            <a:r>
              <a:rPr lang="en-US" dirty="0"/>
              <a:t>Also, higher rates of autism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Deficits in theory of mind</a:t>
            </a:r>
          </a:p>
          <a:p>
            <a:pPr lvl="1"/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43" y="4078895"/>
            <a:ext cx="2440940" cy="21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43" y="1693462"/>
            <a:ext cx="2447689" cy="21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03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Neuropsychology</a:t>
            </a:r>
          </a:p>
          <a:p>
            <a:r>
              <a:rPr lang="en-US" dirty="0"/>
              <a:t>Quality of life and social cognition </a:t>
            </a:r>
          </a:p>
          <a:p>
            <a:r>
              <a:rPr lang="en-US" dirty="0"/>
              <a:t>Understanding the effects of myotonic dystrophy on the brain </a:t>
            </a:r>
          </a:p>
          <a:p>
            <a:r>
              <a:rPr lang="en-US" dirty="0"/>
              <a:t>Brain and behavior </a:t>
            </a:r>
          </a:p>
          <a:p>
            <a:r>
              <a:rPr lang="en-US" dirty="0"/>
              <a:t>Linkage between the heart and the brain</a:t>
            </a:r>
          </a:p>
          <a:p>
            <a:r>
              <a:rPr lang="en-US" dirty="0"/>
              <a:t>Deficits in social cognition</a:t>
            </a:r>
          </a:p>
          <a:p>
            <a:r>
              <a:rPr lang="en-US" dirty="0"/>
              <a:t>How to understand and address</a:t>
            </a:r>
          </a:p>
        </p:txBody>
      </p:sp>
    </p:spTree>
    <p:extLst>
      <p:ext uri="{BB962C8B-B14F-4D97-AF65-F5344CB8AC3E}">
        <p14:creationId xmlns:p14="http://schemas.microsoft.com/office/powerpoint/2010/main" val="114068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rate variability declines with age and CTG repeat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DM1 patients a decline in HRV is observed as the patient ages and CTG repeat length increases.</a:t>
            </a:r>
          </a:p>
          <a:p>
            <a:pPr lvl="1"/>
            <a:r>
              <a:rPr lang="en-US" dirty="0"/>
              <a:t>Hardin et al., 2003</a:t>
            </a:r>
          </a:p>
          <a:p>
            <a:r>
              <a:rPr lang="en-US" dirty="0"/>
              <a:t>Though heavily researched in other conditions, linkages between autonomic attributes and emotion have not been published in myotonic dystrophy</a:t>
            </a:r>
          </a:p>
          <a:p>
            <a:r>
              <a:rPr lang="en-US" dirty="0"/>
              <a:t>Could be relevant biomarker for some aspects of social function in MD1</a:t>
            </a:r>
          </a:p>
          <a:p>
            <a:r>
              <a:rPr lang="en-US" dirty="0"/>
              <a:t>Can be a sensitive intervention point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1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Autonomic features predict health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Resting HRV</a:t>
            </a:r>
          </a:p>
          <a:p>
            <a:pPr lvl="1"/>
            <a:r>
              <a:rPr lang="en-US" dirty="0"/>
              <a:t>High, low, very low, all associated with mortality </a:t>
            </a:r>
          </a:p>
          <a:p>
            <a:pPr lvl="1"/>
            <a:r>
              <a:rPr lang="en-US" dirty="0"/>
              <a:t>Low frequency HRV associated with coronary artery disease</a:t>
            </a:r>
          </a:p>
          <a:p>
            <a:r>
              <a:rPr lang="en-US" dirty="0"/>
              <a:t>Lower nighttime RSA associated with increased stroke risk</a:t>
            </a:r>
          </a:p>
          <a:p>
            <a:pPr lvl="1"/>
            <a:r>
              <a:rPr lang="en-US" dirty="0" err="1"/>
              <a:t>Binici</a:t>
            </a:r>
            <a:r>
              <a:rPr lang="en-US" dirty="0"/>
              <a:t> et al., 20</a:t>
            </a:r>
          </a:p>
        </p:txBody>
      </p:sp>
    </p:spTree>
    <p:extLst>
      <p:ext uri="{BB962C8B-B14F-4D97-AF65-F5344CB8AC3E}">
        <p14:creationId xmlns:p14="http://schemas.microsoft.com/office/powerpoint/2010/main" val="1046529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mind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414" y="658624"/>
            <a:ext cx="4351993" cy="59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13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mind and the 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Many patients with DM1 present with no cognitive impairment but still have severe difficulties in activities of daily living</a:t>
            </a:r>
          </a:p>
          <a:p>
            <a:r>
              <a:rPr lang="en-US" dirty="0"/>
              <a:t>Serra et al., 2016</a:t>
            </a:r>
          </a:p>
          <a:p>
            <a:pPr lvl="1"/>
            <a:r>
              <a:rPr lang="en-US" dirty="0"/>
              <a:t>20 patients with DM1 versus 18 healthy controls</a:t>
            </a:r>
          </a:p>
          <a:p>
            <a:pPr lvl="1"/>
            <a:r>
              <a:rPr lang="en-US" dirty="0"/>
              <a:t>Theory of mind tests</a:t>
            </a:r>
          </a:p>
          <a:p>
            <a:pPr lvl="2"/>
            <a:r>
              <a:rPr lang="en-US" dirty="0"/>
              <a:t>Reading the minds in the eyes</a:t>
            </a:r>
          </a:p>
          <a:p>
            <a:pPr lvl="3"/>
            <a:r>
              <a:rPr lang="en-US" dirty="0"/>
              <a:t>Relationship between CTG triplet expansion and severity of impairment </a:t>
            </a:r>
          </a:p>
          <a:p>
            <a:pPr lvl="2"/>
            <a:r>
              <a:rPr lang="en-US" dirty="0"/>
              <a:t>TOM story tests</a:t>
            </a:r>
          </a:p>
          <a:p>
            <a:pPr lvl="1"/>
            <a:r>
              <a:rPr lang="en-US" dirty="0"/>
              <a:t>Resting state fMRI</a:t>
            </a:r>
          </a:p>
          <a:p>
            <a:pPr lvl="1"/>
            <a:r>
              <a:rPr lang="en-US" dirty="0"/>
              <a:t>Patients showed impairment in both tests</a:t>
            </a:r>
          </a:p>
          <a:p>
            <a:pPr lvl="1"/>
            <a:r>
              <a:rPr lang="en-US" dirty="0"/>
              <a:t>Associated with abnormal functional connectivity between temporal and </a:t>
            </a:r>
            <a:r>
              <a:rPr lang="en-US" dirty="0" err="1"/>
              <a:t>fronto</a:t>
            </a:r>
            <a:r>
              <a:rPr lang="en-US" dirty="0"/>
              <a:t>-cerebellar nodes </a:t>
            </a:r>
          </a:p>
          <a:p>
            <a:pPr lvl="2"/>
            <a:r>
              <a:rPr lang="en-US" dirty="0"/>
              <a:t>Shown to be important to theory of mind in other disorders</a:t>
            </a:r>
          </a:p>
          <a:p>
            <a:pPr lvl="3"/>
            <a:r>
              <a:rPr lang="en-US" dirty="0"/>
              <a:t>Schizophrenia, autism similar results</a:t>
            </a:r>
          </a:p>
        </p:txBody>
      </p:sp>
    </p:spTree>
    <p:extLst>
      <p:ext uri="{BB962C8B-B14F-4D97-AF65-F5344CB8AC3E}">
        <p14:creationId xmlns:p14="http://schemas.microsoft.com/office/powerpoint/2010/main" val="841154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812800"/>
            <a:ext cx="118618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15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265" y="1578576"/>
            <a:ext cx="7595038" cy="37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47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non-pharmacological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Psychotherapy</a:t>
            </a:r>
          </a:p>
          <a:p>
            <a:pPr lvl="1"/>
            <a:r>
              <a:rPr lang="en-US" dirty="0"/>
              <a:t>cognitive training targeting </a:t>
            </a:r>
            <a:r>
              <a:rPr lang="en-US" dirty="0" err="1"/>
              <a:t>mentalizing</a:t>
            </a:r>
            <a:r>
              <a:rPr lang="en-US" dirty="0"/>
              <a:t> abilities</a:t>
            </a:r>
          </a:p>
          <a:p>
            <a:pPr lvl="1"/>
            <a:r>
              <a:rPr lang="en-US" dirty="0"/>
              <a:t>Theory of mind training</a:t>
            </a:r>
          </a:p>
          <a:p>
            <a:r>
              <a:rPr lang="en-US" dirty="0"/>
              <a:t>Modulation of brain connectivity based on neurophysiological tools</a:t>
            </a:r>
          </a:p>
          <a:p>
            <a:r>
              <a:rPr lang="en-US" dirty="0"/>
              <a:t>Transcranial magnetic stimulation</a:t>
            </a:r>
          </a:p>
          <a:p>
            <a:r>
              <a:rPr lang="en-US" dirty="0"/>
              <a:t>Vagal nerve stimulation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1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523" y="417194"/>
            <a:ext cx="105156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9447" y="2620844"/>
            <a:ext cx="30529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Funding support: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Department of Veterans Affairs</a:t>
            </a:r>
          </a:p>
          <a:p>
            <a:pPr marL="285750" indent="-285750">
              <a:buFontTx/>
              <a:buChar char="-"/>
            </a:pPr>
            <a:r>
              <a:rPr lang="en-US" dirty="0"/>
              <a:t>McKnight Brain Foundation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National Institute of Aging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Center for Cognitive Aging and Memory</a:t>
            </a:r>
          </a:p>
          <a:p>
            <a:pPr marL="285750" indent="-285750">
              <a:buFontTx/>
              <a:buChar char="-"/>
            </a:pPr>
            <a:r>
              <a:rPr lang="en-US" dirty="0"/>
              <a:t>Brain Rehabilitation Research Center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730" y="2345431"/>
            <a:ext cx="2635045" cy="754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70" y="132971"/>
            <a:ext cx="6921910" cy="15180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8" y="30662"/>
            <a:ext cx="1951703" cy="9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3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016000"/>
            <a:ext cx="11938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73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Myotonic dystrophy affects the 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DM is a multi system disorder</a:t>
            </a:r>
          </a:p>
          <a:p>
            <a:r>
              <a:rPr lang="en-US" dirty="0"/>
              <a:t>Heterogeneous </a:t>
            </a:r>
          </a:p>
          <a:p>
            <a:pPr lvl="1"/>
            <a:r>
              <a:rPr lang="en-US" dirty="0"/>
              <a:t>GI dysfunction</a:t>
            </a:r>
          </a:p>
          <a:p>
            <a:pPr lvl="1"/>
            <a:r>
              <a:rPr lang="en-US" dirty="0"/>
              <a:t>Cognitive and affective disorders</a:t>
            </a:r>
          </a:p>
          <a:p>
            <a:pPr lvl="1"/>
            <a:r>
              <a:rPr lang="en-US" dirty="0"/>
              <a:t>Cardiac disease</a:t>
            </a:r>
          </a:p>
          <a:p>
            <a:pPr lvl="1"/>
            <a:r>
              <a:rPr lang="en-US" dirty="0"/>
              <a:t>Endocrine abnormalities (e.g., diabetes)</a:t>
            </a:r>
          </a:p>
          <a:p>
            <a:r>
              <a:rPr lang="en-US" dirty="0"/>
              <a:t>These conditions can influence one another</a:t>
            </a:r>
          </a:p>
          <a:p>
            <a:r>
              <a:rPr lang="en-US" dirty="0"/>
              <a:t>Effects can accumulate with 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699" y="1319754"/>
            <a:ext cx="4242062" cy="317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14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and emotional dysfunction and quality of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Brain effects can be amongst the most debilitating</a:t>
            </a:r>
          </a:p>
          <a:p>
            <a:r>
              <a:rPr lang="en-US" dirty="0"/>
              <a:t>Impacts how we understand and relate to one another</a:t>
            </a:r>
          </a:p>
          <a:p>
            <a:r>
              <a:rPr lang="en-US" dirty="0"/>
              <a:t>Independence</a:t>
            </a:r>
          </a:p>
          <a:p>
            <a:r>
              <a:rPr lang="en-US" dirty="0"/>
              <a:t>Major National Institute of Health focus</a:t>
            </a:r>
          </a:p>
          <a:p>
            <a:r>
              <a:rPr lang="en-US" dirty="0"/>
              <a:t>Cognition, depression, psychiatric problems, dealing with disease all negatively affect quality of life</a:t>
            </a:r>
          </a:p>
          <a:p>
            <a:pPr lvl="1"/>
            <a:r>
              <a:rPr lang="en-US" dirty="0"/>
              <a:t>Accumulates with age in MD1, outcomes SF-36, </a:t>
            </a:r>
            <a:r>
              <a:rPr lang="en-US" dirty="0" err="1"/>
              <a:t>neuropsych</a:t>
            </a:r>
            <a:r>
              <a:rPr lang="en-US" dirty="0"/>
              <a:t>, and mood inventories (n = 40)</a:t>
            </a:r>
          </a:p>
          <a:p>
            <a:pPr lvl="2"/>
            <a:r>
              <a:rPr lang="en-US" dirty="0" err="1"/>
              <a:t>Antonini</a:t>
            </a:r>
            <a:r>
              <a:rPr lang="en-US" dirty="0"/>
              <a:t> et al. 2006</a:t>
            </a:r>
          </a:p>
          <a:p>
            <a:r>
              <a:rPr lang="en-US" dirty="0"/>
              <a:t>Positive for quality of life?</a:t>
            </a:r>
          </a:p>
          <a:p>
            <a:pPr lvl="1"/>
            <a:r>
              <a:rPr lang="en-US" dirty="0"/>
              <a:t>Family interaction</a:t>
            </a:r>
          </a:p>
          <a:p>
            <a:pPr lvl="1"/>
            <a:r>
              <a:rPr lang="en-US" dirty="0"/>
              <a:t>Exercise</a:t>
            </a:r>
          </a:p>
          <a:p>
            <a:pPr lvl="1"/>
            <a:r>
              <a:rPr lang="en-US" dirty="0"/>
              <a:t>Self-efficacy</a:t>
            </a:r>
          </a:p>
          <a:p>
            <a:pPr lvl="1"/>
            <a:r>
              <a:rPr lang="en-US" dirty="0"/>
              <a:t>Attention control</a:t>
            </a:r>
          </a:p>
        </p:txBody>
      </p:sp>
    </p:spTree>
    <p:extLst>
      <p:ext uri="{BB962C8B-B14F-4D97-AF65-F5344CB8AC3E}">
        <p14:creationId xmlns:p14="http://schemas.microsoft.com/office/powerpoint/2010/main" val="145633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impacts reported in DM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abstract reasoning ability </a:t>
            </a:r>
          </a:p>
          <a:p>
            <a:r>
              <a:rPr lang="en-US" dirty="0"/>
              <a:t>Executive dysfunction</a:t>
            </a:r>
          </a:p>
          <a:p>
            <a:r>
              <a:rPr lang="en-US" dirty="0"/>
              <a:t>Visuospatial impairments</a:t>
            </a:r>
          </a:p>
          <a:p>
            <a:r>
              <a:rPr lang="en-US" dirty="0"/>
              <a:t>Social cognition</a:t>
            </a:r>
          </a:p>
          <a:p>
            <a:r>
              <a:rPr lang="en-US" dirty="0"/>
              <a:t>Verbal and non verbal memory</a:t>
            </a:r>
          </a:p>
          <a:p>
            <a:r>
              <a:rPr lang="en-US" dirty="0"/>
              <a:t>Basically all domains</a:t>
            </a:r>
          </a:p>
        </p:txBody>
      </p:sp>
    </p:spTree>
    <p:extLst>
      <p:ext uri="{BB962C8B-B14F-4D97-AF65-F5344CB8AC3E}">
        <p14:creationId xmlns:p14="http://schemas.microsoft.com/office/powerpoint/2010/main" val="77012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breadth?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6771"/>
            <a:ext cx="10515600" cy="4351338"/>
          </a:xfrm>
        </p:spPr>
        <p:txBody>
          <a:bodyPr/>
          <a:lstStyle/>
          <a:p>
            <a:r>
              <a:rPr lang="en-US" dirty="0"/>
              <a:t>Factors</a:t>
            </a:r>
          </a:p>
          <a:p>
            <a:pPr lvl="1"/>
            <a:r>
              <a:rPr lang="en-US" dirty="0"/>
              <a:t>Location of white matter disease</a:t>
            </a:r>
          </a:p>
          <a:p>
            <a:pPr lvl="1"/>
            <a:r>
              <a:rPr lang="en-US" dirty="0"/>
              <a:t>Asymmetries in brain atrophy and structural involvement</a:t>
            </a:r>
          </a:p>
          <a:p>
            <a:pPr lvl="1"/>
            <a:r>
              <a:rPr lang="en-US" dirty="0"/>
              <a:t>Duration of disease</a:t>
            </a:r>
          </a:p>
          <a:p>
            <a:r>
              <a:rPr lang="en-US" dirty="0"/>
              <a:t>Changes in emotional experience affect many patients</a:t>
            </a:r>
          </a:p>
          <a:p>
            <a:pPr lvl="1"/>
            <a:r>
              <a:rPr lang="en-US" dirty="0"/>
              <a:t>Changes in personality</a:t>
            </a:r>
          </a:p>
          <a:p>
            <a:pPr lvl="1"/>
            <a:r>
              <a:rPr lang="en-US" dirty="0"/>
              <a:t>And emotional regulation</a:t>
            </a:r>
          </a:p>
          <a:p>
            <a:pPr lvl="2"/>
            <a:r>
              <a:rPr lang="en-US" dirty="0"/>
              <a:t>Or Social cognition</a:t>
            </a:r>
          </a:p>
        </p:txBody>
      </p:sp>
    </p:spTree>
    <p:extLst>
      <p:ext uri="{BB962C8B-B14F-4D97-AF65-F5344CB8AC3E}">
        <p14:creationId xmlns:p14="http://schemas.microsoft.com/office/powerpoint/2010/main" val="143597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imaging </a:t>
            </a:r>
            <a:r>
              <a:rPr lang="en-US"/>
              <a:t>in myotonic dystrophy type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Okkersen</a:t>
            </a:r>
            <a:r>
              <a:rPr lang="en-US" dirty="0"/>
              <a:t> et al., 2017 – Neurology</a:t>
            </a:r>
          </a:p>
          <a:p>
            <a:pPr lvl="1"/>
            <a:r>
              <a:rPr lang="en-US" dirty="0"/>
              <a:t>Reviewed 81 studies</a:t>
            </a:r>
          </a:p>
          <a:p>
            <a:pPr lvl="1"/>
            <a:r>
              <a:rPr lang="en-US" dirty="0"/>
              <a:t>Changes widely dispersed </a:t>
            </a:r>
          </a:p>
          <a:p>
            <a:r>
              <a:rPr lang="en-US" dirty="0"/>
              <a:t>Generalized atrophy</a:t>
            </a:r>
          </a:p>
          <a:p>
            <a:r>
              <a:rPr lang="en-US" dirty="0"/>
              <a:t>Widespread gray matter volume reductions in all lobes, basal ganglia and cerebellum</a:t>
            </a:r>
          </a:p>
          <a:p>
            <a:r>
              <a:rPr lang="en-US" dirty="0"/>
              <a:t>White matter </a:t>
            </a:r>
            <a:r>
              <a:rPr lang="en-US" dirty="0" err="1"/>
              <a:t>hyperintensity</a:t>
            </a:r>
            <a:r>
              <a:rPr lang="en-US" dirty="0"/>
              <a:t> prevalence = 70%</a:t>
            </a:r>
          </a:p>
          <a:p>
            <a:r>
              <a:rPr lang="en-US" dirty="0"/>
              <a:t>DTI decreased FA in all major association, projection, and commissural white matter tracts.</a:t>
            </a:r>
          </a:p>
          <a:p>
            <a:r>
              <a:rPr lang="en-US" dirty="0"/>
              <a:t>Functional studies demonstrate reduced glucose uptake, cerebral perfusion in frontal, parietal and temporal lobes</a:t>
            </a:r>
          </a:p>
          <a:p>
            <a:r>
              <a:rPr lang="en-US" dirty="0"/>
              <a:t>Reduced functional connectivity </a:t>
            </a:r>
          </a:p>
          <a:p>
            <a:r>
              <a:rPr lang="en-US" dirty="0"/>
              <a:t>Longitudinal studies very rare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53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common deficits associated with white matter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 matters, but commonalities</a:t>
            </a:r>
          </a:p>
          <a:p>
            <a:pPr lvl="1"/>
            <a:r>
              <a:rPr lang="en-US" dirty="0" err="1"/>
              <a:t>Fronto</a:t>
            </a:r>
            <a:r>
              <a:rPr lang="en-US" dirty="0"/>
              <a:t>-subcortical dysfunction</a:t>
            </a:r>
          </a:p>
          <a:p>
            <a:pPr lvl="1"/>
            <a:r>
              <a:rPr lang="en-US" dirty="0"/>
              <a:t>Processing speed</a:t>
            </a:r>
          </a:p>
          <a:p>
            <a:pPr lvl="1"/>
            <a:r>
              <a:rPr lang="en-US" dirty="0"/>
              <a:t>Executive dysfunction</a:t>
            </a:r>
          </a:p>
          <a:p>
            <a:pPr lvl="1"/>
            <a:r>
              <a:rPr lang="en-US" dirty="0"/>
              <a:t>Problems with word retrieval</a:t>
            </a:r>
          </a:p>
          <a:p>
            <a:pPr lvl="1"/>
            <a:r>
              <a:rPr lang="en-US" dirty="0"/>
              <a:t>Apathy and </a:t>
            </a:r>
            <a:r>
              <a:rPr lang="en-US" dirty="0" err="1"/>
              <a:t>abulia</a:t>
            </a:r>
            <a:endParaRPr lang="en-US" dirty="0"/>
          </a:p>
          <a:p>
            <a:pPr lvl="2"/>
            <a:r>
              <a:rPr lang="en-US" dirty="0"/>
              <a:t>Shown in Parkinson’s (</a:t>
            </a:r>
            <a:r>
              <a:rPr lang="en-US" dirty="0" err="1"/>
              <a:t>Canu</a:t>
            </a:r>
            <a:r>
              <a:rPr lang="en-US" dirty="0"/>
              <a:t> et al., 2017)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082" y="1361536"/>
            <a:ext cx="5469924" cy="39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55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1003</Words>
  <Application>Microsoft Office PowerPoint</Application>
  <PresentationFormat>Widescreen</PresentationFormat>
  <Paragraphs>173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Yu Gothic</vt:lpstr>
      <vt:lpstr>Arial</vt:lpstr>
      <vt:lpstr>Calibri</vt:lpstr>
      <vt:lpstr>Calibri Light</vt:lpstr>
      <vt:lpstr>Monotype Sorts</vt:lpstr>
      <vt:lpstr>Wingdings</vt:lpstr>
      <vt:lpstr>Office Theme</vt:lpstr>
      <vt:lpstr>Social cognition: Evolving ideas in myotonic dystrophy</vt:lpstr>
      <vt:lpstr>Overview</vt:lpstr>
      <vt:lpstr>PowerPoint Presentation</vt:lpstr>
      <vt:lpstr>Myotonic dystrophy affects the brain</vt:lpstr>
      <vt:lpstr>Cognitive and emotional dysfunction and quality of life</vt:lpstr>
      <vt:lpstr>Cognitive impacts reported in DM</vt:lpstr>
      <vt:lpstr>Why the breadth?</vt:lpstr>
      <vt:lpstr>Brain imaging in myotonic dystrophy type 1</vt:lpstr>
      <vt:lpstr>Most common deficits associated with white matter injury</vt:lpstr>
      <vt:lpstr>Parent report</vt:lpstr>
      <vt:lpstr>What is social cognition?</vt:lpstr>
      <vt:lpstr>Social neuroscience, polyvagal theory</vt:lpstr>
      <vt:lpstr>PowerPoint Presentation</vt:lpstr>
      <vt:lpstr>Dissolution</vt:lpstr>
      <vt:lpstr>Neuroception</vt:lpstr>
      <vt:lpstr>Feature Detectors:  Safety, Danger, and Life Threat</vt:lpstr>
      <vt:lpstr>Faulty Neuroception</vt:lpstr>
      <vt:lpstr>PowerPoint Presentation</vt:lpstr>
      <vt:lpstr>Common disorders of social cognition</vt:lpstr>
      <vt:lpstr>Heart rate variability declines with age and CTG repeat length</vt:lpstr>
      <vt:lpstr>Autonomic features predict health outcomes</vt:lpstr>
      <vt:lpstr>Theory of mind</vt:lpstr>
      <vt:lpstr>Theory of mind and the brain</vt:lpstr>
      <vt:lpstr>PowerPoint Presentation</vt:lpstr>
      <vt:lpstr>PowerPoint Presentation</vt:lpstr>
      <vt:lpstr>Potential non-pharmacological interventions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cognition: Evolving ideas in myotonic dystrophy</dc:title>
  <dc:creator>Microsoft Office User</dc:creator>
  <cp:lastModifiedBy>John Williamson</cp:lastModifiedBy>
  <cp:revision>35</cp:revision>
  <dcterms:created xsi:type="dcterms:W3CDTF">2017-10-20T13:06:46Z</dcterms:created>
  <dcterms:modified xsi:type="dcterms:W3CDTF">2017-10-21T13:44:09Z</dcterms:modified>
</cp:coreProperties>
</file>