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9" r:id="rId4"/>
    <p:sldId id="257" r:id="rId5"/>
    <p:sldId id="258" r:id="rId6"/>
    <p:sldId id="273" r:id="rId7"/>
    <p:sldId id="284" r:id="rId8"/>
    <p:sldId id="274" r:id="rId9"/>
    <p:sldId id="261" r:id="rId10"/>
    <p:sldId id="272" r:id="rId11"/>
    <p:sldId id="287" r:id="rId12"/>
    <p:sldId id="278" r:id="rId13"/>
    <p:sldId id="280" r:id="rId14"/>
    <p:sldId id="279" r:id="rId15"/>
    <p:sldId id="281" r:id="rId16"/>
    <p:sldId id="277" r:id="rId17"/>
    <p:sldId id="286" r:id="rId18"/>
    <p:sldId id="285" r:id="rId19"/>
    <p:sldId id="28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68AB4C1-585E-47EC-AF32-AB3C85095A7B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DA3A6A3-947B-4515-A458-9D75DF8F130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257327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B4C1-585E-47EC-AF32-AB3C85095A7B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A6A3-947B-4515-A458-9D75DF8F1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58591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B4C1-585E-47EC-AF32-AB3C85095A7B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A6A3-947B-4515-A458-9D75DF8F130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453436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B4C1-585E-47EC-AF32-AB3C85095A7B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A6A3-947B-4515-A458-9D75DF8F130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137509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B4C1-585E-47EC-AF32-AB3C85095A7B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A6A3-947B-4515-A458-9D75DF8F1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36113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B4C1-585E-47EC-AF32-AB3C85095A7B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A6A3-947B-4515-A458-9D75DF8F130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530885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B4C1-585E-47EC-AF32-AB3C85095A7B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A6A3-947B-4515-A458-9D75DF8F130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657335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B4C1-585E-47EC-AF32-AB3C85095A7B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A6A3-947B-4515-A458-9D75DF8F130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479617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B4C1-585E-47EC-AF32-AB3C85095A7B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A6A3-947B-4515-A458-9D75DF8F130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28527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B4C1-585E-47EC-AF32-AB3C85095A7B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A6A3-947B-4515-A458-9D75DF8F1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7887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B4C1-585E-47EC-AF32-AB3C85095A7B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A6A3-947B-4515-A458-9D75DF8F130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76379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B4C1-585E-47EC-AF32-AB3C85095A7B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A6A3-947B-4515-A458-9D75DF8F1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5156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B4C1-585E-47EC-AF32-AB3C85095A7B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A6A3-947B-4515-A458-9D75DF8F130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79344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B4C1-585E-47EC-AF32-AB3C85095A7B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A6A3-947B-4515-A458-9D75DF8F130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03681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B4C1-585E-47EC-AF32-AB3C85095A7B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A6A3-947B-4515-A458-9D75DF8F1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46817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B4C1-585E-47EC-AF32-AB3C85095A7B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A6A3-947B-4515-A458-9D75DF8F130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978820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B4C1-585E-47EC-AF32-AB3C85095A7B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A6A3-947B-4515-A458-9D75DF8F1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495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8AB4C1-585E-47EC-AF32-AB3C85095A7B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A3A6A3-947B-4515-A458-9D75DF8F1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6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cover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Role of Rehab for Myotonic Dystrophy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Lisa Warren, MHS, OTR/L</a:t>
            </a:r>
          </a:p>
          <a:p>
            <a:r>
              <a:rPr lang="en-US" dirty="0" smtClean="0"/>
              <a:t>UF Health Rehab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806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Eating</a:t>
            </a:r>
          </a:p>
          <a:p>
            <a:pPr lvl="1"/>
            <a:r>
              <a:rPr lang="en-US" dirty="0" smtClean="0"/>
              <a:t>Adaptive utensils				</a:t>
            </a:r>
          </a:p>
          <a:p>
            <a:pPr lvl="1"/>
            <a:r>
              <a:rPr lang="en-US" dirty="0" smtClean="0"/>
              <a:t>Positioning</a:t>
            </a:r>
          </a:p>
          <a:p>
            <a:pPr lvl="1"/>
            <a:r>
              <a:rPr lang="en-US" dirty="0" smtClean="0"/>
              <a:t>Splints/universal cuffs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123" y="665017"/>
            <a:ext cx="4562302" cy="3865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20" y="3302462"/>
            <a:ext cx="2844339" cy="284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5964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Multi-purpose adaptations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36" y="2584334"/>
            <a:ext cx="2647950" cy="30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098" y="2584334"/>
            <a:ext cx="4222866" cy="2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45745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Dressing</a:t>
            </a:r>
          </a:p>
          <a:p>
            <a:pPr lvl="1"/>
            <a:r>
              <a:rPr lang="en-US" dirty="0" smtClean="0"/>
              <a:t>Avoiding buttons and tight clothing</a:t>
            </a:r>
          </a:p>
          <a:p>
            <a:pPr lvl="1"/>
            <a:r>
              <a:rPr lang="en-US" dirty="0" smtClean="0"/>
              <a:t>Positioning for dressing</a:t>
            </a:r>
          </a:p>
          <a:p>
            <a:pPr lvl="1"/>
            <a:r>
              <a:rPr lang="en-US" dirty="0" smtClean="0"/>
              <a:t>Adaptive equipment</a:t>
            </a:r>
          </a:p>
          <a:p>
            <a:pPr lvl="2"/>
            <a:r>
              <a:rPr lang="en-US" dirty="0" smtClean="0"/>
              <a:t>Reacher</a:t>
            </a:r>
          </a:p>
          <a:p>
            <a:pPr lvl="2"/>
            <a:r>
              <a:rPr lang="en-US" dirty="0" smtClean="0"/>
              <a:t>Dressing stick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5" y="2556932"/>
            <a:ext cx="3415145" cy="341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787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Bathing</a:t>
            </a:r>
          </a:p>
          <a:p>
            <a:pPr lvl="1"/>
            <a:r>
              <a:rPr lang="en-US" dirty="0"/>
              <a:t>Seat in </a:t>
            </a:r>
            <a:r>
              <a:rPr lang="en-US" dirty="0" smtClean="0"/>
              <a:t>shower  </a:t>
            </a:r>
            <a:endParaRPr lang="en-US" dirty="0"/>
          </a:p>
          <a:p>
            <a:pPr lvl="1"/>
            <a:r>
              <a:rPr lang="en-US" dirty="0"/>
              <a:t>Grab bars</a:t>
            </a:r>
          </a:p>
          <a:p>
            <a:pPr lvl="1"/>
            <a:r>
              <a:rPr lang="en-US" dirty="0"/>
              <a:t>Wash mitt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661" y="443075"/>
            <a:ext cx="3415145" cy="3415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36" y="2130905"/>
            <a:ext cx="2736966" cy="2602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68" y="381725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686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Toileting</a:t>
            </a:r>
          </a:p>
          <a:p>
            <a:pPr lvl="1"/>
            <a:r>
              <a:rPr lang="en-US" dirty="0" smtClean="0"/>
              <a:t>Elevated toilet</a:t>
            </a:r>
          </a:p>
          <a:p>
            <a:pPr lvl="1"/>
            <a:r>
              <a:rPr lang="en-US" dirty="0" smtClean="0"/>
              <a:t>Grab bars</a:t>
            </a:r>
          </a:p>
          <a:p>
            <a:pPr lvl="1"/>
            <a:r>
              <a:rPr lang="en-US" dirty="0" smtClean="0"/>
              <a:t>Attachable bidet</a:t>
            </a:r>
          </a:p>
          <a:p>
            <a:pPr lvl="1"/>
            <a:r>
              <a:rPr lang="en-US" dirty="0" smtClean="0"/>
              <a:t>Hygiene assist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63" y="2556932"/>
            <a:ext cx="3473333" cy="3473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20" y="643706"/>
            <a:ext cx="4037177" cy="3604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46" y="4156363"/>
            <a:ext cx="3284218" cy="19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992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</a:p>
          <a:p>
            <a:pPr lvl="1"/>
            <a:r>
              <a:rPr lang="en-US" dirty="0" smtClean="0"/>
              <a:t>Contrast and lighting education</a:t>
            </a:r>
          </a:p>
          <a:p>
            <a:pPr lvl="1"/>
            <a:r>
              <a:rPr lang="en-US" dirty="0" smtClean="0"/>
              <a:t>Use of line trackers and other techniques to minimize eye fatigue</a:t>
            </a:r>
          </a:p>
          <a:p>
            <a:r>
              <a:rPr lang="en-US" dirty="0" smtClean="0"/>
              <a:t>Cognition</a:t>
            </a:r>
          </a:p>
          <a:p>
            <a:pPr lvl="1"/>
            <a:r>
              <a:rPr lang="en-US" dirty="0" smtClean="0"/>
              <a:t>Adaptive strategies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769614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Therapy (ST)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 and education of swallowing difficulties</a:t>
            </a:r>
          </a:p>
          <a:p>
            <a:pPr marL="0" indent="0">
              <a:buNone/>
            </a:pPr>
            <a:r>
              <a:rPr lang="en-US" b="1" i="1" dirty="0"/>
              <a:t>weakness of </a:t>
            </a:r>
            <a:r>
              <a:rPr lang="en-US" b="1" i="1" dirty="0" smtClean="0"/>
              <a:t>muscles </a:t>
            </a:r>
            <a:r>
              <a:rPr lang="en-US" b="1" i="1" dirty="0"/>
              <a:t>in the upper third of the esophagus results in food “sticking</a:t>
            </a:r>
            <a:r>
              <a:rPr lang="en-US" b="1" i="1" dirty="0" smtClean="0"/>
              <a:t>”</a:t>
            </a:r>
          </a:p>
          <a:p>
            <a:pPr lvl="1"/>
            <a:r>
              <a:rPr lang="en-US" dirty="0" smtClean="0"/>
              <a:t>Often unnoticed by client</a:t>
            </a:r>
          </a:p>
          <a:p>
            <a:pPr lvl="1"/>
            <a:r>
              <a:rPr lang="en-US" dirty="0" smtClean="0"/>
              <a:t>Associated with nutritional insufficiencies, aspiration pneumonia</a:t>
            </a:r>
          </a:p>
          <a:p>
            <a:pPr lvl="1"/>
            <a:r>
              <a:rPr lang="en-US" dirty="0" smtClean="0"/>
              <a:t>Recommendations for dietary changes</a:t>
            </a:r>
          </a:p>
          <a:p>
            <a:pPr lvl="1"/>
            <a:r>
              <a:rPr lang="en-US" dirty="0" smtClean="0"/>
              <a:t>Positioning</a:t>
            </a:r>
          </a:p>
        </p:txBody>
      </p:sp>
    </p:spTree>
    <p:extLst>
      <p:ext uri="{BB962C8B-B14F-4D97-AF65-F5344CB8AC3E}">
        <p14:creationId xmlns:p14="http://schemas.microsoft.com/office/powerpoint/2010/main" val="161460538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Techniques to address</a:t>
            </a:r>
          </a:p>
          <a:p>
            <a:pPr lvl="1"/>
            <a:r>
              <a:rPr lang="en-US" dirty="0" smtClean="0"/>
              <a:t>Difficulty chewing</a:t>
            </a:r>
          </a:p>
          <a:p>
            <a:pPr lvl="1"/>
            <a:r>
              <a:rPr lang="en-US" dirty="0" smtClean="0"/>
              <a:t>Drooling – due to weak lip 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13973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Speech treatment strategies to compensate for </a:t>
            </a:r>
          </a:p>
          <a:p>
            <a:pPr lvl="1"/>
            <a:r>
              <a:rPr lang="en-US" dirty="0" smtClean="0"/>
              <a:t>Slow speech rate</a:t>
            </a:r>
          </a:p>
          <a:p>
            <a:pPr lvl="1"/>
            <a:r>
              <a:rPr lang="en-US" dirty="0" smtClean="0"/>
              <a:t>Decreased volume</a:t>
            </a:r>
          </a:p>
          <a:p>
            <a:pPr lvl="1"/>
            <a:r>
              <a:rPr lang="en-US" dirty="0" smtClean="0"/>
              <a:t>Shortened speech stretches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75002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4215433375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Client-Centered Approach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66" y="2285999"/>
            <a:ext cx="7332617" cy="393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3236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Multidisciplinary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Healthcare professionals working together for the common goal of improving the patient’s health, function and quality of life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Benefits include </a:t>
            </a:r>
            <a:r>
              <a:rPr lang="en-US" dirty="0"/>
              <a:t>improved health </a:t>
            </a:r>
            <a:r>
              <a:rPr lang="en-US" dirty="0" smtClean="0"/>
              <a:t>outcomes, </a:t>
            </a:r>
            <a:r>
              <a:rPr lang="en-US" dirty="0"/>
              <a:t>enhanced satisfaction for clients, and </a:t>
            </a:r>
            <a:r>
              <a:rPr lang="en-US" dirty="0" smtClean="0"/>
              <a:t>more </a:t>
            </a:r>
            <a:r>
              <a:rPr lang="en-US" dirty="0"/>
              <a:t>efficient use of resources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19289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 rehab team address?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 care</a:t>
            </a:r>
          </a:p>
          <a:p>
            <a:r>
              <a:rPr lang="en-US" dirty="0" smtClean="0"/>
              <a:t>Mobility</a:t>
            </a:r>
          </a:p>
          <a:p>
            <a:r>
              <a:rPr lang="en-US" dirty="0" smtClean="0"/>
              <a:t>Energy conservation</a:t>
            </a:r>
          </a:p>
          <a:p>
            <a:r>
              <a:rPr lang="en-US" dirty="0" smtClean="0"/>
              <a:t>Community life</a:t>
            </a:r>
          </a:p>
          <a:p>
            <a:r>
              <a:rPr lang="en-US" dirty="0" smtClean="0"/>
              <a:t>Work</a:t>
            </a:r>
          </a:p>
          <a:p>
            <a:r>
              <a:rPr lang="en-US" dirty="0" smtClean="0"/>
              <a:t>Recreation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223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factors</a:t>
            </a:r>
          </a:p>
          <a:p>
            <a:r>
              <a:rPr lang="en-US" dirty="0" smtClean="0"/>
              <a:t>Perception, vision and cognition</a:t>
            </a:r>
          </a:p>
          <a:p>
            <a:r>
              <a:rPr lang="en-US" dirty="0" smtClean="0"/>
              <a:t>Psychosocial factors</a:t>
            </a:r>
          </a:p>
          <a:p>
            <a:r>
              <a:rPr lang="en-US" dirty="0" smtClean="0"/>
              <a:t>Environmental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9974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Therapy (PT)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10691"/>
            <a:ext cx="9601196" cy="3465177"/>
          </a:xfrm>
        </p:spPr>
        <p:txBody>
          <a:bodyPr>
            <a:normAutofit/>
          </a:bodyPr>
          <a:lstStyle/>
          <a:p>
            <a:r>
              <a:rPr lang="en-US" dirty="0" smtClean="0"/>
              <a:t>Overall conditioning – physical activity is important for all</a:t>
            </a:r>
          </a:p>
          <a:p>
            <a:pPr lvl="1"/>
            <a:r>
              <a:rPr lang="en-US" dirty="0" smtClean="0"/>
              <a:t>Exercise to slow progression of muscle wasting</a:t>
            </a:r>
          </a:p>
          <a:p>
            <a:pPr lvl="2"/>
            <a:r>
              <a:rPr lang="en-US" dirty="0" smtClean="0"/>
              <a:t>Should be individualized and </a:t>
            </a:r>
            <a:r>
              <a:rPr lang="en-US" b="1" u="sng" dirty="0" smtClean="0"/>
              <a:t>monitored </a:t>
            </a:r>
            <a:r>
              <a:rPr lang="en-US" dirty="0" smtClean="0"/>
              <a:t>– cardio/pulmonary considerations, low intensity</a:t>
            </a:r>
          </a:p>
          <a:p>
            <a:pPr lvl="2"/>
            <a:r>
              <a:rPr lang="en-US" dirty="0" smtClean="0"/>
              <a:t>Stretching/flexibility</a:t>
            </a:r>
          </a:p>
          <a:p>
            <a:pPr marL="914400" lvl="2" indent="0">
              <a:buNone/>
            </a:pPr>
            <a:r>
              <a:rPr lang="en-US" sz="2600" b="1" i="1" dirty="0" smtClean="0"/>
              <a:t>**</a:t>
            </a:r>
            <a:r>
              <a:rPr lang="en-US" sz="2600" b="1" i="1" dirty="0"/>
              <a:t>individuals with myotonic dystrophy may have limited exercise tolerance and will need to be monitored </a:t>
            </a:r>
            <a:r>
              <a:rPr lang="en-US" sz="2600" b="1" i="1" dirty="0" smtClean="0"/>
              <a:t>carefully</a:t>
            </a:r>
          </a:p>
          <a:p>
            <a:pPr marL="914400" lvl="2" indent="0">
              <a:buNone/>
            </a:pPr>
            <a:r>
              <a:rPr lang="en-US" b="1" i="1" dirty="0"/>
              <a:t>	</a:t>
            </a:r>
            <a:endParaRPr lang="en-US" b="1" i="1" dirty="0" smtClean="0"/>
          </a:p>
          <a:p>
            <a:pPr marL="914400" lvl="2" indent="0">
              <a:buNone/>
            </a:pPr>
            <a:endParaRPr lang="en-US" sz="2600" b="1" i="1" dirty="0" smtClean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078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80" y="2518694"/>
            <a:ext cx="3865145" cy="29997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17" y="3119531"/>
            <a:ext cx="3705981" cy="280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51701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Mobility  - in home and </a:t>
            </a:r>
            <a:r>
              <a:rPr lang="en-US" dirty="0" smtClean="0"/>
              <a:t>community</a:t>
            </a:r>
          </a:p>
          <a:p>
            <a:pPr lvl="1"/>
            <a:r>
              <a:rPr lang="en-US" dirty="0" smtClean="0"/>
              <a:t>Getting in/out of chair and bed</a:t>
            </a:r>
          </a:p>
          <a:p>
            <a:pPr lvl="1"/>
            <a:r>
              <a:rPr lang="en-US" dirty="0" smtClean="0"/>
              <a:t>Assistive devices</a:t>
            </a:r>
          </a:p>
          <a:p>
            <a:pPr lvl="2"/>
            <a:r>
              <a:rPr lang="en-US" dirty="0" smtClean="0"/>
              <a:t>Walkers</a:t>
            </a:r>
          </a:p>
          <a:p>
            <a:pPr lvl="2"/>
            <a:r>
              <a:rPr lang="en-US" dirty="0" smtClean="0"/>
              <a:t>Wheelchairs</a:t>
            </a:r>
          </a:p>
          <a:p>
            <a:pPr lvl="2"/>
            <a:r>
              <a:rPr lang="en-US" dirty="0" smtClean="0"/>
              <a:t>Motorized Scooters							</a:t>
            </a:r>
          </a:p>
          <a:p>
            <a:pPr lvl="2"/>
            <a:r>
              <a:rPr lang="en-US" dirty="0" smtClean="0"/>
              <a:t>Chair lifts, stair lifts, ceiling lifts, patient lifts</a:t>
            </a:r>
            <a:endParaRPr lang="en-US" dirty="0"/>
          </a:p>
          <a:p>
            <a:pPr lvl="1"/>
            <a:r>
              <a:rPr lang="en-US" dirty="0" smtClean="0"/>
              <a:t>Orthotic devices</a:t>
            </a:r>
          </a:p>
          <a:p>
            <a:pPr lvl="2"/>
            <a:r>
              <a:rPr lang="en-US" dirty="0" smtClean="0"/>
              <a:t>Orthotics can support weak muscles and slow contractures			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23" y="3752394"/>
            <a:ext cx="2092816" cy="22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36568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Occupational Therapy (OT)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purpose of OT treatment is to help clients learn or relearn occupational performance </a:t>
            </a:r>
            <a:r>
              <a:rPr lang="en-US" dirty="0" smtClean="0"/>
              <a:t>needed to live </a:t>
            </a:r>
            <a:r>
              <a:rPr lang="en-US" dirty="0"/>
              <a:t>as independently as </a:t>
            </a:r>
            <a:r>
              <a:rPr lang="en-US" dirty="0" smtClean="0"/>
              <a:t>possible. </a:t>
            </a:r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the compensation approach, three options can be </a:t>
            </a:r>
            <a:r>
              <a:rPr lang="en-US" dirty="0" smtClean="0"/>
              <a:t>explored: </a:t>
            </a:r>
          </a:p>
          <a:p>
            <a:pPr marL="0" indent="0">
              <a:buNone/>
            </a:pPr>
            <a:r>
              <a:rPr lang="en-US" dirty="0" smtClean="0"/>
              <a:t>1)Alter </a:t>
            </a:r>
            <a:r>
              <a:rPr lang="en-US" dirty="0"/>
              <a:t>the </a:t>
            </a:r>
            <a:r>
              <a:rPr lang="en-US" dirty="0" smtClean="0"/>
              <a:t>task </a:t>
            </a:r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) Prescribe assistive devices </a:t>
            </a:r>
            <a:r>
              <a:rPr lang="en-US" dirty="0" smtClean="0"/>
              <a:t>or </a:t>
            </a:r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) Adapt the </a:t>
            </a:r>
            <a:r>
              <a:rPr lang="en-US" dirty="0" smtClean="0"/>
              <a:t>environment </a:t>
            </a:r>
          </a:p>
        </p:txBody>
      </p:sp>
    </p:spTree>
    <p:extLst>
      <p:ext uri="{BB962C8B-B14F-4D97-AF65-F5344CB8AC3E}">
        <p14:creationId xmlns:p14="http://schemas.microsoft.com/office/powerpoint/2010/main" val="2501984864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839</TotalTime>
  <Words>335</Words>
  <Application>Microsoft Office PowerPoint</Application>
  <PresentationFormat>Widescreen</PresentationFormat>
  <Paragraphs>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The Role of Rehab for Myotonic Dystrophy</vt:lpstr>
      <vt:lpstr>Client-Centered Approach </vt:lpstr>
      <vt:lpstr>Multidisciplinary approach</vt:lpstr>
      <vt:lpstr>What does a rehab team address?</vt:lpstr>
      <vt:lpstr>PowerPoint Presentation</vt:lpstr>
      <vt:lpstr>Physical Therapy (PT)</vt:lpstr>
      <vt:lpstr>PowerPoint Presentation</vt:lpstr>
      <vt:lpstr>PT</vt:lpstr>
      <vt:lpstr>Occupational Therapy (OT)</vt:lpstr>
      <vt:lpstr>OT</vt:lpstr>
      <vt:lpstr>Multi-purpose adaptations</vt:lpstr>
      <vt:lpstr>OT</vt:lpstr>
      <vt:lpstr>OT</vt:lpstr>
      <vt:lpstr>OT</vt:lpstr>
      <vt:lpstr>OT</vt:lpstr>
      <vt:lpstr>Speech Therapy (ST)</vt:lpstr>
      <vt:lpstr>ST</vt:lpstr>
      <vt:lpstr>ST</vt:lpstr>
      <vt:lpstr>PowerPoint Presentation</vt:lpstr>
    </vt:vector>
  </TitlesOfParts>
  <Company>University of Florida Academic Health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Rehab for Myotonic Dystrophy</dc:title>
  <dc:creator>Warren, Lisa R.</dc:creator>
  <cp:lastModifiedBy>NonaGuest</cp:lastModifiedBy>
  <cp:revision>47</cp:revision>
  <dcterms:created xsi:type="dcterms:W3CDTF">2017-10-08T21:13:42Z</dcterms:created>
  <dcterms:modified xsi:type="dcterms:W3CDTF">2017-10-21T14:32:14Z</dcterms:modified>
</cp:coreProperties>
</file>