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6444" r:id="rId3"/>
    <p:sldMasterId id="2147486456" r:id="rId4"/>
    <p:sldMasterId id="2147486468" r:id="rId5"/>
    <p:sldMasterId id="2147486492" r:id="rId6"/>
    <p:sldMasterId id="2147486504" r:id="rId7"/>
    <p:sldMasterId id="2147486516" r:id="rId8"/>
  </p:sldMasterIdLst>
  <p:notesMasterIdLst>
    <p:notesMasterId r:id="rId51"/>
  </p:notesMasterIdLst>
  <p:sldIdLst>
    <p:sldId id="451" r:id="rId9"/>
    <p:sldId id="733" r:id="rId10"/>
    <p:sldId id="660" r:id="rId11"/>
    <p:sldId id="661" r:id="rId12"/>
    <p:sldId id="662" r:id="rId13"/>
    <p:sldId id="780" r:id="rId14"/>
    <p:sldId id="749" r:id="rId15"/>
    <p:sldId id="746" r:id="rId16"/>
    <p:sldId id="747" r:id="rId17"/>
    <p:sldId id="748" r:id="rId18"/>
    <p:sldId id="762" r:id="rId19"/>
    <p:sldId id="752" r:id="rId20"/>
    <p:sldId id="751" r:id="rId21"/>
    <p:sldId id="765" r:id="rId22"/>
    <p:sldId id="753" r:id="rId23"/>
    <p:sldId id="754" r:id="rId24"/>
    <p:sldId id="755" r:id="rId25"/>
    <p:sldId id="783" r:id="rId26"/>
    <p:sldId id="781" r:id="rId27"/>
    <p:sldId id="784" r:id="rId28"/>
    <p:sldId id="758" r:id="rId29"/>
    <p:sldId id="759" r:id="rId30"/>
    <p:sldId id="764" r:id="rId31"/>
    <p:sldId id="770" r:id="rId32"/>
    <p:sldId id="771" r:id="rId33"/>
    <p:sldId id="782" r:id="rId34"/>
    <p:sldId id="773" r:id="rId35"/>
    <p:sldId id="774" r:id="rId36"/>
    <p:sldId id="772" r:id="rId37"/>
    <p:sldId id="756" r:id="rId38"/>
    <p:sldId id="757" r:id="rId39"/>
    <p:sldId id="768" r:id="rId40"/>
    <p:sldId id="775" r:id="rId41"/>
    <p:sldId id="776" r:id="rId42"/>
    <p:sldId id="778" r:id="rId43"/>
    <p:sldId id="766" r:id="rId44"/>
    <p:sldId id="767" r:id="rId45"/>
    <p:sldId id="786" r:id="rId46"/>
    <p:sldId id="785" r:id="rId47"/>
    <p:sldId id="769" r:id="rId48"/>
    <p:sldId id="779" r:id="rId49"/>
    <p:sldId id="565" r:id="rId50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54"/>
    <a:srgbClr val="000048"/>
    <a:srgbClr val="0000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71"/>
    <p:restoredTop sz="94109" autoAdjust="0"/>
  </p:normalViewPr>
  <p:slideViewPr>
    <p:cSldViewPr>
      <p:cViewPr varScale="1">
        <p:scale>
          <a:sx n="100" d="100"/>
          <a:sy n="100" d="100"/>
        </p:scale>
        <p:origin x="168" y="424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50" Type="http://schemas.openxmlformats.org/officeDocument/2006/relationships/slide" Target="slides/slide42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7B39C40B-DD16-3B4B-8092-ADCF23C401E6}" type="datetimeFigureOut">
              <a:rPr lang="en-US"/>
              <a:pPr>
                <a:defRPr/>
              </a:pPr>
              <a:t>7/15/17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FEB8DC1A-8345-EC4F-AACC-44708442F7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477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D36C4-C5F1-454B-97C8-6C6430B62C2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70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13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6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14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925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15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62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16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328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17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93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18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28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endParaRPr lang="en-US" sz="2400" dirty="0" smtClean="0">
              <a:solidFill>
                <a:srgbClr val="000000"/>
              </a:solidFill>
              <a:latin typeface="Times New Roman" charset="0"/>
              <a:ea typeface=""/>
              <a:cs typeface=""/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x-none" dirty="0">
                <a:latin typeface="Arial" charset="0"/>
                <a:ea typeface="msgothic" charset="-128"/>
                <a:cs typeface="msgothic" charset="-128"/>
              </a:rPr>
              <a:t>Electrocardiographic abnormalities in patients with myotonic dystrophy (MD). These include significantly prolonged PR intervals (top left), QRS intervals (top right) and increased QT dispersion (bottom left). There is also a significantly higher prevalence of late potentials on a signal-averaged ECG (2 of 3 of either QRS duration &gt;120 ms, LAS40 &gt;38 ms or RMS40 &lt;20 μV: bottom right).</a:t>
            </a:r>
          </a:p>
        </p:txBody>
      </p:sp>
    </p:spTree>
    <p:extLst>
      <p:ext uri="{BB962C8B-B14F-4D97-AF65-F5344CB8AC3E}">
        <p14:creationId xmlns:p14="http://schemas.microsoft.com/office/powerpoint/2010/main" val="1795880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x-none" b="1" dirty="0">
                <a:latin typeface="Arial" charset="0"/>
              </a:rPr>
              <a:t>Figure 2 </a:t>
            </a:r>
            <a:r>
              <a:rPr lang="en-US" altLang="x-none" dirty="0">
                <a:latin typeface="Arial" charset="0"/>
              </a:rPr>
              <a:t>Overall survival (A) and cumulative incidence of sudden death (B), sustained ventricular tachyarrhythmias (C) and major conduction defects (D) in the 1388 study patients.
</a:t>
            </a:r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3F889A53-40A4-9C4C-A188-407355218D36}" type="slidenum">
              <a:rPr lang="en-US" altLang="x-none" sz="1200" smtClean="0">
                <a:solidFill>
                  <a:srgbClr val="000000"/>
                </a:solidFill>
                <a:cs typeface=""/>
              </a:rPr>
              <a:pPr algn="r"/>
              <a:t>21</a:t>
            </a:fld>
            <a:endParaRPr lang="en-US" altLang="x-none" sz="1200" dirty="0" smtClean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89102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endParaRPr lang="en-US" sz="2400" dirty="0" smtClean="0">
              <a:solidFill>
                <a:srgbClr val="000000"/>
              </a:solidFill>
              <a:latin typeface="Times New Roman" charset="0"/>
              <a:ea typeface=""/>
              <a:cs typeface=""/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x-none" dirty="0">
                <a:latin typeface="Arial" charset="0"/>
                <a:ea typeface="msgothic" charset="-128"/>
                <a:cs typeface="msgothic" charset="-128"/>
              </a:rPr>
              <a:t>Correlation between PR intervals on the standard 12 lead ECG and clinical severity of neuromuscular disease as quantified by the standardised muscular disability rating scale (MDRS) score.</a:t>
            </a:r>
          </a:p>
        </p:txBody>
      </p:sp>
    </p:spTree>
    <p:extLst>
      <p:ext uri="{BB962C8B-B14F-4D97-AF65-F5344CB8AC3E}">
        <p14:creationId xmlns:p14="http://schemas.microsoft.com/office/powerpoint/2010/main" val="471929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23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144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788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24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8431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25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3550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27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8543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28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72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29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05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endParaRPr lang="en-US" sz="2400" dirty="0" smtClean="0">
              <a:solidFill>
                <a:srgbClr val="000000"/>
              </a:solidFill>
              <a:latin typeface="Times New Roman" charset="0"/>
              <a:ea typeface=""/>
              <a:cs typeface=""/>
            </a:endParaRPr>
          </a:p>
        </p:txBody>
      </p:sp>
      <p:sp>
        <p:nvSpPr>
          <p:cNvPr id="143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x-none" dirty="0">
                <a:latin typeface="Arial" charset="0"/>
                <a:ea typeface="msgothic" charset="-128"/>
                <a:cs typeface="msgothic" charset="-128"/>
              </a:rPr>
              <a:t>Myocardial fibrosis in a patient with myotonic dystrophy type 2 detected by late gadolinium enhancement imaging. Basal inferolateral fibrosis (arrows) with nonischemic pattern in (</a:t>
            </a:r>
            <a:r>
              <a:rPr lang="en-GB" altLang="x-none" sz="1400" b="1" dirty="0">
                <a:latin typeface="Arial" charset="0"/>
                <a:ea typeface="msgothic" charset="-128"/>
                <a:cs typeface="msgothic" charset="-128"/>
              </a:rPr>
              <a:t>A</a:t>
            </a:r>
            <a:r>
              <a:rPr lang="en-GB" altLang="x-none" dirty="0">
                <a:latin typeface="Arial" charset="0"/>
                <a:ea typeface="msgothic" charset="-128"/>
                <a:cs typeface="msgothic" charset="-128"/>
              </a:rPr>
              <a:t>) 4-chamber view and (</a:t>
            </a:r>
            <a:r>
              <a:rPr lang="en-GB" altLang="x-none" sz="1400" b="1" dirty="0">
                <a:latin typeface="Arial" charset="0"/>
                <a:ea typeface="msgothic" charset="-128"/>
                <a:cs typeface="msgothic" charset="-128"/>
              </a:rPr>
              <a:t>B</a:t>
            </a:r>
            <a:r>
              <a:rPr lang="en-GB" altLang="x-none" dirty="0">
                <a:latin typeface="Arial" charset="0"/>
                <a:ea typeface="msgothic" charset="-128"/>
                <a:cs typeface="msgothic" charset="-128"/>
              </a:rPr>
              <a:t>) short-axis slice.</a:t>
            </a:r>
          </a:p>
        </p:txBody>
      </p:sp>
    </p:spTree>
    <p:extLst>
      <p:ext uri="{BB962C8B-B14F-4D97-AF65-F5344CB8AC3E}">
        <p14:creationId xmlns:p14="http://schemas.microsoft.com/office/powerpoint/2010/main" val="1755892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endParaRPr lang="en-US" sz="2400" dirty="0" smtClean="0">
              <a:solidFill>
                <a:srgbClr val="000000"/>
              </a:solidFill>
              <a:latin typeface="Times New Roman" charset="0"/>
              <a:ea typeface=""/>
              <a:cs typeface=""/>
            </a:endParaRPr>
          </a:p>
        </p:txBody>
      </p:sp>
      <p:sp>
        <p:nvSpPr>
          <p:cNvPr id="163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x-none" dirty="0">
                <a:latin typeface="Arial" charset="0"/>
                <a:ea typeface="msgothic" charset="-128"/>
                <a:cs typeface="msgothic" charset="-128"/>
              </a:rPr>
              <a:t>Fat/water separated imaging. Myocardial fat accumulation detected in the apical portion of the interventricular septum (circles) is presented bright in the fat-separated image (</a:t>
            </a:r>
            <a:r>
              <a:rPr lang="en-GB" altLang="x-none" sz="1400" b="1" dirty="0">
                <a:latin typeface="Arial" charset="0"/>
                <a:ea typeface="msgothic" charset="-128"/>
                <a:cs typeface="msgothic" charset="-128"/>
              </a:rPr>
              <a:t>left</a:t>
            </a:r>
            <a:r>
              <a:rPr lang="en-GB" altLang="x-none" dirty="0">
                <a:latin typeface="Arial" charset="0"/>
                <a:ea typeface="msgothic" charset="-128"/>
                <a:cs typeface="msgothic" charset="-128"/>
              </a:rPr>
              <a:t>) and hypointense in the water-separated image (</a:t>
            </a:r>
            <a:r>
              <a:rPr lang="en-GB" altLang="x-none" sz="1400" b="1" dirty="0">
                <a:latin typeface="Arial" charset="0"/>
                <a:ea typeface="msgothic" charset="-128"/>
                <a:cs typeface="msgothic" charset="-128"/>
              </a:rPr>
              <a:t>right</a:t>
            </a:r>
            <a:r>
              <a:rPr lang="en-GB" altLang="x-none" dirty="0">
                <a:latin typeface="Arial" charset="0"/>
                <a:ea typeface="msgothic" charset="-128"/>
                <a:cs typeface="msgothic" charset="-128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275314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32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2562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33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606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34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05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35E06810-6E8E-7144-AE93-FA18E73B094C}" type="slidenum">
              <a:rPr lang="en-US" altLang="en-US" sz="1300" b="0"/>
              <a:pPr/>
              <a:t>4</a:t>
            </a:fld>
            <a:endParaRPr lang="en-US" altLang="en-US" sz="1300" b="0" dirty="0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7263" y="719138"/>
            <a:ext cx="5400675" cy="3600450"/>
          </a:xfrm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81628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36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949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37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3032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38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5077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39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9352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40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486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41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596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8F823E-2A2E-EA44-B789-AC1A3BAA3AEE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42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39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74D41065-4737-0846-9F59-2EA0FC23C64A}" type="slidenum">
              <a:rPr lang="en-US" altLang="en-US" sz="1300" b="0"/>
              <a:pPr/>
              <a:t>5</a:t>
            </a:fld>
            <a:endParaRPr lang="en-US" altLang="en-US" sz="1300" b="0" dirty="0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1532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26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052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9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63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10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2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AE1C57-986E-9042-9F65-1926EE74DB5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12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909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33" y="2130473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6" y="3886202"/>
            <a:ext cx="72009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20AA946-8DFA-544A-BF20-E532F3758F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83518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3720603-C1DD-7440-AE43-011AF6F036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5702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96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FD29484-93FF-E244-99B4-C00806B625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02342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33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2" y="1981200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27" y="1981200"/>
            <a:ext cx="42957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19727" y="4114800"/>
            <a:ext cx="42957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6AE35A8-36FB-FD4A-A283-AE38FD7522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7121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33" y="2130450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6" y="3886202"/>
            <a:ext cx="72009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/>
            </a:lvl1pPr>
          </a:lstStyle>
          <a:p>
            <a:pPr>
              <a:defRPr/>
            </a:pPr>
            <a:r>
              <a:rPr lang="en-US" dirty="0"/>
              <a:t>ARVD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0FB2F-730F-7042-8F63-427CD0F624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3719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/>
            </a:lvl1pPr>
          </a:lstStyle>
          <a:p>
            <a:pPr>
              <a:defRPr/>
            </a:pPr>
            <a:r>
              <a:rPr lang="en-US" dirty="0"/>
              <a:t>ARVD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6F3D8-EA69-3C4C-8338-34A09EA8A0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09127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8" y="440693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8" y="2906722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/>
            </a:lvl1pPr>
          </a:lstStyle>
          <a:p>
            <a:pPr>
              <a:defRPr/>
            </a:pPr>
            <a:r>
              <a:rPr lang="en-US" dirty="0"/>
              <a:t>ARVD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71CAF-6C1A-2146-9E0C-CFFC70A31E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1773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37" y="1982788"/>
            <a:ext cx="4295775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13" y="1982788"/>
            <a:ext cx="4295775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/>
            </a:lvl1pPr>
          </a:lstStyle>
          <a:p>
            <a:pPr>
              <a:defRPr/>
            </a:pPr>
            <a:r>
              <a:rPr lang="en-US" dirty="0"/>
              <a:t>ARVD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D4CA5-0DBC-E84F-8462-A510E2CF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3701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4" y="274638"/>
            <a:ext cx="92583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4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4" y="1535114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4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/>
            </a:lvl1pPr>
          </a:lstStyle>
          <a:p>
            <a:pPr>
              <a:defRPr/>
            </a:pPr>
            <a:r>
              <a:rPr lang="en-US" dirty="0"/>
              <a:t>ARVD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22CB0-5C5D-2446-A202-0292BF8866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30419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/>
            </a:lvl1pPr>
          </a:lstStyle>
          <a:p>
            <a:pPr>
              <a:defRPr/>
            </a:pPr>
            <a:r>
              <a:rPr lang="en-US" dirty="0"/>
              <a:t>ARVD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20BD9-9E3A-9342-8226-897F69DBF0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83760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/>
            </a:lvl1pPr>
          </a:lstStyle>
          <a:p>
            <a:pPr>
              <a:defRPr/>
            </a:pPr>
            <a:r>
              <a:rPr lang="en-US" dirty="0"/>
              <a:t>ARVD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3831B-757B-7040-ADD7-3BB550A7E7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998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8CC79EC-317E-7A4E-8C0E-CA53AE05D0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70172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8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/>
            </a:lvl1pPr>
          </a:lstStyle>
          <a:p>
            <a:pPr>
              <a:defRPr/>
            </a:pPr>
            <a:r>
              <a:rPr lang="en-US" dirty="0"/>
              <a:t>ARVD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481E2-C98A-FC45-9297-4657F6CA05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19673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/>
            </a:lvl1pPr>
          </a:lstStyle>
          <a:p>
            <a:pPr>
              <a:defRPr/>
            </a:pPr>
            <a:r>
              <a:rPr lang="en-US" dirty="0"/>
              <a:t>ARVD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944CA-7504-2347-A0D3-5E92B35BC8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78805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/>
            </a:lvl1pPr>
          </a:lstStyle>
          <a:p>
            <a:pPr>
              <a:defRPr/>
            </a:pPr>
            <a:r>
              <a:rPr lang="en-US" dirty="0"/>
              <a:t>ARVD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118F1-734D-444D-973F-F1E8B304E7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88280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96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/>
            </a:lvl1pPr>
          </a:lstStyle>
          <a:p>
            <a:pPr>
              <a:defRPr/>
            </a:pPr>
            <a:r>
              <a:rPr lang="en-US" dirty="0"/>
              <a:t>ARVD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D1970-C599-EE41-A65F-C65DFC416E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0444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6281" y="1121879"/>
            <a:ext cx="771444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6281" y="3601819"/>
            <a:ext cx="771444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72" indent="0" algn="ctr">
              <a:buNone/>
              <a:defRPr sz="1814"/>
            </a:lvl2pPr>
            <a:lvl3pPr marL="829544" indent="0" algn="ctr">
              <a:buNone/>
              <a:defRPr sz="1633"/>
            </a:lvl3pPr>
            <a:lvl4pPr marL="1244316" indent="0" algn="ctr">
              <a:buNone/>
              <a:defRPr sz="1452"/>
            </a:lvl4pPr>
            <a:lvl5pPr marL="1659087" indent="0" algn="ctr">
              <a:buNone/>
              <a:defRPr sz="1452"/>
            </a:lvl5pPr>
            <a:lvl6pPr marL="2073859" indent="0" algn="ctr">
              <a:buNone/>
              <a:defRPr sz="1452"/>
            </a:lvl6pPr>
            <a:lvl7pPr marL="2488631" indent="0" algn="ctr">
              <a:buNone/>
              <a:defRPr sz="1452"/>
            </a:lvl7pPr>
            <a:lvl8pPr marL="2903403" indent="0" algn="ctr">
              <a:buNone/>
              <a:defRPr sz="1452"/>
            </a:lvl8pPr>
            <a:lvl9pPr marL="3318175" indent="0" algn="ctr">
              <a:buNone/>
              <a:defRPr sz="1452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461" y="1709460"/>
            <a:ext cx="8872739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461" y="4589763"/>
            <a:ext cx="8872739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72" indent="0">
              <a:buNone/>
              <a:defRPr sz="1814"/>
            </a:lvl2pPr>
            <a:lvl3pPr marL="829544" indent="0">
              <a:buNone/>
              <a:defRPr sz="1633"/>
            </a:lvl3pPr>
            <a:lvl4pPr marL="1244316" indent="0">
              <a:buNone/>
              <a:defRPr sz="1452"/>
            </a:lvl4pPr>
            <a:lvl5pPr marL="1659087" indent="0">
              <a:buNone/>
              <a:defRPr sz="1452"/>
            </a:lvl5pPr>
            <a:lvl6pPr marL="2073859" indent="0">
              <a:buNone/>
              <a:defRPr sz="1452"/>
            </a:lvl6pPr>
            <a:lvl7pPr marL="2488631" indent="0">
              <a:buNone/>
              <a:defRPr sz="1452"/>
            </a:lvl7pPr>
            <a:lvl8pPr marL="2903403" indent="0">
              <a:buNone/>
              <a:defRPr sz="1452"/>
            </a:lvl8pPr>
            <a:lvl9pPr marL="3318175" indent="0">
              <a:buNone/>
              <a:defRPr sz="145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921" y="1906761"/>
            <a:ext cx="4312440" cy="43190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2880" y="1906761"/>
            <a:ext cx="4314061" cy="43190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941" y="365798"/>
            <a:ext cx="8872739" cy="132493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941" y="1680657"/>
            <a:ext cx="435293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7941" y="2504424"/>
            <a:ext cx="4352939" cy="36853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8301" y="1680657"/>
            <a:ext cx="437237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8301" y="2504424"/>
            <a:ext cx="4372379" cy="36853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8" y="440695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8" y="2906722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CFBB243-A824-7247-9815-A0212C7F00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32799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941" y="456528"/>
            <a:ext cx="33177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4001" y="987944"/>
            <a:ext cx="520668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7941" y="2057977"/>
            <a:ext cx="33177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941" y="456528"/>
            <a:ext cx="33177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74001" y="987944"/>
            <a:ext cx="520668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7941" y="2057977"/>
            <a:ext cx="33177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1840" y="568860"/>
            <a:ext cx="2195101" cy="56569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921" y="568860"/>
            <a:ext cx="6431400" cy="565691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4FDCB1-10F4-204F-B4E3-3CEC4E3EF925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A2C8D-3C45-EC41-A8F1-A998B0983564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39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4"/>
            <a:ext cx="887253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8C2C5-238E-3D4E-A903-6F8F8977AF6A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5C0F3-177C-7D4C-BA81-EB50883783B0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018" y="365126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9018" y="1681163"/>
            <a:ext cx="435232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9018" y="2505075"/>
            <a:ext cx="4352329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76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76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27942-37C4-2A43-A9B3-B79CE9B8F878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2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27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C822F37-BA9C-3040-A549-980377AA64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98574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FFD72A-1E9A-9441-80F9-969DB26943AD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E9566-2825-D64D-A63F-65C9B06B2DBE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018" y="457200"/>
            <a:ext cx="3318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761" y="987426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9018" y="2057400"/>
            <a:ext cx="331827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2E5FE-3D3A-C547-AA80-70553EBC8BB3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018" y="457200"/>
            <a:ext cx="3318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73761" y="987426"/>
            <a:ext cx="520779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9018" y="2057400"/>
            <a:ext cx="331827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AC7FAC-CD3E-AD43-B5AE-A8FF8913BFBF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02B08-746B-C945-BF60-5C1C65E5D2D5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9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9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305146-98D6-BD49-A24C-89ABD6EEF5BB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6281" y="1121879"/>
            <a:ext cx="771444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6281" y="3601819"/>
            <a:ext cx="771444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72" indent="0" algn="ctr">
              <a:buNone/>
              <a:defRPr sz="1814"/>
            </a:lvl2pPr>
            <a:lvl3pPr marL="829544" indent="0" algn="ctr">
              <a:buNone/>
              <a:defRPr sz="1633"/>
            </a:lvl3pPr>
            <a:lvl4pPr marL="1244316" indent="0" algn="ctr">
              <a:buNone/>
              <a:defRPr sz="1452"/>
            </a:lvl4pPr>
            <a:lvl5pPr marL="1659087" indent="0" algn="ctr">
              <a:buNone/>
              <a:defRPr sz="1452"/>
            </a:lvl5pPr>
            <a:lvl6pPr marL="2073859" indent="0" algn="ctr">
              <a:buNone/>
              <a:defRPr sz="1452"/>
            </a:lvl6pPr>
            <a:lvl7pPr marL="2488631" indent="0" algn="ctr">
              <a:buNone/>
              <a:defRPr sz="1452"/>
            </a:lvl7pPr>
            <a:lvl8pPr marL="2903403" indent="0" algn="ctr">
              <a:buNone/>
              <a:defRPr sz="1452"/>
            </a:lvl8pPr>
            <a:lvl9pPr marL="3318175" indent="0" algn="ctr">
              <a:buNone/>
              <a:defRPr sz="1452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461" y="1709460"/>
            <a:ext cx="8872739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461" y="4589763"/>
            <a:ext cx="8872739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72" indent="0">
              <a:buNone/>
              <a:defRPr sz="1814"/>
            </a:lvl2pPr>
            <a:lvl3pPr marL="829544" indent="0">
              <a:buNone/>
              <a:defRPr sz="1633"/>
            </a:lvl3pPr>
            <a:lvl4pPr marL="1244316" indent="0">
              <a:buNone/>
              <a:defRPr sz="1452"/>
            </a:lvl4pPr>
            <a:lvl5pPr marL="1659087" indent="0">
              <a:buNone/>
              <a:defRPr sz="1452"/>
            </a:lvl5pPr>
            <a:lvl6pPr marL="2073859" indent="0">
              <a:buNone/>
              <a:defRPr sz="1452"/>
            </a:lvl6pPr>
            <a:lvl7pPr marL="2488631" indent="0">
              <a:buNone/>
              <a:defRPr sz="1452"/>
            </a:lvl7pPr>
            <a:lvl8pPr marL="2903403" indent="0">
              <a:buNone/>
              <a:defRPr sz="1452"/>
            </a:lvl8pPr>
            <a:lvl9pPr marL="3318175" indent="0">
              <a:buNone/>
              <a:defRPr sz="145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921" y="1906761"/>
            <a:ext cx="4312440" cy="43190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2880" y="1906761"/>
            <a:ext cx="4314061" cy="43190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4" y="274638"/>
            <a:ext cx="92583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4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4" y="1535114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4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5D02742-9334-A64D-9D58-3BB41515F7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02565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941" y="365798"/>
            <a:ext cx="8872739" cy="132493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941" y="1680657"/>
            <a:ext cx="435293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7941" y="2504424"/>
            <a:ext cx="4352939" cy="36853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8301" y="1680657"/>
            <a:ext cx="437237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8301" y="2504424"/>
            <a:ext cx="4372379" cy="36853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941" y="456528"/>
            <a:ext cx="33177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4001" y="987944"/>
            <a:ext cx="520668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7941" y="2057977"/>
            <a:ext cx="33177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941" y="456528"/>
            <a:ext cx="33177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74001" y="987944"/>
            <a:ext cx="520668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7941" y="2057977"/>
            <a:ext cx="33177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1840" y="568860"/>
            <a:ext cx="2195101" cy="56569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921" y="568860"/>
            <a:ext cx="6431400" cy="565691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D575492-6991-714F-AC8A-57C563A627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08825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9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9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A2B4F2-FF8E-294F-8E8B-1DA775E75538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54591E-4002-F142-AE51-C57894181001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87D051C-EBD2-6149-8418-0E092DD6C2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266792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39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4"/>
            <a:ext cx="887253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0C4B1-6655-694B-B6B2-5936CE3CC00C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2E35C-C32A-894D-9769-C6EBFEE08775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018" y="365126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9018" y="1681163"/>
            <a:ext cx="435232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9018" y="2505075"/>
            <a:ext cx="4352329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76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76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29CA0F-466B-0948-8EC0-C416E47E09FE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D1118-9A89-A943-9D53-1070F1C3EF29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27C7E-6766-5649-9487-AD5A8D724D8E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018" y="457200"/>
            <a:ext cx="3318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761" y="987426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9018" y="2057400"/>
            <a:ext cx="331827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56D52-E43C-0449-AFF8-40B33A82A231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018" y="457200"/>
            <a:ext cx="3318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73761" y="987426"/>
            <a:ext cx="520779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9018" y="2057400"/>
            <a:ext cx="331827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66BA5-7E9B-F144-A5E0-6452A570CF16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BA8DE1-1AC8-404B-8EC6-A130E5BFC500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9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9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dirty="0"/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4E190-F0D2-A04C-ADB9-332A0DD25EAC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6281" y="1121879"/>
            <a:ext cx="771444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6281" y="3601819"/>
            <a:ext cx="771444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72" indent="0" algn="ctr">
              <a:buNone/>
              <a:defRPr sz="1814"/>
            </a:lvl2pPr>
            <a:lvl3pPr marL="829544" indent="0" algn="ctr">
              <a:buNone/>
              <a:defRPr sz="1633"/>
            </a:lvl3pPr>
            <a:lvl4pPr marL="1244316" indent="0" algn="ctr">
              <a:buNone/>
              <a:defRPr sz="1452"/>
            </a:lvl4pPr>
            <a:lvl5pPr marL="1659087" indent="0" algn="ctr">
              <a:buNone/>
              <a:defRPr sz="1452"/>
            </a:lvl5pPr>
            <a:lvl6pPr marL="2073859" indent="0" algn="ctr">
              <a:buNone/>
              <a:defRPr sz="1452"/>
            </a:lvl6pPr>
            <a:lvl7pPr marL="2488631" indent="0" algn="ctr">
              <a:buNone/>
              <a:defRPr sz="1452"/>
            </a:lvl7pPr>
            <a:lvl8pPr marL="2903403" indent="0" algn="ctr">
              <a:buNone/>
              <a:defRPr sz="1452"/>
            </a:lvl8pPr>
            <a:lvl9pPr marL="3318175" indent="0" algn="ctr">
              <a:buNone/>
              <a:defRPr sz="1452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0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B8E3044-D5AA-3449-8E78-3AC808F88F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16650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461" y="1709460"/>
            <a:ext cx="8872739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461" y="4589763"/>
            <a:ext cx="8872739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72" indent="0">
              <a:buNone/>
              <a:defRPr sz="1814"/>
            </a:lvl2pPr>
            <a:lvl3pPr marL="829544" indent="0">
              <a:buNone/>
              <a:defRPr sz="1633"/>
            </a:lvl3pPr>
            <a:lvl4pPr marL="1244316" indent="0">
              <a:buNone/>
              <a:defRPr sz="1452"/>
            </a:lvl4pPr>
            <a:lvl5pPr marL="1659087" indent="0">
              <a:buNone/>
              <a:defRPr sz="1452"/>
            </a:lvl5pPr>
            <a:lvl6pPr marL="2073859" indent="0">
              <a:buNone/>
              <a:defRPr sz="1452"/>
            </a:lvl6pPr>
            <a:lvl7pPr marL="2488631" indent="0">
              <a:buNone/>
              <a:defRPr sz="1452"/>
            </a:lvl7pPr>
            <a:lvl8pPr marL="2903403" indent="0">
              <a:buNone/>
              <a:defRPr sz="1452"/>
            </a:lvl8pPr>
            <a:lvl9pPr marL="3318175" indent="0">
              <a:buNone/>
              <a:defRPr sz="145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921" y="1906761"/>
            <a:ext cx="4312440" cy="43190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2880" y="1906761"/>
            <a:ext cx="4314061" cy="43190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941" y="365798"/>
            <a:ext cx="8872739" cy="132493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941" y="1680657"/>
            <a:ext cx="435293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7941" y="2504424"/>
            <a:ext cx="4352939" cy="36853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8301" y="1680657"/>
            <a:ext cx="437237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8301" y="2504424"/>
            <a:ext cx="4372379" cy="36853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941" y="456528"/>
            <a:ext cx="33177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4001" y="987944"/>
            <a:ext cx="520668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7941" y="2057977"/>
            <a:ext cx="33177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941" y="456528"/>
            <a:ext cx="33177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74001" y="987944"/>
            <a:ext cx="520668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7941" y="2057977"/>
            <a:ext cx="33177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1840" y="568860"/>
            <a:ext cx="2195101" cy="56569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921" y="568860"/>
            <a:ext cx="6431400" cy="565691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328546C-4016-E345-9B6C-CBB466F7F6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5012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32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32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6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1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F6E4B0C-7D0D-FD45-9A35-CC92D441ED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74" r:id="rId1"/>
    <p:sldLayoutId id="2147486375" r:id="rId2"/>
    <p:sldLayoutId id="2147486376" r:id="rId3"/>
    <p:sldLayoutId id="2147486377" r:id="rId4"/>
    <p:sldLayoutId id="2147486378" r:id="rId5"/>
    <p:sldLayoutId id="2147486379" r:id="rId6"/>
    <p:sldLayoutId id="2147486380" r:id="rId7"/>
    <p:sldLayoutId id="2147486381" r:id="rId8"/>
    <p:sldLayoutId id="2147486382" r:id="rId9"/>
    <p:sldLayoutId id="2147486383" r:id="rId10"/>
    <p:sldLayoutId id="2147486384" r:id="rId11"/>
    <p:sldLayoutId id="214748638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32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3" rIns="91429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32" y="1982788"/>
            <a:ext cx="8743950" cy="41132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3" rIns="91429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82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3" y="6018228"/>
            <a:ext cx="214312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3" rIns="91429" bIns="457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rgbClr val="CCEC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ARVD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1582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6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3" rIns="91429" bIns="45713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3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82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1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3" rIns="91429" bIns="457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93FA4134-BA6A-6844-B9AD-551CF720E7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397" r:id="rId1"/>
    <p:sldLayoutId id="2147486398" r:id="rId2"/>
    <p:sldLayoutId id="2147486399" r:id="rId3"/>
    <p:sldLayoutId id="2147486400" r:id="rId4"/>
    <p:sldLayoutId id="2147486401" r:id="rId5"/>
    <p:sldLayoutId id="2147486402" r:id="rId6"/>
    <p:sldLayoutId id="2147486403" r:id="rId7"/>
    <p:sldLayoutId id="2147486404" r:id="rId8"/>
    <p:sldLayoutId id="2147486405" r:id="rId9"/>
    <p:sldLayoutId id="2147486406" r:id="rId10"/>
    <p:sldLayoutId id="214748640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3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3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3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3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+mn-lt"/>
          <a:ea typeface="ＭＳ Ｐゴシック" charset="0"/>
          <a:cs typeface="ＭＳ Ｐゴシック" charset="0"/>
        </a:defRPr>
      </a:lvl1pPr>
      <a:lvl2pPr marL="74453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  <a:ea typeface="ＭＳ Ｐゴシック" charset="0"/>
        </a:defRPr>
      </a:lvl3pPr>
      <a:lvl4pPr marL="1601788" indent="-230188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rgbClr val="FFFFFF"/>
          </a:solidFill>
          <a:latin typeface="+mn-lt"/>
          <a:ea typeface="ＭＳ Ｐゴシック" charset="0"/>
        </a:defRPr>
      </a:lvl4pPr>
      <a:lvl5pPr marL="2057400" indent="-230188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rgbClr val="FFFFFF"/>
          </a:solidFill>
          <a:latin typeface="+mn-lt"/>
          <a:ea typeface="ＭＳ Ｐゴシック" charset="0"/>
        </a:defRPr>
      </a:lvl5pPr>
      <a:lvl6pPr marL="2514600" indent="-230188" algn="l" rtl="0" fontAlgn="base">
        <a:spcBef>
          <a:spcPct val="20000"/>
        </a:spcBef>
        <a:spcAft>
          <a:spcPct val="0"/>
        </a:spcAft>
        <a:buChar char="»"/>
        <a:defRPr sz="2100">
          <a:solidFill>
            <a:srgbClr val="FFFFFF"/>
          </a:solidFill>
          <a:latin typeface="+mn-lt"/>
        </a:defRPr>
      </a:lvl6pPr>
      <a:lvl7pPr marL="2971800" indent="-230188" algn="l" rtl="0" fontAlgn="base">
        <a:spcBef>
          <a:spcPct val="20000"/>
        </a:spcBef>
        <a:spcAft>
          <a:spcPct val="0"/>
        </a:spcAft>
        <a:buChar char="»"/>
        <a:defRPr sz="2100">
          <a:solidFill>
            <a:srgbClr val="FFFFFF"/>
          </a:solidFill>
          <a:latin typeface="+mn-lt"/>
        </a:defRPr>
      </a:lvl7pPr>
      <a:lvl8pPr marL="3429000" indent="-230188" algn="l" rtl="0" fontAlgn="base">
        <a:spcBef>
          <a:spcPct val="20000"/>
        </a:spcBef>
        <a:spcAft>
          <a:spcPct val="0"/>
        </a:spcAft>
        <a:buChar char="»"/>
        <a:defRPr sz="2100">
          <a:solidFill>
            <a:srgbClr val="FFFFFF"/>
          </a:solidFill>
          <a:latin typeface="+mn-lt"/>
        </a:defRPr>
      </a:lvl8pPr>
      <a:lvl9pPr marL="3886200" indent="-230188" algn="l" rtl="0" fontAlgn="base">
        <a:spcBef>
          <a:spcPct val="20000"/>
        </a:spcBef>
        <a:spcAft>
          <a:spcPct val="0"/>
        </a:spcAft>
        <a:buChar char="»"/>
        <a:defRPr sz="21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4920" y="568861"/>
            <a:ext cx="8782021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4920" y="1906761"/>
            <a:ext cx="8782021" cy="431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31828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45" r:id="rId1"/>
    <p:sldLayoutId id="2147486446" r:id="rId2"/>
    <p:sldLayoutId id="2147486447" r:id="rId3"/>
    <p:sldLayoutId id="2147486448" r:id="rId4"/>
    <p:sldLayoutId id="2147486449" r:id="rId5"/>
    <p:sldLayoutId id="2147486450" r:id="rId6"/>
    <p:sldLayoutId id="2147486451" r:id="rId7"/>
    <p:sldLayoutId id="2147486452" r:id="rId8"/>
    <p:sldLayoutId id="2147486453" r:id="rId9"/>
    <p:sldLayoutId id="2147486454" r:id="rId10"/>
    <p:sldLayoutId id="2147486455" r:id="rId11"/>
  </p:sldLayoutIdLst>
  <p:txStyles>
    <p:titleStyle>
      <a:lvl1pPr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 kern="1200">
          <a:solidFill>
            <a:srgbClr val="000000"/>
          </a:solidFill>
          <a:latin typeface="+mj-lt"/>
          <a:ea typeface="+mj-ea"/>
          <a:cs typeface="+mj-cs"/>
        </a:defRPr>
      </a:lvl1pPr>
      <a:lvl2pPr marL="391729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2pPr>
      <a:lvl3pPr marL="587593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3pPr>
      <a:lvl4pPr marL="783458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4pPr>
      <a:lvl5pPr marL="979322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5pPr>
      <a:lvl6pPr marL="1394094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6pPr>
      <a:lvl7pPr marL="1808866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7pPr>
      <a:lvl8pPr marL="2223638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8pPr>
      <a:lvl9pPr marL="2638410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9pPr>
    </p:titleStyle>
    <p:bodyStyle>
      <a:lvl1pPr marL="391729" indent="-293797" algn="l" defTabSz="414772" rtl="0" fontAlgn="base" hangingPunct="0">
        <a:lnSpc>
          <a:spcPct val="93000"/>
        </a:lnSpc>
        <a:spcBef>
          <a:spcPct val="0"/>
        </a:spcBef>
        <a:spcAft>
          <a:spcPts val="806"/>
        </a:spcAft>
        <a:buClr>
          <a:srgbClr val="000000"/>
        </a:buClr>
        <a:buSzPct val="100000"/>
        <a:buFont typeface="Arial" charset="0"/>
        <a:buChar char="•"/>
        <a:defRPr sz="1814" kern="1200">
          <a:solidFill>
            <a:srgbClr val="000000"/>
          </a:solidFill>
          <a:latin typeface="+mn-lt"/>
          <a:ea typeface="+mn-ea"/>
          <a:cs typeface="+mn-cs"/>
        </a:defRPr>
      </a:lvl1pPr>
      <a:lvl2pPr marL="783458" indent="-260673" algn="l" defTabSz="414772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charset="2"/>
        <a:buChar char=""/>
        <a:defRPr sz="2359" kern="1200">
          <a:solidFill>
            <a:srgbClr val="000000"/>
          </a:solidFill>
          <a:latin typeface="+mn-lt"/>
          <a:ea typeface="+mn-ea"/>
          <a:cs typeface="+mn-cs"/>
        </a:defRPr>
      </a:lvl2pPr>
      <a:lvl3pPr marL="1175187" indent="-195864" algn="l" defTabSz="414772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charset="2"/>
        <a:buChar char="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566916" indent="-195864" algn="l" defTabSz="414772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charset="2"/>
        <a:buChar char="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958645" indent="-195864" algn="l" defTabSz="41477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ate Placeholder 3"/>
          <p:cNvSpPr txBox="1">
            <a:spLocks/>
          </p:cNvSpPr>
          <p:nvPr userDrawn="1"/>
        </p:nvSpPr>
        <p:spPr bwMode="auto">
          <a:xfrm>
            <a:off x="2143125" y="6400801"/>
            <a:ext cx="24003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 sz="1200" smtClean="0">
              <a:solidFill>
                <a:srgbClr val="898989"/>
              </a:solidFill>
              <a:cs typeface=""/>
            </a:endParaRPr>
          </a:p>
        </p:txBody>
      </p:sp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4350" y="1600201"/>
            <a:ext cx="9258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307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14350" y="6356351"/>
            <a:ext cx="24003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US" altLang="x-none" dirty="0" smtClean="0">
                <a:ea typeface="ＭＳ Ｐゴシック" charset="-128"/>
                <a:cs typeface=""/>
              </a:rPr>
              <a:t>Date of download:  mm/dd/yyyy</a:t>
            </a:r>
          </a:p>
        </p:txBody>
      </p:sp>
      <p:sp>
        <p:nvSpPr>
          <p:cNvPr id="307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514725" y="6356351"/>
            <a:ext cx="32575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US" altLang="x-none" dirty="0" smtClean="0">
                <a:ea typeface="ＭＳ Ｐゴシック" charset="-128"/>
                <a:cs typeface=""/>
              </a:rPr>
              <a:t>Copyright © 2012 American Medical Association. All rights reserved.</a:t>
            </a:r>
          </a:p>
        </p:txBody>
      </p:sp>
      <p:sp>
        <p:nvSpPr>
          <p:cNvPr id="307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372350" y="6356351"/>
            <a:ext cx="24003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F87C04D-73AC-6642-9ED3-AB3BCC460816}" type="slidenum">
              <a:rPr lang="en-US" altLang="x-none" smtClean="0">
                <a:ea typeface="ＭＳ Ｐゴシック" charset="-128"/>
                <a:cs typeface=""/>
              </a:rPr>
              <a:pPr/>
              <a:t>‹#›</a:t>
            </a:fld>
            <a:endParaRPr lang="en-US" altLang="x-none" dirty="0" smtClean="0">
              <a:ea typeface="ＭＳ Ｐゴシック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731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57" r:id="rId1"/>
    <p:sldLayoutId id="2147486458" r:id="rId2"/>
    <p:sldLayoutId id="2147486459" r:id="rId3"/>
    <p:sldLayoutId id="2147486460" r:id="rId4"/>
    <p:sldLayoutId id="2147486461" r:id="rId5"/>
    <p:sldLayoutId id="2147486462" r:id="rId6"/>
    <p:sldLayoutId id="2147486463" r:id="rId7"/>
    <p:sldLayoutId id="2147486464" r:id="rId8"/>
    <p:sldLayoutId id="2147486465" r:id="rId9"/>
    <p:sldLayoutId id="2147486466" r:id="rId10"/>
    <p:sldLayoutId id="21474864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4920" y="568861"/>
            <a:ext cx="8782021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4920" y="1906761"/>
            <a:ext cx="8782021" cy="431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11168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69" r:id="rId1"/>
    <p:sldLayoutId id="2147486470" r:id="rId2"/>
    <p:sldLayoutId id="2147486471" r:id="rId3"/>
    <p:sldLayoutId id="2147486472" r:id="rId4"/>
    <p:sldLayoutId id="2147486473" r:id="rId5"/>
    <p:sldLayoutId id="2147486474" r:id="rId6"/>
    <p:sldLayoutId id="2147486475" r:id="rId7"/>
    <p:sldLayoutId id="2147486476" r:id="rId8"/>
    <p:sldLayoutId id="2147486477" r:id="rId9"/>
    <p:sldLayoutId id="2147486478" r:id="rId10"/>
    <p:sldLayoutId id="2147486479" r:id="rId11"/>
  </p:sldLayoutIdLst>
  <p:txStyles>
    <p:titleStyle>
      <a:lvl1pPr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 kern="1200">
          <a:solidFill>
            <a:srgbClr val="000000"/>
          </a:solidFill>
          <a:latin typeface="+mj-lt"/>
          <a:ea typeface="+mj-ea"/>
          <a:cs typeface="+mj-cs"/>
        </a:defRPr>
      </a:lvl1pPr>
      <a:lvl2pPr marL="391729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2pPr>
      <a:lvl3pPr marL="587593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3pPr>
      <a:lvl4pPr marL="783458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4pPr>
      <a:lvl5pPr marL="979322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5pPr>
      <a:lvl6pPr marL="1394094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6pPr>
      <a:lvl7pPr marL="1808866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7pPr>
      <a:lvl8pPr marL="2223638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8pPr>
      <a:lvl9pPr marL="2638410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9pPr>
    </p:titleStyle>
    <p:bodyStyle>
      <a:lvl1pPr marL="391729" indent="-293797" algn="l" defTabSz="414772" rtl="0" fontAlgn="base" hangingPunct="0">
        <a:lnSpc>
          <a:spcPct val="93000"/>
        </a:lnSpc>
        <a:spcBef>
          <a:spcPct val="0"/>
        </a:spcBef>
        <a:spcAft>
          <a:spcPts val="806"/>
        </a:spcAft>
        <a:buClr>
          <a:srgbClr val="000000"/>
        </a:buClr>
        <a:buSzPct val="100000"/>
        <a:buFont typeface="Arial" charset="0"/>
        <a:buChar char="•"/>
        <a:defRPr sz="1814" kern="1200">
          <a:solidFill>
            <a:srgbClr val="000000"/>
          </a:solidFill>
          <a:latin typeface="+mn-lt"/>
          <a:ea typeface="+mn-ea"/>
          <a:cs typeface="+mn-cs"/>
        </a:defRPr>
      </a:lvl1pPr>
      <a:lvl2pPr marL="783458" indent="-260673" algn="l" defTabSz="414772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charset="2"/>
        <a:buChar char=""/>
        <a:defRPr sz="2359" kern="1200">
          <a:solidFill>
            <a:srgbClr val="000000"/>
          </a:solidFill>
          <a:latin typeface="+mn-lt"/>
          <a:ea typeface="+mn-ea"/>
          <a:cs typeface="+mn-cs"/>
        </a:defRPr>
      </a:lvl2pPr>
      <a:lvl3pPr marL="1175187" indent="-195864" algn="l" defTabSz="414772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charset="2"/>
        <a:buChar char="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566916" indent="-195864" algn="l" defTabSz="414772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charset="2"/>
        <a:buChar char="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958645" indent="-195864" algn="l" defTabSz="41477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7/15/17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1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3476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93" r:id="rId1"/>
    <p:sldLayoutId id="2147486494" r:id="rId2"/>
    <p:sldLayoutId id="2147486495" r:id="rId3"/>
    <p:sldLayoutId id="2147486496" r:id="rId4"/>
    <p:sldLayoutId id="2147486497" r:id="rId5"/>
    <p:sldLayoutId id="2147486498" r:id="rId6"/>
    <p:sldLayoutId id="2147486499" r:id="rId7"/>
    <p:sldLayoutId id="2147486500" r:id="rId8"/>
    <p:sldLayoutId id="2147486501" r:id="rId9"/>
    <p:sldLayoutId id="2147486502" r:id="rId10"/>
    <p:sldLayoutId id="21474865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ate Placeholder 3"/>
          <p:cNvSpPr txBox="1">
            <a:spLocks/>
          </p:cNvSpPr>
          <p:nvPr userDrawn="1"/>
        </p:nvSpPr>
        <p:spPr bwMode="auto">
          <a:xfrm>
            <a:off x="2143125" y="6400801"/>
            <a:ext cx="24003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 sz="1200" smtClean="0">
              <a:solidFill>
                <a:srgbClr val="898989"/>
              </a:solidFill>
              <a:cs typeface=""/>
            </a:endParaRPr>
          </a:p>
        </p:txBody>
      </p:sp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4350" y="1600201"/>
            <a:ext cx="9258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307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14350" y="6356351"/>
            <a:ext cx="24003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US" altLang="x-none" dirty="0" smtClean="0">
                <a:ea typeface="ＭＳ Ｐゴシック" charset="-128"/>
                <a:cs typeface=""/>
              </a:rPr>
              <a:t>Date of download:  mm/dd/yyyy</a:t>
            </a:r>
          </a:p>
        </p:txBody>
      </p:sp>
      <p:sp>
        <p:nvSpPr>
          <p:cNvPr id="307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514725" y="6356351"/>
            <a:ext cx="32575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US" altLang="x-none" dirty="0" smtClean="0">
                <a:ea typeface="ＭＳ Ｐゴシック" charset="-128"/>
                <a:cs typeface=""/>
              </a:rPr>
              <a:t>Copyright © 2012 American Medical Association. All rights reserved.</a:t>
            </a:r>
          </a:p>
        </p:txBody>
      </p:sp>
      <p:sp>
        <p:nvSpPr>
          <p:cNvPr id="307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372350" y="6356351"/>
            <a:ext cx="24003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40F29C1-6FB1-8648-8074-AF51F6326603}" type="slidenum">
              <a:rPr lang="en-US" altLang="x-none" smtClean="0">
                <a:ea typeface="ＭＳ Ｐゴシック" charset="-128"/>
                <a:cs typeface=""/>
              </a:rPr>
              <a:pPr/>
              <a:t>‹#›</a:t>
            </a:fld>
            <a:endParaRPr lang="en-US" altLang="x-none" dirty="0" smtClean="0">
              <a:ea typeface="ＭＳ Ｐゴシック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5809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05" r:id="rId1"/>
    <p:sldLayoutId id="2147486506" r:id="rId2"/>
    <p:sldLayoutId id="2147486507" r:id="rId3"/>
    <p:sldLayoutId id="2147486508" r:id="rId4"/>
    <p:sldLayoutId id="2147486509" r:id="rId5"/>
    <p:sldLayoutId id="2147486510" r:id="rId6"/>
    <p:sldLayoutId id="2147486511" r:id="rId7"/>
    <p:sldLayoutId id="2147486512" r:id="rId8"/>
    <p:sldLayoutId id="2147486513" r:id="rId9"/>
    <p:sldLayoutId id="2147486514" r:id="rId10"/>
    <p:sldLayoutId id="21474865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4920" y="568861"/>
            <a:ext cx="8782021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4920" y="1906761"/>
            <a:ext cx="8782021" cy="431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85275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17" r:id="rId1"/>
    <p:sldLayoutId id="2147486518" r:id="rId2"/>
    <p:sldLayoutId id="2147486519" r:id="rId3"/>
    <p:sldLayoutId id="2147486520" r:id="rId4"/>
    <p:sldLayoutId id="2147486521" r:id="rId5"/>
    <p:sldLayoutId id="2147486522" r:id="rId6"/>
    <p:sldLayoutId id="2147486523" r:id="rId7"/>
    <p:sldLayoutId id="2147486524" r:id="rId8"/>
    <p:sldLayoutId id="2147486525" r:id="rId9"/>
    <p:sldLayoutId id="2147486526" r:id="rId10"/>
    <p:sldLayoutId id="2147486527" r:id="rId11"/>
  </p:sldLayoutIdLst>
  <p:txStyles>
    <p:titleStyle>
      <a:lvl1pPr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 kern="1200">
          <a:solidFill>
            <a:srgbClr val="000000"/>
          </a:solidFill>
          <a:latin typeface="+mj-lt"/>
          <a:ea typeface="+mj-ea"/>
          <a:cs typeface="+mj-cs"/>
        </a:defRPr>
      </a:lvl1pPr>
      <a:lvl2pPr marL="391729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2pPr>
      <a:lvl3pPr marL="587593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3pPr>
      <a:lvl4pPr marL="783458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4pPr>
      <a:lvl5pPr marL="979322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5pPr>
      <a:lvl6pPr marL="1394094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6pPr>
      <a:lvl7pPr marL="1808866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7pPr>
      <a:lvl8pPr marL="2223638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8pPr>
      <a:lvl9pPr marL="2638410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charset="0"/>
          <a:ea typeface="msgothic" charset="-128"/>
          <a:cs typeface="msgothic" charset="-128"/>
        </a:defRPr>
      </a:lvl9pPr>
    </p:titleStyle>
    <p:bodyStyle>
      <a:lvl1pPr marL="391729" indent="-293797" algn="l" defTabSz="414772" rtl="0" fontAlgn="base" hangingPunct="0">
        <a:lnSpc>
          <a:spcPct val="93000"/>
        </a:lnSpc>
        <a:spcBef>
          <a:spcPct val="0"/>
        </a:spcBef>
        <a:spcAft>
          <a:spcPts val="806"/>
        </a:spcAft>
        <a:buClr>
          <a:srgbClr val="000000"/>
        </a:buClr>
        <a:buSzPct val="100000"/>
        <a:buFont typeface="Arial" charset="0"/>
        <a:buChar char="•"/>
        <a:defRPr sz="1814" kern="1200">
          <a:solidFill>
            <a:srgbClr val="000000"/>
          </a:solidFill>
          <a:latin typeface="+mn-lt"/>
          <a:ea typeface="+mn-ea"/>
          <a:cs typeface="+mn-cs"/>
        </a:defRPr>
      </a:lvl1pPr>
      <a:lvl2pPr marL="783458" indent="-260673" algn="l" defTabSz="414772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charset="2"/>
        <a:buChar char=""/>
        <a:defRPr sz="2359" kern="1200">
          <a:solidFill>
            <a:srgbClr val="000000"/>
          </a:solidFill>
          <a:latin typeface="+mn-lt"/>
          <a:ea typeface="+mn-ea"/>
          <a:cs typeface="+mn-cs"/>
        </a:defRPr>
      </a:lvl2pPr>
      <a:lvl3pPr marL="1175187" indent="-195864" algn="l" defTabSz="414772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charset="2"/>
        <a:buChar char="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566916" indent="-195864" algn="l" defTabSz="414772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charset="2"/>
        <a:buChar char="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958645" indent="-195864" algn="l" defTabSz="41477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t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t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t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9" Type="http://schemas.openxmlformats.org/officeDocument/2006/relationships/image" Target="../media/image10.tiff"/><Relationship Id="rId10" Type="http://schemas.openxmlformats.org/officeDocument/2006/relationships/image" Target="../media/image11.tiff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0051" y="2613476"/>
            <a:ext cx="9686925" cy="543739"/>
          </a:xfrm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Ferhaan Ahmad, M.D., Ph.D., FRCPC, FAHA</a:t>
            </a:r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103195" y="918564"/>
            <a:ext cx="10080626" cy="776347"/>
          </a:xfrm>
          <a:prstGeom prst="bevel">
            <a:avLst>
              <a:gd name="adj" fmla="val 4454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굴림" charset="-127"/>
              </a:rPr>
              <a:t>Cardiac Problems in Myotonic Dystrophy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0051" y="3400695"/>
            <a:ext cx="9686925" cy="205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rgbClr val="FFFFFF"/>
                </a:solidFill>
                <a:latin typeface="Arial" pitchFamily="34" charset="0"/>
                <a:ea typeface="ＭＳ Ｐゴシック" charset="0"/>
                <a:cs typeface="ＭＳ Ｐゴシック" charset="0"/>
              </a:rPr>
              <a:t>Associate Professor of Internal </a:t>
            </a:r>
            <a:r>
              <a:rPr lang="en-US" sz="2400" b="1" kern="0" dirty="0" smtClean="0">
                <a:solidFill>
                  <a:srgbClr val="FFFFFF"/>
                </a:solidFill>
                <a:latin typeface="Arial" pitchFamily="34" charset="0"/>
                <a:ea typeface="ＭＳ Ｐゴシック" charset="0"/>
                <a:cs typeface="ＭＳ Ｐゴシック" charset="0"/>
              </a:rPr>
              <a:t>Medicine and Radiology</a:t>
            </a:r>
            <a:endParaRPr lang="en-US" sz="2400" b="1" kern="0" dirty="0">
              <a:solidFill>
                <a:srgbClr val="FFFFFF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  <a:p>
            <a:pPr algn="ctr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rgbClr val="FFFFFF"/>
                </a:solidFill>
                <a:latin typeface="Arial" pitchFamily="34" charset="0"/>
                <a:ea typeface="ＭＳ Ｐゴシック" charset="0"/>
                <a:cs typeface="ＭＳ Ｐゴシック" charset="0"/>
              </a:rPr>
              <a:t>Director, Cardiovascular Genetics Program</a:t>
            </a:r>
          </a:p>
          <a:p>
            <a:pPr algn="ctr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rgbClr val="FFFFFF"/>
                </a:solidFill>
                <a:latin typeface="Arial" pitchFamily="34" charset="0"/>
                <a:ea typeface="ＭＳ Ｐゴシック" charset="0"/>
                <a:cs typeface="ＭＳ Ｐゴシック" charset="0"/>
              </a:rPr>
              <a:t>Division of Cardiovascular </a:t>
            </a:r>
            <a:r>
              <a:rPr lang="en-US" sz="2400" b="1" kern="0" dirty="0" smtClean="0">
                <a:solidFill>
                  <a:srgbClr val="FFFFFF"/>
                </a:solidFill>
                <a:latin typeface="Arial" pitchFamily="34" charset="0"/>
                <a:ea typeface="ＭＳ Ｐゴシック" charset="0"/>
                <a:cs typeface="ＭＳ Ｐゴシック" charset="0"/>
              </a:rPr>
              <a:t>Medicine</a:t>
            </a:r>
          </a:p>
          <a:p>
            <a:pPr algn="ctr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 kern="0" dirty="0" smtClean="0">
                <a:solidFill>
                  <a:srgbClr val="FFFFFF"/>
                </a:solidFill>
                <a:latin typeface="Arial" pitchFamily="34" charset="0"/>
              </a:rPr>
              <a:t>Department of Internal Medicine</a:t>
            </a:r>
            <a:endParaRPr lang="en-US" sz="2400" b="1" kern="0" dirty="0" smtClean="0">
              <a:solidFill>
                <a:srgbClr val="FFFFFF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  <a:p>
            <a:pPr algn="ctr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 kern="0" dirty="0" smtClean="0">
                <a:solidFill>
                  <a:srgbClr val="FFFFFF"/>
                </a:solidFill>
                <a:latin typeface="Arial" pitchFamily="34" charset="0"/>
              </a:rPr>
              <a:t>University of Iowa Carver College of Medicine</a:t>
            </a:r>
            <a:endParaRPr lang="en-US" sz="2400" b="1" kern="0" dirty="0" smtClean="0">
              <a:solidFill>
                <a:srgbClr val="FFFFFF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428" name="Picture 12" descr="CoMed2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15" y="5700122"/>
            <a:ext cx="1927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611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0" y="71847"/>
            <a:ext cx="9875520" cy="913209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91440" rIns="0" bIns="91440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Electrical Conduction and the Electrocardiogram (ECG)</a:t>
            </a:r>
            <a:endParaRPr lang="en-US" sz="28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128750"/>
            <a:ext cx="7772400" cy="5349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94162" y="6478374"/>
            <a:ext cx="1664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srgbClr val="DAEDEF"/>
                </a:solidFill>
              </a:rPr>
              <a:t>acapscotland.org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DAEDEF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77815" y="1753679"/>
            <a:ext cx="2236510" cy="684721"/>
            <a:chOff x="1277815" y="1753679"/>
            <a:chExt cx="2236510" cy="684721"/>
          </a:xfrm>
        </p:grpSpPr>
        <p:sp>
          <p:nvSpPr>
            <p:cNvPr id="3" name="Left Bracket 2"/>
            <p:cNvSpPr/>
            <p:nvPr/>
          </p:nvSpPr>
          <p:spPr bwMode="auto">
            <a:xfrm rot="5400000">
              <a:off x="2461260" y="1569720"/>
              <a:ext cx="274320" cy="1463040"/>
            </a:xfrm>
            <a:prstGeom prst="leftBracke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77815" y="1753679"/>
              <a:ext cx="2236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ea typeface="Arial" charset="0"/>
                  <a:cs typeface="Arial" charset="0"/>
                </a:rPr>
                <a:t>PR prolonged in 70%</a:t>
              </a:r>
              <a:endParaRPr lang="en-US" sz="1600" b="1" dirty="0">
                <a:solidFill>
                  <a:schemeClr val="bg1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14700" y="1143000"/>
            <a:ext cx="2819400" cy="422374"/>
            <a:chOff x="3314700" y="1143000"/>
            <a:chExt cx="2819400" cy="422374"/>
          </a:xfrm>
        </p:grpSpPr>
        <p:sp>
          <p:nvSpPr>
            <p:cNvPr id="7" name="Left Bracket 6"/>
            <p:cNvSpPr/>
            <p:nvPr/>
          </p:nvSpPr>
          <p:spPr bwMode="auto">
            <a:xfrm rot="5400000">
              <a:off x="3406140" y="1199614"/>
              <a:ext cx="274320" cy="457200"/>
            </a:xfrm>
            <a:prstGeom prst="leftBracke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37290" y="1143000"/>
              <a:ext cx="239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a typeface="Arial" charset="0"/>
                  <a:cs typeface="Arial" charset="0"/>
                </a:rPr>
                <a:t>QRS prolonged in 30%</a:t>
              </a:r>
              <a:endParaRPr lang="en-US" sz="1600" b="1" dirty="0">
                <a:solidFill>
                  <a:schemeClr val="bg1"/>
                </a:solidFill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990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235" y="304800"/>
            <a:ext cx="4086665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500" y="6096000"/>
            <a:ext cx="3403600" cy="2286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Arial"/>
                <a:ea typeface=""/>
                <a:cs typeface=""/>
              </a:rPr>
              <a:t>J.K. Lau,  R.W. Sy,  A. Corbett,  L. Kritharides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500" y="6248400"/>
            <a:ext cx="3632200" cy="3810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/>
                <a:ea typeface=""/>
                <a:cs typeface=""/>
              </a:rPr>
              <a:t> Myotonic dystrophy and the heart: A systematic review of evaluation and management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00" y="6553200"/>
            <a:ext cx="3860800" cy="2540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Arial"/>
                <a:ea typeface=""/>
                <a:cs typeface=""/>
              </a:rPr>
              <a:t>International Journal of Cardiology, Volume 184, 2015, 600–608</a:t>
            </a:r>
          </a:p>
        </p:txBody>
      </p:sp>
    </p:spTree>
    <p:extLst>
      <p:ext uri="{BB962C8B-B14F-4D97-AF65-F5344CB8AC3E}">
        <p14:creationId xmlns:p14="http://schemas.microsoft.com/office/powerpoint/2010/main" val="84270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0" y="140543"/>
            <a:ext cx="9875520" cy="958849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Complete Heart Block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8209" y="6409680"/>
            <a:ext cx="6550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DAEDEF"/>
                </a:solidFill>
                <a:effectLst/>
                <a:uLnTx/>
                <a:uFillTx/>
              </a:rPr>
              <a:t>Peters N, et al, </a:t>
            </a: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DAEDEF"/>
                </a:solidFill>
                <a:effectLst/>
                <a:uLnTx/>
                <a:uFillTx/>
              </a:rPr>
              <a:t>ECG Diagnosis</a:t>
            </a:r>
            <a:r>
              <a:rPr kumimoji="0" lang="en-US" sz="1400" b="1" i="1" u="none" strike="noStrike" kern="0" cap="none" spc="0" normalizeH="0" noProof="0" dirty="0" smtClean="0">
                <a:ln>
                  <a:noFill/>
                </a:ln>
                <a:solidFill>
                  <a:srgbClr val="DAEDEF"/>
                </a:solidFill>
                <a:effectLst/>
                <a:uLnTx/>
                <a:uFillTx/>
              </a:rPr>
              <a:t> in Clinical Practice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rgbClr val="DAEDEF"/>
                </a:solidFill>
                <a:effectLst/>
                <a:uLnTx/>
                <a:uFillTx/>
              </a:rPr>
              <a:t>. London: Springer, 2009.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DAEDEF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43" y="1239936"/>
            <a:ext cx="870131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75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0" y="76624"/>
            <a:ext cx="9875520" cy="958849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Atrial Fibrillation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36" y="1112097"/>
            <a:ext cx="7180329" cy="5669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72389"/>
            <a:ext cx="8229600" cy="611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18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1" y="945591"/>
            <a:ext cx="9875520" cy="958849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Atrial Fibrillation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78" name="Text Box 3"/>
          <p:cNvSpPr txBox="1">
            <a:spLocks noChangeArrowheads="1"/>
          </p:cNvSpPr>
          <p:nvPr/>
        </p:nvSpPr>
        <p:spPr bwMode="auto">
          <a:xfrm>
            <a:off x="557226" y="2850031"/>
            <a:ext cx="9172575" cy="306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Likely caused by atrial scarring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Risk factors: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Age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Male sex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Exacerbated by sleep apnea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Leads to palpitations and fatigue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20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1" y="84164"/>
            <a:ext cx="9875520" cy="776207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Atrial clots in atrial fibrillation can cause strokes.</a:t>
            </a:r>
            <a:endParaRPr lang="en-US" sz="28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44535"/>
            <a:ext cx="4572000" cy="30386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4067317"/>
            <a:ext cx="1885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rgbClr val="DAEDEF"/>
                </a:solidFill>
              </a:rPr>
              <a:t>doctorstrizhak.com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DAEDEF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44535"/>
            <a:ext cx="4572000" cy="582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0607" y="6466058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rgbClr val="DAEDEF"/>
                </a:solidFill>
              </a:rPr>
              <a:t>NHLBI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DAEDE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87188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1" y="631682"/>
            <a:ext cx="9875520" cy="776207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Ventricular Tachycardia and Ventricular Fibrillation</a:t>
            </a:r>
            <a:endParaRPr lang="en-US" sz="28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328" y="2209800"/>
            <a:ext cx="3795170" cy="4023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79872" y="6409678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rgbClr val="DAEDEF"/>
                </a:solidFill>
              </a:rPr>
              <a:t>Mayo Clinic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DAEDEF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786" y="1663950"/>
            <a:ext cx="97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a typeface="Arial" charset="0"/>
                <a:cs typeface="Arial" charset="0"/>
              </a:rPr>
              <a:t>Normal</a:t>
            </a:r>
            <a:endParaRPr lang="en-US" b="1" dirty="0">
              <a:solidFill>
                <a:srgbClr val="FFFF00"/>
              </a:solidFill>
              <a:ea typeface="Arial" charset="0"/>
              <a:cs typeface="Arial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5764" y="2209800"/>
            <a:ext cx="2971800" cy="4023360"/>
            <a:chOff x="95764" y="2209800"/>
            <a:chExt cx="2971800" cy="40233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26"/>
            <a:stretch/>
          </p:blipFill>
          <p:spPr>
            <a:xfrm>
              <a:off x="95764" y="2209800"/>
              <a:ext cx="2971800" cy="402336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38964" y="2743200"/>
              <a:ext cx="228600" cy="6603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b="1" dirty="0">
                <a:solidFill>
                  <a:srgbClr val="FFFF00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675405" y="1663950"/>
            <a:ext cx="277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a typeface="Arial" charset="0"/>
                <a:cs typeface="Arial" charset="0"/>
              </a:rPr>
              <a:t>Ventricular Tachycardia</a:t>
            </a:r>
            <a:endParaRPr lang="en-US" b="1" dirty="0">
              <a:solidFill>
                <a:srgbClr val="FFFF00"/>
              </a:solidFill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2068" y="1663950"/>
            <a:ext cx="262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a typeface="Arial" charset="0"/>
                <a:cs typeface="Arial" charset="0"/>
              </a:rPr>
              <a:t>Ventricular Fibrillation</a:t>
            </a:r>
            <a:endParaRPr lang="en-US" b="1" dirty="0">
              <a:solidFill>
                <a:srgbClr val="FFFF00"/>
              </a:solidFill>
              <a:ea typeface="Arial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054262" y="2209800"/>
            <a:ext cx="3136973" cy="4023360"/>
            <a:chOff x="7054262" y="2209800"/>
            <a:chExt cx="3136973" cy="40233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55"/>
            <a:stretch/>
          </p:blipFill>
          <p:spPr>
            <a:xfrm>
              <a:off x="7054262" y="2209800"/>
              <a:ext cx="3136973" cy="40233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054262" y="3810000"/>
              <a:ext cx="117432" cy="1447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b="1" dirty="0">
                <a:solidFill>
                  <a:srgbClr val="FFFF00"/>
                </a:solidFill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106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0" y="137584"/>
            <a:ext cx="9875520" cy="958849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Heart Failure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"/>
          <a:stretch/>
        </p:blipFill>
        <p:spPr>
          <a:xfrm>
            <a:off x="1497075" y="1234017"/>
            <a:ext cx="72928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10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1" y="550607"/>
            <a:ext cx="9875520" cy="1780737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Left Ventricular Systolic Dysfunction in Myotonic Dystroph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y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1450" y="2881951"/>
            <a:ext cx="9944100" cy="2567059"/>
            <a:chOff x="171450" y="2145471"/>
            <a:chExt cx="9944100" cy="25670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150" y="2145471"/>
              <a:ext cx="3200400" cy="256705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300" y="2153894"/>
              <a:ext cx="3200400" cy="255021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" y="2160632"/>
              <a:ext cx="3200400" cy="253673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6466518" y="5999617"/>
            <a:ext cx="3725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DAEDEF"/>
                </a:solidFill>
                <a:effectLst/>
                <a:uLnTx/>
                <a:uFillTx/>
              </a:rPr>
              <a:t>Bhakta D et al. </a:t>
            </a:r>
            <a:r>
              <a:rPr lang="en-US" sz="1400" b="1" kern="0" dirty="0">
                <a:solidFill>
                  <a:srgbClr val="DAEDEF"/>
                </a:solidFill>
              </a:rPr>
              <a:t>Am Heart J </a:t>
            </a:r>
            <a:r>
              <a:rPr lang="en-US" sz="1400" b="1" kern="0" dirty="0" smtClean="0">
                <a:solidFill>
                  <a:srgbClr val="DAEDEF"/>
                </a:solidFill>
              </a:rPr>
              <a:t>2010;160:1137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DAEDEF"/>
                </a:solidFill>
                <a:effectLst/>
                <a:uLnTx/>
                <a:uFillTx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2712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AutoShape 2"/>
          <p:cNvSpPr>
            <a:spLocks noChangeArrowheads="1"/>
          </p:cNvSpPr>
          <p:nvPr/>
        </p:nvSpPr>
        <p:spPr bwMode="auto">
          <a:xfrm>
            <a:off x="838200" y="2140893"/>
            <a:ext cx="8610600" cy="2576215"/>
          </a:xfrm>
          <a:prstGeom prst="bevel">
            <a:avLst>
              <a:gd name="adj" fmla="val 540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274320" rIns="27432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4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Frequency and Predictors </a:t>
            </a:r>
            <a:r>
              <a:rPr lang="en-US" altLang="en-US" sz="4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of Cardiac Outcomes in Myotonic Dystrophy</a:t>
            </a:r>
            <a:endParaRPr lang="en-US" alt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371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1" y="1140517"/>
            <a:ext cx="9875520" cy="958849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Outline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78" name="Text Box 3"/>
          <p:cNvSpPr txBox="1">
            <a:spLocks noChangeArrowheads="1"/>
          </p:cNvSpPr>
          <p:nvPr/>
        </p:nvSpPr>
        <p:spPr bwMode="auto">
          <a:xfrm>
            <a:off x="557226" y="3239883"/>
            <a:ext cx="9172575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Review of heart structure and function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Cardiac changes in myotonic dystrophy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Predictors of adverse cardiac outcomes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Evaluation and management of cardiac problems in patients with myotonic dystrophy</a:t>
            </a:r>
          </a:p>
        </p:txBody>
      </p:sp>
    </p:spTree>
    <p:extLst>
      <p:ext uri="{BB962C8B-B14F-4D97-AF65-F5344CB8AC3E}">
        <p14:creationId xmlns:p14="http://schemas.microsoft.com/office/powerpoint/2010/main" val="389943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896495" y="381641"/>
            <a:ext cx="8494012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algn="ctr" defTabSz="414772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x-none" sz="1452" b="1" dirty="0">
                <a:latin typeface="Arial" charset="0"/>
              </a:rPr>
              <a:t>Electrocardiographic abnormalities in patients with myotonic dystrophy (MD).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694" y="6205613"/>
            <a:ext cx="816565" cy="52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131" y="1162203"/>
            <a:ext cx="7805619" cy="452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242131" y="5972308"/>
            <a:ext cx="3918652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defTabSz="414772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x-none" sz="1089" b="1" dirty="0">
                <a:latin typeface="Arial" charset="0"/>
              </a:rPr>
              <a:t>Preeti Choudhary et al. Heart 2016;102:1472-1478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68951" y="6613175"/>
            <a:ext cx="685800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defTabSz="414772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x-none" sz="907" dirty="0">
                <a:latin typeface="Arial" charset="0"/>
              </a:rPr>
              <a:t>Copyright © BMJ Publishing Group Ltd &amp; British Cardiovascular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19480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2"/>
          <p:cNvSpPr txBox="1">
            <a:spLocks/>
          </p:cNvSpPr>
          <p:nvPr/>
        </p:nvSpPr>
        <p:spPr bwMode="auto">
          <a:xfrm>
            <a:off x="571500" y="5595938"/>
            <a:ext cx="91440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600" tIns="0" rIns="228600" bIns="0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400" dirty="0">
                <a:solidFill>
                  <a:srgbClr val="000000"/>
                </a:solidFill>
                <a:cs typeface=""/>
              </a:rPr>
              <a:t>From: Incidence and predictors of sudden death, major conduction defects and sustained ventricular tachyarrhythmias in 1388 patients with myotonic dystrophy type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1200" dirty="0">
                <a:solidFill>
                  <a:srgbClr val="000000"/>
                </a:solidFill>
                <a:cs typeface=""/>
              </a:rPr>
              <a:t>Eur Heart J. 2016;38(10):751-758. doi:10.1093/eurheartj/ehw569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1200" dirty="0">
                <a:solidFill>
                  <a:srgbClr val="000000"/>
                </a:solidFill>
                <a:cs typeface=""/>
              </a:rPr>
              <a:t>Eur Heart J | Published on behalf of the European Society of Cardiology. All rights reserved. © The Author 2016. For Permissions, please email: journals.permissions@oup.com.</a:t>
            </a: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571500" y="0"/>
            <a:ext cx="9144000" cy="6858000"/>
          </a:xfrm>
          <a:prstGeom prst="rect">
            <a:avLst/>
          </a:prstGeom>
          <a:noFill/>
          <a:ln w="25400">
            <a:solidFill>
              <a:srgbClr val="F2F2F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0" hangingPunct="0"/>
            <a:endParaRPr lang="x-none" altLang="x-none" smtClean="0">
              <a:solidFill>
                <a:srgbClr val="FFFFFF"/>
              </a:solidFill>
              <a:cs typeface=""/>
            </a:endParaRPr>
          </a:p>
        </p:txBody>
      </p:sp>
      <p:cxnSp>
        <p:nvCxnSpPr>
          <p:cNvPr id="16388" name="Straight Connector 8"/>
          <p:cNvCxnSpPr>
            <a:cxnSpLocks noChangeShapeType="1"/>
          </p:cNvCxnSpPr>
          <p:nvPr/>
        </p:nvCxnSpPr>
        <p:spPr bwMode="auto">
          <a:xfrm>
            <a:off x="571500" y="551815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571500" y="231775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endParaRPr lang="x-none" altLang="x-none" sz="1400">
              <a:solidFill>
                <a:srgbClr val="000000"/>
              </a:solidFill>
              <a:cs typeface=""/>
            </a:endParaRPr>
          </a:p>
        </p:txBody>
      </p:sp>
      <p:pic>
        <p:nvPicPr>
          <p:cNvPr id="1639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941" y="152400"/>
            <a:ext cx="5405119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89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896495" y="381641"/>
            <a:ext cx="8494012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algn="ctr" defTabSz="414772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x-none" sz="1452" b="1" dirty="0">
                <a:latin typeface="Arial" charset="0"/>
              </a:rPr>
              <a:t>Correlation between PR intervals on the standard 12 lead ECG and clinical severity of neuromuscular disease as quantified by the standardised muscular disability rating scale (MDRS) score.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694" y="6205613"/>
            <a:ext cx="816565" cy="52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44" y="979304"/>
            <a:ext cx="6421634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934844" y="5972308"/>
            <a:ext cx="3918651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defTabSz="414772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x-none" sz="1089" b="1" dirty="0">
                <a:latin typeface="Arial" charset="0"/>
              </a:rPr>
              <a:t>Preeti Choudhary et al. Heart 2016;102:1472-1478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68951" y="6613175"/>
            <a:ext cx="685800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defTabSz="414772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x-none" sz="907" dirty="0">
                <a:latin typeface="Arial" charset="0"/>
              </a:rPr>
              <a:t>Copyright © BMJ Publishing Group Ltd &amp; British Cardiovascular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164050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1" y="46342"/>
            <a:ext cx="9875520" cy="1415454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All-Cause Mortality in Patients with Myotonic Dystrophy Type 1 </a:t>
            </a:r>
            <a:endParaRPr lang="en-US" sz="28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54051" y="6537338"/>
            <a:ext cx="3041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DAEDEF"/>
                </a:solidFill>
                <a:effectLst/>
                <a:uLnTx/>
                <a:uFillTx/>
              </a:rPr>
              <a:t>Ha HA et al. </a:t>
            </a:r>
            <a:r>
              <a:rPr lang="pt-BR" sz="1400" b="1" kern="0" dirty="0">
                <a:solidFill>
                  <a:srgbClr val="DAEDEF"/>
                </a:solidFill>
              </a:rPr>
              <a:t>PACE 2012; </a:t>
            </a:r>
            <a:r>
              <a:rPr lang="pt-BR" sz="1400" b="1" kern="0" dirty="0" smtClean="0">
                <a:solidFill>
                  <a:srgbClr val="DAEDEF"/>
                </a:solidFill>
              </a:rPr>
              <a:t>35:1262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DAEDEF"/>
                </a:solidFill>
                <a:effectLst/>
                <a:uLnTx/>
                <a:uFillTx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7727" y="1508138"/>
            <a:ext cx="8711547" cy="5029200"/>
            <a:chOff x="1866900" y="1508138"/>
            <a:chExt cx="8711547" cy="5029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900" y="1508138"/>
              <a:ext cx="6336648" cy="5029200"/>
            </a:xfrm>
            <a:prstGeom prst="rect">
              <a:avLst/>
            </a:prstGeom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8178148" y="2034570"/>
              <a:ext cx="2400299" cy="72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25425" indent="-2254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buClr>
                  <a:srgbClr val="FFFF00"/>
                </a:buClr>
                <a:buFontTx/>
                <a:buChar char="•"/>
              </a:pPr>
              <a:r>
                <a:rPr lang="en-US" sz="1800" b="1" dirty="0" smtClean="0">
                  <a:solidFill>
                    <a:srgbClr val="FFFFFF"/>
                  </a:solidFill>
                </a:rPr>
                <a:t>PR &gt; 120 ms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buClr>
                  <a:srgbClr val="FFFF00"/>
                </a:buClr>
                <a:buFontTx/>
                <a:buChar char="•"/>
              </a:pPr>
              <a:r>
                <a:rPr lang="en-US" sz="1800" b="1" dirty="0" smtClean="0">
                  <a:solidFill>
                    <a:srgbClr val="FFFFFF"/>
                  </a:solidFill>
                </a:rPr>
                <a:t>QRS &gt; 140 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7166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158569" y="152400"/>
            <a:ext cx="9875520" cy="776207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Predictors of Adverse Events</a:t>
            </a:r>
            <a:endParaRPr lang="en-US" sz="28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18034" y="6537338"/>
            <a:ext cx="3477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DAEDEF"/>
                </a:solidFill>
                <a:effectLst/>
                <a:uLnTx/>
                <a:uFillTx/>
              </a:rPr>
              <a:t>Wahbi K et al. Eur Heart J 2017;38:751.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74469" y="990600"/>
            <a:ext cx="9138062" cy="5486400"/>
            <a:chOff x="723900" y="990600"/>
            <a:chExt cx="9138062" cy="5486400"/>
          </a:xfrm>
        </p:grpSpPr>
        <p:grpSp>
          <p:nvGrpSpPr>
            <p:cNvPr id="5" name="Group 4"/>
            <p:cNvGrpSpPr/>
            <p:nvPr/>
          </p:nvGrpSpPr>
          <p:grpSpPr>
            <a:xfrm>
              <a:off x="1485900" y="990600"/>
              <a:ext cx="8376062" cy="5486400"/>
              <a:chOff x="955469" y="990600"/>
              <a:chExt cx="8376062" cy="54864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82"/>
              <a:stretch/>
            </p:blipFill>
            <p:spPr>
              <a:xfrm>
                <a:off x="955469" y="990600"/>
                <a:ext cx="8376062" cy="5486400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 bwMode="auto">
              <a:xfrm>
                <a:off x="2999232" y="2459736"/>
                <a:ext cx="914400" cy="16459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4533900" y="2459736"/>
                <a:ext cx="914400" cy="16459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7734300" y="2459736"/>
                <a:ext cx="914400" cy="16459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2999232" y="2654808"/>
                <a:ext cx="914400" cy="16459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7734300" y="2654808"/>
                <a:ext cx="914400" cy="16459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4533900" y="2883408"/>
                <a:ext cx="914400" cy="16459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7734300" y="3429000"/>
                <a:ext cx="914400" cy="16459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6057900" y="3874008"/>
                <a:ext cx="914400" cy="16459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7734300" y="4419600"/>
                <a:ext cx="914400" cy="16459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2933700" y="4419600"/>
                <a:ext cx="914400" cy="16459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933700" y="4636008"/>
                <a:ext cx="914400" cy="16459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2933700" y="4864608"/>
                <a:ext cx="914400" cy="16459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7734300" y="4864608"/>
                <a:ext cx="914400" cy="16459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7734300" y="5410200"/>
                <a:ext cx="914400" cy="16459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7734300" y="5029200"/>
                <a:ext cx="914400" cy="16459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533900" y="5257800"/>
                <a:ext cx="914400" cy="16459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2" name="Right Arrow 21"/>
            <p:cNvSpPr/>
            <p:nvPr/>
          </p:nvSpPr>
          <p:spPr bwMode="auto">
            <a:xfrm>
              <a:off x="723900" y="2459736"/>
              <a:ext cx="762000" cy="195072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ight Arrow 23"/>
            <p:cNvSpPr/>
            <p:nvPr/>
          </p:nvSpPr>
          <p:spPr bwMode="auto">
            <a:xfrm>
              <a:off x="723900" y="2667000"/>
              <a:ext cx="762000" cy="195072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Right Arrow 24"/>
            <p:cNvSpPr/>
            <p:nvPr/>
          </p:nvSpPr>
          <p:spPr bwMode="auto">
            <a:xfrm>
              <a:off x="723900" y="2852928"/>
              <a:ext cx="762000" cy="195072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Right Arrow 25"/>
            <p:cNvSpPr/>
            <p:nvPr/>
          </p:nvSpPr>
          <p:spPr bwMode="auto">
            <a:xfrm>
              <a:off x="723900" y="4800600"/>
              <a:ext cx="762000" cy="914400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Right Arrow 26"/>
            <p:cNvSpPr/>
            <p:nvPr/>
          </p:nvSpPr>
          <p:spPr bwMode="auto">
            <a:xfrm>
              <a:off x="723900" y="3412744"/>
              <a:ext cx="762000" cy="195072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Right Arrow 27"/>
            <p:cNvSpPr/>
            <p:nvPr/>
          </p:nvSpPr>
          <p:spPr bwMode="auto">
            <a:xfrm>
              <a:off x="723900" y="4404360"/>
              <a:ext cx="762000" cy="195072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35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0" y="947732"/>
            <a:ext cx="9875520" cy="1598095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A Possible Blood Marker 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for Cardiac Complications</a:t>
            </a:r>
            <a:endParaRPr lang="en-US" sz="32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493559"/>
            <a:ext cx="9601200" cy="24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98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AutoShape 2"/>
          <p:cNvSpPr>
            <a:spLocks noChangeArrowheads="1"/>
          </p:cNvSpPr>
          <p:nvPr/>
        </p:nvSpPr>
        <p:spPr bwMode="auto">
          <a:xfrm>
            <a:off x="1485900" y="2140894"/>
            <a:ext cx="7315200" cy="2576215"/>
          </a:xfrm>
          <a:prstGeom prst="bevel">
            <a:avLst>
              <a:gd name="adj" fmla="val 540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274320" rIns="27432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4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Evaluation and  Management of Cardiac Problems </a:t>
            </a:r>
            <a:endParaRPr lang="en-US" alt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5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1" y="243500"/>
            <a:ext cx="9875520" cy="958849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Longer Electrocardiographic Monitoring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2151014"/>
            <a:ext cx="9525000" cy="4463487"/>
            <a:chOff x="381000" y="2209800"/>
            <a:chExt cx="9525000" cy="44634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2209800"/>
              <a:ext cx="4572000" cy="446348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2213417"/>
              <a:ext cx="4572000" cy="4456253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83463" y="1445849"/>
            <a:ext cx="9113037" cy="461665"/>
            <a:chOff x="983463" y="1623672"/>
            <a:chExt cx="9113037" cy="461665"/>
          </a:xfrm>
        </p:grpSpPr>
        <p:sp>
          <p:nvSpPr>
            <p:cNvPr id="203778" name="Text Box 3"/>
            <p:cNvSpPr txBox="1">
              <a:spLocks noChangeArrowheads="1"/>
            </p:cNvSpPr>
            <p:nvPr/>
          </p:nvSpPr>
          <p:spPr bwMode="auto">
            <a:xfrm>
              <a:off x="983463" y="1623672"/>
              <a:ext cx="336707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25425" indent="-2254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 algn="ctr" defTabSz="914400" fontAlgn="base">
                <a:spcBef>
                  <a:spcPct val="0"/>
                </a:spcBef>
                <a:spcAft>
                  <a:spcPts val="600"/>
                </a:spcAft>
                <a:buClr>
                  <a:srgbClr val="FFFF00"/>
                </a:buClr>
              </a:pPr>
              <a:r>
                <a:rPr lang="en-US" b="1" dirty="0" smtClean="0">
                  <a:solidFill>
                    <a:srgbClr val="FFFF00"/>
                  </a:solidFill>
                </a:rPr>
                <a:t>Holter Monitor</a:t>
              </a:r>
            </a:p>
          </p:txBody>
        </p:sp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5175884" y="1623672"/>
              <a:ext cx="49206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25425" indent="-2254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 algn="ctr" defTabSz="914400" fontAlgn="base">
                <a:spcBef>
                  <a:spcPct val="0"/>
                </a:spcBef>
                <a:spcAft>
                  <a:spcPts val="600"/>
                </a:spcAft>
                <a:buClr>
                  <a:srgbClr val="FFFF00"/>
                </a:buClr>
              </a:pPr>
              <a:r>
                <a:rPr lang="en-US" b="1" dirty="0" smtClean="0">
                  <a:solidFill>
                    <a:srgbClr val="FFFF00"/>
                  </a:solidFill>
                </a:rPr>
                <a:t>Implantable Loop Recorder (ILR)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3404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1" y="137584"/>
            <a:ext cx="9875520" cy="958849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Signal Averaged ECG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6907" y="1234017"/>
            <a:ext cx="10153185" cy="5486400"/>
            <a:chOff x="66907" y="1219200"/>
            <a:chExt cx="10153185" cy="5486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07" y="1219200"/>
              <a:ext cx="7685979" cy="5486400"/>
            </a:xfrm>
            <a:prstGeom prst="rect">
              <a:avLst/>
            </a:prstGeom>
          </p:spPr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7819793" y="5536049"/>
              <a:ext cx="2400299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25425" indent="-2254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buClr>
                  <a:srgbClr val="FFFF00"/>
                </a:buClr>
                <a:buFontTx/>
                <a:buChar char="•"/>
              </a:pPr>
              <a:r>
                <a:rPr lang="en-US" sz="2000" b="1" dirty="0" smtClean="0">
                  <a:solidFill>
                    <a:srgbClr val="FFFFFF"/>
                  </a:solidFill>
                </a:rPr>
                <a:t>QRS &gt; 114 ms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buClr>
                  <a:srgbClr val="FFFF00"/>
                </a:buClr>
                <a:buFontTx/>
                <a:buChar char="•"/>
              </a:pPr>
              <a:r>
                <a:rPr lang="en-US" sz="2000" b="1" dirty="0" smtClean="0">
                  <a:solidFill>
                    <a:srgbClr val="FFFFFF"/>
                  </a:solidFill>
                </a:rPr>
                <a:t>RMS40 &lt; 20 mV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buClr>
                  <a:srgbClr val="FFFF00"/>
                </a:buClr>
                <a:buFontTx/>
                <a:buChar char="•"/>
              </a:pPr>
              <a:r>
                <a:rPr lang="en-US" sz="2000" b="1" dirty="0" smtClean="0">
                  <a:solidFill>
                    <a:srgbClr val="FFFFFF"/>
                  </a:solidFill>
                </a:rPr>
                <a:t>LAS &gt; 38 ms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6418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1" y="830602"/>
            <a:ext cx="9875520" cy="958849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eaLnBrk="0" hangingPunct="0"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Echocardiography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1000" y="2620053"/>
            <a:ext cx="9525000" cy="3407344"/>
            <a:chOff x="381000" y="2681775"/>
            <a:chExt cx="9525000" cy="34073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2681775"/>
              <a:ext cx="4572000" cy="340734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2688158"/>
              <a:ext cx="4572000" cy="3394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1219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AutoShape 2"/>
          <p:cNvSpPr>
            <a:spLocks noChangeArrowheads="1"/>
          </p:cNvSpPr>
          <p:nvPr/>
        </p:nvSpPr>
        <p:spPr bwMode="auto">
          <a:xfrm>
            <a:off x="1485900" y="2553087"/>
            <a:ext cx="7315200" cy="1751826"/>
          </a:xfrm>
          <a:prstGeom prst="bevel">
            <a:avLst>
              <a:gd name="adj" fmla="val 540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274320" rIns="27432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Structure and Function of the Heart</a:t>
            </a:r>
            <a:endParaRPr lang="en-US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59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896495" y="381641"/>
            <a:ext cx="8494012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algn="ctr" defTabSz="414772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x-none" sz="1452" b="1" dirty="0">
                <a:latin typeface="Arial" charset="0"/>
              </a:rPr>
              <a:t>Myocardial fibrosis in a patient with myotonic dystrophy type 2 detected by late gadolinium enhancement imaging.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87" y="6224334"/>
            <a:ext cx="1260133" cy="50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131" y="1381106"/>
            <a:ext cx="7805619" cy="408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242131" y="5972308"/>
            <a:ext cx="3918652" cy="30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defTabSz="414772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x-none" sz="1089" b="1" dirty="0">
                <a:latin typeface="Arial" charset="0"/>
              </a:rPr>
              <a:t>Luisa Schmacht et al. Circ Cardiovasc Imaging. 2016;9:e004615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991750" y="6613175"/>
            <a:ext cx="3624861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defTabSz="414772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x-none" sz="907" dirty="0">
                <a:latin typeface="Arial" charset="0"/>
              </a:rPr>
              <a:t>Copyright © American Heart Association,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89998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896495" y="381641"/>
            <a:ext cx="8494012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algn="ctr" defTabSz="414772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x-none" sz="1452" b="1" dirty="0">
                <a:latin typeface="Arial" charset="0"/>
              </a:rPr>
              <a:t>Fat/water separated imaging.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87" y="6224334"/>
            <a:ext cx="1260133" cy="50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131" y="1693619"/>
            <a:ext cx="7805619" cy="346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242131" y="5972308"/>
            <a:ext cx="3918652" cy="30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defTabSz="414772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x-none" sz="1089" b="1" dirty="0">
                <a:latin typeface="Arial" charset="0"/>
              </a:rPr>
              <a:t>Luisa Schmacht et al. Circ Cardiovasc Imaging. 2016;9:e004615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991750" y="6613175"/>
            <a:ext cx="3624861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defTabSz="414772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x-none" sz="907" dirty="0">
                <a:latin typeface="Arial" charset="0"/>
              </a:rPr>
              <a:t>Copyright © American Heart Association,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576929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1" y="65237"/>
            <a:ext cx="9875520" cy="958849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eaLnBrk="0" hangingPunct="0"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Electrophysiological Study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63954"/>
            <a:ext cx="4114800" cy="27929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3916229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rgbClr val="DAEDEF"/>
                </a:solidFill>
              </a:rPr>
              <a:t>dicardiology.com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DAEDEF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76780"/>
            <a:ext cx="5486400" cy="21282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3885" y="2997273"/>
            <a:ext cx="3894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Bae E-J. </a:t>
            </a:r>
            <a:r>
              <a:rPr lang="is-IS" sz="1400" b="1" kern="0"/>
              <a:t>Korean J </a:t>
            </a:r>
            <a:r>
              <a:rPr lang="is-IS" sz="1400" b="1" kern="0" smtClean="0"/>
              <a:t>Pediatr 2006;49:930-936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363587"/>
            <a:ext cx="4572000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58301" y="3608452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chemeClr val="bg1"/>
                </a:solidFill>
              </a:rPr>
              <a:t>Troy Watts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705600" y="5257800"/>
            <a:ext cx="609600" cy="64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040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1" y="350439"/>
            <a:ext cx="9875520" cy="1780737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Inducible Ventricular Tachycardia on Electrophysiological Study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2481615"/>
            <a:ext cx="9601200" cy="402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1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1" y="124126"/>
            <a:ext cx="9875520" cy="867528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Is electrophysiological testing helpful?</a:t>
            </a:r>
            <a:endParaRPr lang="en-US" sz="32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032037"/>
            <a:ext cx="9144000" cy="55211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18410" y="6509840"/>
            <a:ext cx="3276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DAEDEF"/>
                </a:solidFill>
                <a:effectLst/>
                <a:uLnTx/>
                <a:uFillTx/>
              </a:rPr>
              <a:t>Wahbi K et al. </a:t>
            </a:r>
            <a:r>
              <a:rPr lang="pt-BR" sz="1400" b="1" kern="0" dirty="0" smtClean="0">
                <a:solidFill>
                  <a:srgbClr val="DAEDEF"/>
                </a:solidFill>
              </a:rPr>
              <a:t>JAMA </a:t>
            </a:r>
            <a:r>
              <a:rPr lang="pt-BR" sz="1400" b="1" kern="0" dirty="0">
                <a:solidFill>
                  <a:srgbClr val="DAEDEF"/>
                </a:solidFill>
              </a:rPr>
              <a:t>2012; </a:t>
            </a:r>
            <a:r>
              <a:rPr lang="pt-BR" sz="1400" b="1" kern="0" dirty="0" smtClean="0">
                <a:solidFill>
                  <a:srgbClr val="DAEDEF"/>
                </a:solidFill>
              </a:rPr>
              <a:t>307:1292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DAEDEF"/>
                </a:solidFill>
                <a:effectLst/>
                <a:uLnTx/>
                <a:uFillTx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1262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ChangeArrowheads="1"/>
          </p:cNvSpPr>
          <p:nvPr/>
        </p:nvSpPr>
        <p:spPr bwMode="auto">
          <a:xfrm>
            <a:off x="571500" y="687388"/>
            <a:ext cx="9144000" cy="914400"/>
          </a:xfrm>
          <a:prstGeom prst="rect">
            <a:avLst/>
          </a:prstGeom>
          <a:solidFill>
            <a:srgbClr val="EEEEEE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 smtClean="0">
              <a:solidFill>
                <a:srgbClr val="FFFFFF"/>
              </a:solidFill>
              <a:cs typeface=""/>
            </a:endParaRPr>
          </a:p>
        </p:txBody>
      </p:sp>
      <p:sp>
        <p:nvSpPr>
          <p:cNvPr id="16387" name="Date Placeholder 3"/>
          <p:cNvSpPr txBox="1">
            <a:spLocks noGrp="1"/>
          </p:cNvSpPr>
          <p:nvPr/>
        </p:nvSpPr>
        <p:spPr bwMode="auto">
          <a:xfrm>
            <a:off x="571500" y="6223000"/>
            <a:ext cx="2540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63500" rIns="127000" bIns="63500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100" dirty="0">
                <a:solidFill>
                  <a:srgbClr val="999999"/>
                </a:solidFill>
                <a:latin typeface="Helvetica" charset="0"/>
                <a:cs typeface=""/>
              </a:rPr>
              <a:t>Date of download:  6/8/2017</a:t>
            </a:r>
          </a:p>
        </p:txBody>
      </p:sp>
      <p:sp>
        <p:nvSpPr>
          <p:cNvPr id="16388" name="Footer Placeholder 4"/>
          <p:cNvSpPr txBox="1">
            <a:spLocks noGrp="1"/>
          </p:cNvSpPr>
          <p:nvPr/>
        </p:nvSpPr>
        <p:spPr bwMode="auto">
          <a:xfrm>
            <a:off x="3543300" y="6223000"/>
            <a:ext cx="32004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1100" dirty="0">
                <a:solidFill>
                  <a:srgbClr val="999999"/>
                </a:solidFill>
                <a:latin typeface="Helvetica" charset="0"/>
                <a:cs typeface=""/>
              </a:rPr>
              <a:t>Copyright © 2012 American Medical Association. All rights reserved.</a:t>
            </a:r>
          </a:p>
        </p:txBody>
      </p:sp>
      <p:sp>
        <p:nvSpPr>
          <p:cNvPr id="16389" name="Text Placeholder 2"/>
          <p:cNvSpPr txBox="1">
            <a:spLocks/>
          </p:cNvSpPr>
          <p:nvPr/>
        </p:nvSpPr>
        <p:spPr bwMode="auto">
          <a:xfrm>
            <a:off x="571500" y="692150"/>
            <a:ext cx="9144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63500" rIns="127000" bIns="0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300" dirty="0">
                <a:solidFill>
                  <a:srgbClr val="000000"/>
                </a:solidFill>
                <a:latin typeface="Helvetica" charset="0"/>
                <a:cs typeface=""/>
              </a:rPr>
              <a:t>From: </a:t>
            </a:r>
            <a:r>
              <a:rPr lang="en-US" altLang="x-none" sz="1300" b="1" dirty="0">
                <a:solidFill>
                  <a:srgbClr val="000000"/>
                </a:solidFill>
                <a:latin typeface="Helvetica" charset="0"/>
                <a:cs typeface=""/>
              </a:rPr>
              <a:t>Electrophysiological Study With Prophylactic Pacing and Survival in Adults With Myotonic Dystrophy and Conduction System Disease</a:t>
            </a:r>
          </a:p>
        </p:txBody>
      </p:sp>
      <p:cxnSp>
        <p:nvCxnSpPr>
          <p:cNvPr id="16390" name="Straight Connector 8"/>
          <p:cNvCxnSpPr>
            <a:cxnSpLocks noChangeShapeType="1"/>
          </p:cNvCxnSpPr>
          <p:nvPr/>
        </p:nvCxnSpPr>
        <p:spPr bwMode="auto">
          <a:xfrm flipV="1">
            <a:off x="571500" y="6215064"/>
            <a:ext cx="9144000" cy="7937"/>
          </a:xfrm>
          <a:prstGeom prst="line">
            <a:avLst/>
          </a:prstGeom>
          <a:noFill/>
          <a:ln w="1270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1" name="Text Placeholder 2"/>
          <p:cNvSpPr txBox="1">
            <a:spLocks/>
          </p:cNvSpPr>
          <p:nvPr/>
        </p:nvSpPr>
        <p:spPr bwMode="auto">
          <a:xfrm>
            <a:off x="571500" y="1282700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127000" bIns="63500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200" dirty="0">
                <a:solidFill>
                  <a:srgbClr val="000000"/>
                </a:solidFill>
                <a:latin typeface="Helvetica" charset="0"/>
                <a:cs typeface=""/>
              </a:rPr>
              <a:t>JAMA. 2012;307(12):1292-1301. doi:10.1001/jama.2012.346</a:t>
            </a:r>
          </a:p>
        </p:txBody>
      </p:sp>
      <p:sp>
        <p:nvSpPr>
          <p:cNvPr id="16392" name="Text Placeholder 2"/>
          <p:cNvSpPr txBox="1">
            <a:spLocks/>
          </p:cNvSpPr>
          <p:nvPr/>
        </p:nvSpPr>
        <p:spPr bwMode="auto">
          <a:xfrm>
            <a:off x="571500" y="5575300"/>
            <a:ext cx="914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x-none" sz="1200" dirty="0">
                <a:solidFill>
                  <a:srgbClr val="000000"/>
                </a:solidFill>
                <a:latin typeface="Helvetica" charset="0"/>
                <a:cs typeface=""/>
              </a:rPr>
              <a:t>The overall survival of patients without conduction defects was added for comparative purposes. Likelihood ratio tests in Cox proportional hazards models were used to compare the data and generate the P values.</a:t>
            </a:r>
          </a:p>
        </p:txBody>
      </p:sp>
      <p:sp>
        <p:nvSpPr>
          <p:cNvPr id="16393" name="TextBox 11"/>
          <p:cNvSpPr txBox="1">
            <a:spLocks noChangeArrowheads="1"/>
          </p:cNvSpPr>
          <p:nvPr/>
        </p:nvSpPr>
        <p:spPr bwMode="auto">
          <a:xfrm>
            <a:off x="571500" y="5305425"/>
            <a:ext cx="9144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200" dirty="0">
                <a:solidFill>
                  <a:srgbClr val="000000"/>
                </a:solidFill>
                <a:cs typeface=""/>
              </a:rPr>
              <a:t>Figure Legend: </a:t>
            </a:r>
          </a:p>
        </p:txBody>
      </p:sp>
      <p:cxnSp>
        <p:nvCxnSpPr>
          <p:cNvPr id="16394" name="Straight Connector 5"/>
          <p:cNvCxnSpPr>
            <a:cxnSpLocks noChangeShapeType="1"/>
          </p:cNvCxnSpPr>
          <p:nvPr/>
        </p:nvCxnSpPr>
        <p:spPr bwMode="auto">
          <a:xfrm>
            <a:off x="571500" y="666750"/>
            <a:ext cx="9144000" cy="0"/>
          </a:xfrm>
          <a:prstGeom prst="line">
            <a:avLst/>
          </a:prstGeom>
          <a:noFill/>
          <a:ln w="3810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395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27000"/>
            <a:ext cx="2641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48"/>
          <a:stretch/>
        </p:blipFill>
        <p:spPr bwMode="auto">
          <a:xfrm>
            <a:off x="571500" y="1682750"/>
            <a:ext cx="9144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0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1" y="427567"/>
            <a:ext cx="9875520" cy="958849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Sudden Cardiac Death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95793"/>
            <a:ext cx="4572000" cy="283464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0" y="1524000"/>
            <a:ext cx="4572000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000" b="1" dirty="0" smtClean="0">
                <a:solidFill>
                  <a:srgbClr val="FFFFFF"/>
                </a:solidFill>
              </a:rPr>
              <a:t>Most commonly caused by conduction block and low heart rate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000" b="1" dirty="0" smtClean="0">
                <a:solidFill>
                  <a:srgbClr val="FFFFFF"/>
                </a:solidFill>
              </a:rPr>
              <a:t>Pacemaker to mitigate risk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414183"/>
            <a:ext cx="4572000" cy="301625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34000" y="1524000"/>
            <a:ext cx="45720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000" b="1" dirty="0" smtClean="0">
                <a:solidFill>
                  <a:srgbClr val="FFFFFF"/>
                </a:solidFill>
              </a:rPr>
              <a:t>Rarely caused by ventricular tachycardia/fibrillation and excessively fast heart rate</a:t>
            </a:r>
          </a:p>
          <a:p>
            <a:pPr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000" b="1" dirty="0">
                <a:solidFill>
                  <a:srgbClr val="FFFFFF"/>
                </a:solidFill>
              </a:rPr>
              <a:t>ICD to mitigate risk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000" b="1" dirty="0" smtClean="0">
                <a:solidFill>
                  <a:srgbClr val="FFFFFF"/>
                </a:solidFill>
              </a:rPr>
              <a:t>ICD also works as a pacemaker</a:t>
            </a:r>
          </a:p>
        </p:txBody>
      </p:sp>
    </p:spTree>
    <p:extLst>
      <p:ext uri="{BB962C8B-B14F-4D97-AF65-F5344CB8AC3E}">
        <p14:creationId xmlns:p14="http://schemas.microsoft.com/office/powerpoint/2010/main" val="666257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0" y="347744"/>
            <a:ext cx="9875520" cy="958849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Pacing versus ICD Shock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3574849"/>
            <a:ext cx="6858000" cy="29354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48700" y="5529834"/>
            <a:ext cx="1409700" cy="980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DAEDEF"/>
                </a:solidFill>
                <a:effectLst/>
                <a:uLnTx/>
                <a:uFillTx/>
              </a:rPr>
              <a:t>Baranchuk A et al. </a:t>
            </a:r>
            <a:r>
              <a:rPr lang="en-US" sz="1400" b="1" kern="0" dirty="0">
                <a:solidFill>
                  <a:srgbClr val="DAEDEF"/>
                </a:solidFill>
              </a:rPr>
              <a:t>Cases </a:t>
            </a:r>
            <a:r>
              <a:rPr lang="en-US" sz="1400" b="1" kern="0" dirty="0" smtClean="0">
                <a:solidFill>
                  <a:srgbClr val="DAEDEF"/>
                </a:solidFill>
              </a:rPr>
              <a:t>Journal 2008;1:373</a:t>
            </a:r>
            <a:r>
              <a:rPr lang="en-US" sz="1400" b="1" kern="0" dirty="0">
                <a:solidFill>
                  <a:srgbClr val="DAEDEF"/>
                </a:solidFill>
              </a:rPr>
              <a:t>.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DAEDEF"/>
              </a:solidFill>
              <a:effectLst/>
              <a:uLnTx/>
              <a:uFillTx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7680" y="1654337"/>
            <a:ext cx="9311640" cy="1572768"/>
            <a:chOff x="482600" y="1219200"/>
            <a:chExt cx="9311640" cy="15727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00" y="1600200"/>
              <a:ext cx="9311640" cy="1191768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 bwMode="auto">
            <a:xfrm>
              <a:off x="1790700" y="1219200"/>
              <a:ext cx="0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>
              <a:off x="2705100" y="1219200"/>
              <a:ext cx="0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>
              <a:off x="3543300" y="1219200"/>
              <a:ext cx="0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4381500" y="1219200"/>
              <a:ext cx="0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5232400" y="1219200"/>
              <a:ext cx="0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38298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0" y="483927"/>
            <a:ext cx="9875520" cy="958849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Atrial Fibrillation Treatments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78" name="Text Box 3"/>
          <p:cNvSpPr txBox="1">
            <a:spLocks noChangeArrowheads="1"/>
          </p:cNvSpPr>
          <p:nvPr/>
        </p:nvSpPr>
        <p:spPr bwMode="auto">
          <a:xfrm>
            <a:off x="571500" y="1926703"/>
            <a:ext cx="9144000" cy="444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Cardioversion (electrical or chemical) to restore sinus rhythm</a:t>
            </a:r>
          </a:p>
          <a:p>
            <a:pPr marL="914400" lvl="1" indent="-457200">
              <a:spcAft>
                <a:spcPts val="600"/>
              </a:spcAft>
              <a:buClr>
                <a:srgbClr val="FFFF00"/>
              </a:buClr>
              <a:buFont typeface=".AppleSystemUIFont" charset="-120"/>
              <a:buChar char="-"/>
            </a:pPr>
            <a:r>
              <a:rPr lang="en-US" b="1" dirty="0" smtClean="0">
                <a:solidFill>
                  <a:srgbClr val="FFFFFF"/>
                </a:solidFill>
              </a:rPr>
              <a:t>May need anticoagulation or transesophageal echocardiogram first if atrial fibrillation has been ongoing for more than 48 hours</a:t>
            </a:r>
            <a:endParaRPr lang="en-US" b="1" dirty="0" smtClean="0">
              <a:solidFill>
                <a:srgbClr val="FFFFFF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Antiarrhythmic medications to maintain sinus rhythm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Heart rate control and anticoagulation to reduce the risk of stroke if sinus rhythm cannot be maintained</a:t>
            </a:r>
            <a:endParaRPr lang="en-US" sz="28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13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1" y="776314"/>
            <a:ext cx="9875520" cy="958849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Heart Failure Treatments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78" name="Text Box 3"/>
          <p:cNvSpPr txBox="1">
            <a:spLocks noChangeArrowheads="1"/>
          </p:cNvSpPr>
          <p:nvPr/>
        </p:nvSpPr>
        <p:spPr bwMode="auto">
          <a:xfrm>
            <a:off x="1444231" y="2511477"/>
            <a:ext cx="7398538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Medications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ACE inhibitors, ARBs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Beta blockers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Mineralocorticoid receptor antagonist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Diuretics</a:t>
            </a:r>
          </a:p>
          <a:p>
            <a:pPr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Ventricular assist devices (VADs)</a:t>
            </a:r>
          </a:p>
          <a:p>
            <a:pPr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Heart transplant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2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AutoShape 2"/>
          <p:cNvSpPr>
            <a:spLocks noChangeArrowheads="1"/>
          </p:cNvSpPr>
          <p:nvPr/>
        </p:nvSpPr>
        <p:spPr bwMode="auto">
          <a:xfrm>
            <a:off x="447675" y="305859"/>
            <a:ext cx="9388475" cy="912812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274286" tIns="45713" rIns="274286" bIns="45713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Structure and Function of the Heart</a:t>
            </a:r>
          </a:p>
        </p:txBody>
      </p:sp>
      <p:grpSp>
        <p:nvGrpSpPr>
          <p:cNvPr id="351234" name="Group 3"/>
          <p:cNvGrpSpPr>
            <a:grpSpLocks/>
          </p:cNvGrpSpPr>
          <p:nvPr/>
        </p:nvGrpSpPr>
        <p:grpSpPr bwMode="auto">
          <a:xfrm>
            <a:off x="2627313" y="1524530"/>
            <a:ext cx="5029200" cy="5027612"/>
            <a:chOff x="1655" y="1057"/>
            <a:chExt cx="3168" cy="3167"/>
          </a:xfrm>
        </p:grpSpPr>
        <p:sp>
          <p:nvSpPr>
            <p:cNvPr id="351235" name="Rectangle 4"/>
            <p:cNvSpPr>
              <a:spLocks noChangeArrowheads="1"/>
            </p:cNvSpPr>
            <p:nvPr/>
          </p:nvSpPr>
          <p:spPr bwMode="auto">
            <a:xfrm>
              <a:off x="1655" y="1057"/>
              <a:ext cx="3167" cy="31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 dirty="0"/>
            </a:p>
          </p:txBody>
        </p:sp>
        <p:pic>
          <p:nvPicPr>
            <p:cNvPr id="351236" name="Picture 5" descr="300px-Diagram_of_the_human_heart_%28cropped%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6" y="1057"/>
              <a:ext cx="3167" cy="3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4745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1" y="49074"/>
            <a:ext cx="9875520" cy="867528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eaLnBrk="0" hangingPunct="0">
              <a:defRPr/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Evaluation of the Asymptomatic DM Patient</a:t>
            </a:r>
            <a:endParaRPr lang="en-US" sz="32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59" y="1066800"/>
            <a:ext cx="7215282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5729" y="6501150"/>
            <a:ext cx="2999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DAEDEF"/>
                </a:solidFill>
                <a:effectLst/>
                <a:uLnTx/>
                <a:uFillTx/>
              </a:rPr>
              <a:t>Lau JK et al. </a:t>
            </a:r>
            <a:r>
              <a:rPr lang="pt-BR" sz="1400" b="1" kern="0" dirty="0">
                <a:solidFill>
                  <a:srgbClr val="DAEDEF"/>
                </a:solidFill>
              </a:rPr>
              <a:t>PACE </a:t>
            </a:r>
            <a:r>
              <a:rPr lang="pt-BR" sz="1400" b="1" kern="0" dirty="0" smtClean="0">
                <a:solidFill>
                  <a:srgbClr val="DAEDEF"/>
                </a:solidFill>
              </a:rPr>
              <a:t>2015;184:600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DAEDEF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43900" y="6245423"/>
            <a:ext cx="1362874" cy="29238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165100" indent="-165100">
              <a:buClr>
                <a:schemeClr val="bg2"/>
              </a:buClr>
              <a:buFont typeface="Arial" charset="0"/>
              <a:buChar char="•"/>
            </a:pPr>
            <a:r>
              <a:rPr lang="en-US" sz="1300" dirty="0" smtClean="0">
                <a:solidFill>
                  <a:schemeClr val="bg1"/>
                </a:solidFill>
              </a:rPr>
              <a:t>Periodic echo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3100" y="3505200"/>
            <a:ext cx="1676400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165100" indent="-165100">
              <a:buClr>
                <a:schemeClr val="bg2"/>
              </a:buClr>
              <a:buFont typeface="Arial" charset="0"/>
              <a:buChar char="•"/>
            </a:pPr>
            <a:r>
              <a:rPr lang="en-US" sz="1300" dirty="0" smtClean="0">
                <a:solidFill>
                  <a:schemeClr val="bg1"/>
                </a:solidFill>
              </a:rPr>
              <a:t>New conduction abnormality</a:t>
            </a:r>
            <a:endParaRPr lang="en-US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03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1" y="540352"/>
            <a:ext cx="9875520" cy="958849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Summary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78" name="Text Box 3"/>
          <p:cNvSpPr txBox="1">
            <a:spLocks noChangeArrowheads="1"/>
          </p:cNvSpPr>
          <p:nvPr/>
        </p:nvSpPr>
        <p:spPr bwMode="auto">
          <a:xfrm>
            <a:off x="557226" y="2039553"/>
            <a:ext cx="9172575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ts val="12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Up to 30% of deaths are cardiac, mostly because of conduction blocks.</a:t>
            </a:r>
          </a:p>
          <a:p>
            <a:pPr defTabSz="914400" fontAlgn="base">
              <a:spcBef>
                <a:spcPct val="0"/>
              </a:spcBef>
              <a:spcAft>
                <a:spcPts val="12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Male sex, fainting, conduction system disease, atrial fibrillation, and family history of sudden cardiac death are predictors of adverse outcomes.</a:t>
            </a:r>
          </a:p>
          <a:p>
            <a:pPr defTabSz="914400" fontAlgn="base">
              <a:spcBef>
                <a:spcPct val="0"/>
              </a:spcBef>
              <a:spcAft>
                <a:spcPts val="1200"/>
              </a:spcAft>
              <a:buClr>
                <a:srgbClr val="FFFF00"/>
              </a:buClr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Pacemakers are probably appropriate in patients with significant conduction system disease because we cannot predict when they may develop complete heart block.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54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449269" y="170585"/>
            <a:ext cx="9388475" cy="958849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274286" tIns="45713" rIns="274286" bIns="45713" anchor="ctr"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Acknowledgments</a:t>
            </a:r>
          </a:p>
        </p:txBody>
      </p:sp>
      <p:sp>
        <p:nvSpPr>
          <p:cNvPr id="348163" name="Text Box 3"/>
          <p:cNvSpPr txBox="1">
            <a:spLocks noChangeArrowheads="1"/>
          </p:cNvSpPr>
          <p:nvPr/>
        </p:nvSpPr>
        <p:spPr bwMode="auto">
          <a:xfrm>
            <a:off x="114300" y="1300019"/>
            <a:ext cx="47244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26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buClr>
                <a:srgbClr val="FFFF00"/>
              </a:buClr>
            </a:pPr>
            <a:r>
              <a:rPr lang="en-US" b="1" u="sng" dirty="0" smtClean="0">
                <a:solidFill>
                  <a:srgbClr val="FFFF00"/>
                </a:solidFill>
              </a:rPr>
              <a:t>Ahmad Lab</a:t>
            </a:r>
          </a:p>
          <a:p>
            <a:pPr>
              <a:buClr>
                <a:srgbClr val="FFFF00"/>
              </a:buClr>
              <a:buFontTx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Lindsey Gifford, BS</a:t>
            </a:r>
          </a:p>
          <a:p>
            <a:pPr>
              <a:buClr>
                <a:srgbClr val="FFFF00"/>
              </a:buClr>
              <a:buFontTx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Chloe Gumpert, BS</a:t>
            </a:r>
          </a:p>
          <a:p>
            <a:pPr>
              <a:buClr>
                <a:srgbClr val="FFFF00"/>
              </a:buClr>
              <a:buFontTx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Becky Gutmann, RN, BSN</a:t>
            </a:r>
          </a:p>
          <a:p>
            <a:pPr>
              <a:buClr>
                <a:srgbClr val="FFFF00"/>
              </a:buClr>
              <a:buFontTx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Hussain Herz</a:t>
            </a:r>
          </a:p>
          <a:p>
            <a:pPr>
              <a:buClr>
                <a:srgbClr val="FFFF00"/>
              </a:buClr>
              <a:buFontTx/>
              <a:buChar char="•"/>
            </a:pPr>
            <a:r>
              <a:rPr lang="en-US" b="1" dirty="0">
                <a:solidFill>
                  <a:srgbClr val="FFFFFF"/>
                </a:solidFill>
              </a:rPr>
              <a:t>Marguerite Jakubiak</a:t>
            </a:r>
          </a:p>
          <a:p>
            <a:pPr>
              <a:buClr>
                <a:srgbClr val="FFFF00"/>
              </a:buClr>
              <a:buFontTx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Sonya Kirmani, MD</a:t>
            </a:r>
            <a:endParaRPr lang="en-US" b="1" dirty="0">
              <a:solidFill>
                <a:srgbClr val="FFFFFF"/>
              </a:solidFill>
            </a:endParaRPr>
          </a:p>
          <a:p>
            <a:pPr>
              <a:buClr>
                <a:srgbClr val="FFFF00"/>
              </a:buClr>
              <a:buFontTx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Zhao Li, PhD</a:t>
            </a:r>
          </a:p>
          <a:p>
            <a:pPr>
              <a:buClr>
                <a:srgbClr val="FFFF00"/>
              </a:buClr>
              <a:buFontTx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Janel Phetteplace, MS, CGC</a:t>
            </a:r>
            <a:endParaRPr lang="en-US" b="1" dirty="0">
              <a:solidFill>
                <a:srgbClr val="FFFFFF"/>
              </a:solidFill>
            </a:endParaRPr>
          </a:p>
          <a:p>
            <a:pPr>
              <a:buClr>
                <a:srgbClr val="FFFF00"/>
              </a:buClr>
              <a:buFontTx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Andrei Schwartz, MD</a:t>
            </a:r>
          </a:p>
          <a:p>
            <a:pPr>
              <a:buClr>
                <a:srgbClr val="FFFF00"/>
              </a:buClr>
              <a:buFontTx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Abigail Sincoular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r="8712"/>
          <a:stretch/>
        </p:blipFill>
        <p:spPr>
          <a:xfrm>
            <a:off x="5232400" y="1455349"/>
            <a:ext cx="4572000" cy="30861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241800" y="4572000"/>
            <a:ext cx="5562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spcAft>
                <a:spcPts val="0"/>
              </a:spcAft>
              <a:buClr>
                <a:srgbClr val="FFFF00"/>
              </a:buClr>
            </a:pPr>
            <a:r>
              <a:rPr lang="en-US" b="1" u="sng" smtClean="0">
                <a:solidFill>
                  <a:srgbClr val="FFFF00"/>
                </a:solidFill>
              </a:rPr>
              <a:t>Funding</a:t>
            </a:r>
          </a:p>
          <a:p>
            <a:pPr>
              <a:spcAft>
                <a:spcPts val="0"/>
              </a:spcAft>
              <a:buClr>
                <a:srgbClr val="FFFF00"/>
              </a:buClr>
              <a:buFontTx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National Institutes of Health (NIH)</a:t>
            </a:r>
            <a:endParaRPr lang="en-US" b="1" dirty="0">
              <a:solidFill>
                <a:srgbClr val="FFFFFF"/>
              </a:solidFill>
            </a:endParaRPr>
          </a:p>
          <a:p>
            <a:pPr>
              <a:spcAft>
                <a:spcPts val="0"/>
              </a:spcAft>
              <a:buClr>
                <a:srgbClr val="FFFF00"/>
              </a:buClr>
              <a:buFontTx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American </a:t>
            </a:r>
            <a:r>
              <a:rPr lang="en-US" b="1" dirty="0">
                <a:solidFill>
                  <a:srgbClr val="FFFFFF"/>
                </a:solidFill>
              </a:rPr>
              <a:t>Heart </a:t>
            </a:r>
            <a:r>
              <a:rPr lang="en-US" b="1" dirty="0" smtClean="0">
                <a:solidFill>
                  <a:srgbClr val="FFFFFF"/>
                </a:solidFill>
              </a:rPr>
              <a:t>Association</a:t>
            </a:r>
          </a:p>
          <a:p>
            <a:pPr>
              <a:spcAft>
                <a:spcPts val="0"/>
              </a:spcAft>
              <a:buClr>
                <a:srgbClr val="FFFF00"/>
              </a:buClr>
              <a:buFontTx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Doris Duke Charitable Foundation</a:t>
            </a:r>
          </a:p>
          <a:p>
            <a:pPr>
              <a:spcAft>
                <a:spcPts val="0"/>
              </a:spcAft>
              <a:buClr>
                <a:srgbClr val="FFFF00"/>
              </a:buClr>
              <a:buFontTx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MyoKardia</a:t>
            </a:r>
          </a:p>
          <a:p>
            <a:pPr>
              <a:spcAft>
                <a:spcPts val="0"/>
              </a:spcAft>
              <a:buClr>
                <a:srgbClr val="FFFF00"/>
              </a:buClr>
              <a:buFontTx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Gilead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40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2"/>
          <p:cNvSpPr>
            <a:spLocks noChangeArrowheads="1"/>
          </p:cNvSpPr>
          <p:nvPr/>
        </p:nvSpPr>
        <p:spPr bwMode="auto">
          <a:xfrm>
            <a:off x="411163" y="304800"/>
            <a:ext cx="9480550" cy="684213"/>
          </a:xfrm>
          <a:prstGeom prst="bevel">
            <a:avLst>
              <a:gd name="adj" fmla="val 8685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274320" rIns="27432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Electrical System of the Heart</a:t>
            </a:r>
          </a:p>
        </p:txBody>
      </p:sp>
      <p:pic>
        <p:nvPicPr>
          <p:cNvPr id="353282" name="Picture 6" descr="ecg_c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0"/>
          <a:stretch>
            <a:fillRect/>
          </a:stretch>
        </p:blipFill>
        <p:spPr bwMode="auto">
          <a:xfrm>
            <a:off x="1303338" y="1347788"/>
            <a:ext cx="7678737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724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AutoShape 2"/>
          <p:cNvSpPr>
            <a:spLocks noChangeArrowheads="1"/>
          </p:cNvSpPr>
          <p:nvPr/>
        </p:nvSpPr>
        <p:spPr bwMode="auto">
          <a:xfrm>
            <a:off x="1485900" y="2140893"/>
            <a:ext cx="7315200" cy="2576215"/>
          </a:xfrm>
          <a:prstGeom prst="bevel">
            <a:avLst>
              <a:gd name="adj" fmla="val 540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274320" rIns="27432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Cardiac Changes Changes in Myotonic Dystrophy</a:t>
            </a:r>
            <a:endParaRPr lang="en-US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97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0" y="740407"/>
            <a:ext cx="9875520" cy="958849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Frequency of Cardiac Problems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78" name="Text Box 3"/>
          <p:cNvSpPr txBox="1">
            <a:spLocks noChangeArrowheads="1"/>
          </p:cNvSpPr>
          <p:nvPr/>
        </p:nvSpPr>
        <p:spPr bwMode="auto">
          <a:xfrm>
            <a:off x="342900" y="2439663"/>
            <a:ext cx="9601200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600" b="1" dirty="0" smtClean="0">
                <a:solidFill>
                  <a:srgbClr val="FFFFFF"/>
                </a:solidFill>
              </a:rPr>
              <a:t>Myotonic dystrophy type 1 (DM1)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600" b="1" dirty="0" smtClean="0">
                <a:solidFill>
                  <a:srgbClr val="FFFFFF"/>
                </a:solidFill>
              </a:rPr>
              <a:t>Cardiac involvement in up to 90% of patients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600" b="1" dirty="0" smtClean="0">
                <a:solidFill>
                  <a:srgbClr val="FFFFFF"/>
                </a:solidFill>
              </a:rPr>
              <a:t>Cardiac problems may account for up to 30% of deaths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600" b="1" dirty="0" smtClean="0">
                <a:solidFill>
                  <a:srgbClr val="FFFFFF"/>
                </a:solidFill>
              </a:rPr>
              <a:t>Possible correlation with CTG repeat number or neuromuscular involvement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600" b="1" dirty="0" smtClean="0">
                <a:solidFill>
                  <a:srgbClr val="FFFFFF"/>
                </a:solidFill>
              </a:rPr>
              <a:t>Myotonic dystrophy type 2 (DM2)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Tx/>
              <a:buChar char="•"/>
            </a:pPr>
            <a:r>
              <a:rPr lang="en-US" sz="2600" b="1" dirty="0" smtClean="0">
                <a:solidFill>
                  <a:srgbClr val="FFFFFF"/>
                </a:solidFill>
              </a:rPr>
              <a:t>Cardiac involvement in ~20% of patients</a:t>
            </a:r>
          </a:p>
        </p:txBody>
      </p:sp>
    </p:spTree>
    <p:extLst>
      <p:ext uri="{BB962C8B-B14F-4D97-AF65-F5344CB8AC3E}">
        <p14:creationId xmlns:p14="http://schemas.microsoft.com/office/powerpoint/2010/main" val="1503008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1" y="555741"/>
            <a:ext cx="9875520" cy="958849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Overview of Cardiac Problems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2070331"/>
            <a:ext cx="10287000" cy="4231928"/>
            <a:chOff x="0" y="1436021"/>
            <a:chExt cx="10287000" cy="4231928"/>
          </a:xfrm>
        </p:grpSpPr>
        <p:sp>
          <p:nvSpPr>
            <p:cNvPr id="203778" name="Text Box 3"/>
            <p:cNvSpPr txBox="1">
              <a:spLocks noChangeArrowheads="1"/>
            </p:cNvSpPr>
            <p:nvPr/>
          </p:nvSpPr>
          <p:spPr bwMode="auto">
            <a:xfrm>
              <a:off x="0" y="1436021"/>
              <a:ext cx="8496761" cy="4231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25425" indent="-2254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buClr>
                  <a:srgbClr val="FFFF00"/>
                </a:buClr>
                <a:buFontTx/>
                <a:buChar char="•"/>
              </a:pPr>
              <a:r>
                <a:rPr lang="en-US" sz="2600" b="1" dirty="0" smtClean="0">
                  <a:solidFill>
                    <a:srgbClr val="FFFFFF"/>
                  </a:solidFill>
                </a:rPr>
                <a:t>Microscopic changes in the heart</a:t>
              </a:r>
            </a:p>
            <a:p>
              <a:pPr lvl="1">
                <a:spcAft>
                  <a:spcPts val="600"/>
                </a:spcAft>
                <a:buClr>
                  <a:srgbClr val="FFFF00"/>
                </a:buClr>
                <a:buFontTx/>
                <a:buChar char="•"/>
              </a:pPr>
              <a:r>
                <a:rPr lang="en-US" sz="2600" b="1" dirty="0" smtClean="0">
                  <a:solidFill>
                    <a:srgbClr val="FFFFFF"/>
                  </a:solidFill>
                </a:rPr>
                <a:t>Fat infiltration</a:t>
              </a:r>
            </a:p>
            <a:p>
              <a:pPr lvl="1">
                <a:spcAft>
                  <a:spcPts val="600"/>
                </a:spcAft>
                <a:buClr>
                  <a:srgbClr val="FFFF00"/>
                </a:buClr>
                <a:buFontTx/>
                <a:buChar char="•"/>
              </a:pPr>
              <a:r>
                <a:rPr lang="en-US" sz="2600" b="1" dirty="0" smtClean="0">
                  <a:solidFill>
                    <a:srgbClr val="FFFFFF"/>
                  </a:solidFill>
                </a:rPr>
                <a:t>Scarring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buClr>
                  <a:srgbClr val="FFFF00"/>
                </a:buClr>
                <a:buFontTx/>
                <a:buChar char="•"/>
              </a:pPr>
              <a:r>
                <a:rPr lang="en-US" sz="2600" b="1" dirty="0" smtClean="0">
                  <a:solidFill>
                    <a:srgbClr val="FFFFFF"/>
                  </a:solidFill>
                </a:rPr>
                <a:t>Resulting clinical problems</a:t>
              </a:r>
            </a:p>
            <a:p>
              <a:pPr lvl="1">
                <a:spcAft>
                  <a:spcPts val="600"/>
                </a:spcAft>
                <a:buClr>
                  <a:srgbClr val="FFFF00"/>
                </a:buClr>
                <a:buFontTx/>
                <a:buChar char="•"/>
              </a:pPr>
              <a:r>
                <a:rPr lang="en-US" sz="2600" b="1" dirty="0" smtClean="0">
                  <a:solidFill>
                    <a:srgbClr val="FFFFFF"/>
                  </a:solidFill>
                </a:rPr>
                <a:t>Defects in the electrical conduction system</a:t>
              </a:r>
            </a:p>
            <a:p>
              <a:pPr lvl="1">
                <a:spcAft>
                  <a:spcPts val="600"/>
                </a:spcAft>
                <a:buClr>
                  <a:srgbClr val="FFFF00"/>
                </a:buClr>
                <a:buFontTx/>
                <a:buChar char="•"/>
              </a:pPr>
              <a:r>
                <a:rPr lang="en-US" sz="2600" b="1" dirty="0" smtClean="0">
                  <a:solidFill>
                    <a:srgbClr val="FFFFFF"/>
                  </a:solidFill>
                </a:rPr>
                <a:t>Arrhythmias from the top of the heart (atria)</a:t>
              </a:r>
            </a:p>
            <a:p>
              <a:pPr lvl="1">
                <a:spcAft>
                  <a:spcPts val="600"/>
                </a:spcAft>
                <a:buClr>
                  <a:srgbClr val="FFFF00"/>
                </a:buClr>
                <a:buFontTx/>
                <a:buChar char="•"/>
              </a:pPr>
              <a:r>
                <a:rPr lang="en-US" sz="2600" b="1" dirty="0" smtClean="0">
                  <a:solidFill>
                    <a:srgbClr val="FFFFFF"/>
                  </a:solidFill>
                </a:rPr>
                <a:t>Poor contraction and relaxation (heart failure)</a:t>
              </a:r>
            </a:p>
            <a:p>
              <a:pPr lvl="1">
                <a:spcAft>
                  <a:spcPts val="600"/>
                </a:spcAft>
                <a:buClr>
                  <a:srgbClr val="FFFF00"/>
                </a:buClr>
                <a:buFontTx/>
                <a:buChar char="•"/>
              </a:pPr>
              <a:r>
                <a:rPr lang="en-US" sz="2600" b="1" dirty="0" smtClean="0">
                  <a:solidFill>
                    <a:srgbClr val="FFFFFF"/>
                  </a:solidFill>
                </a:rPr>
                <a:t>Arrhythmias from the bottom of the heart (ventricles)</a:t>
              </a:r>
              <a:endParaRPr lang="en-US" sz="2600" b="1" dirty="0">
                <a:solidFill>
                  <a:srgbClr val="FFFFFF"/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8414372" y="2518686"/>
              <a:ext cx="1872628" cy="3149263"/>
              <a:chOff x="8793488" y="3439180"/>
              <a:chExt cx="1872628" cy="3149263"/>
            </a:xfrm>
          </p:grpSpPr>
          <p:sp>
            <p:nvSpPr>
              <p:cNvPr id="2" name="Down Arrow 1"/>
              <p:cNvSpPr/>
              <p:nvPr/>
            </p:nvSpPr>
            <p:spPr bwMode="auto">
              <a:xfrm>
                <a:off x="9501202" y="4492406"/>
                <a:ext cx="457200" cy="1600200"/>
              </a:xfrm>
              <a:prstGeom prst="downArrow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9303243" y="3965793"/>
                <a:ext cx="85311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600" b="1" dirty="0" smtClean="0">
                    <a:solidFill>
                      <a:schemeClr val="bg1"/>
                    </a:solidFill>
                  </a:rPr>
                  <a:t>30%</a:t>
                </a:r>
                <a:endParaRPr lang="en-US" sz="2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9396218" y="6096000"/>
                <a:ext cx="66716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600" b="1" dirty="0" smtClean="0">
                    <a:solidFill>
                      <a:schemeClr val="bg1"/>
                    </a:solidFill>
                  </a:rPr>
                  <a:t>3%</a:t>
                </a:r>
                <a:endParaRPr lang="en-US" sz="2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8793488" y="3439180"/>
                <a:ext cx="187262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600" b="1" u="sng" dirty="0" smtClean="0">
                    <a:solidFill>
                      <a:srgbClr val="FFFF00"/>
                    </a:solidFill>
                  </a:rPr>
                  <a:t>Frequency</a:t>
                </a:r>
                <a:endParaRPr lang="en-US" sz="2600" b="1" u="sng" dirty="0">
                  <a:solidFill>
                    <a:srgbClr val="FFFF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7827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AutoShape 2"/>
          <p:cNvSpPr>
            <a:spLocks noChangeArrowheads="1"/>
          </p:cNvSpPr>
          <p:nvPr/>
        </p:nvSpPr>
        <p:spPr bwMode="auto">
          <a:xfrm>
            <a:off x="205741" y="304851"/>
            <a:ext cx="9875520" cy="958849"/>
          </a:xfrm>
          <a:prstGeom prst="bevel">
            <a:avLst>
              <a:gd name="adj" fmla="val 1653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45713" rIns="0" bIns="45713" anchor="ctr">
            <a:spAutoFit/>
          </a:bodyPr>
          <a:lstStyle/>
          <a:p>
            <a:pPr algn="ctr" eaLnBrk="0" hangingPunct="0"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Microscopic Changes in the Heart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28600" y="1568551"/>
            <a:ext cx="2286000" cy="4371971"/>
            <a:chOff x="173281" y="1568551"/>
            <a:chExt cx="2286000" cy="4371971"/>
          </a:xfrm>
        </p:grpSpPr>
        <p:sp useBgFill="1">
          <p:nvSpPr>
            <p:cNvPr id="12" name="TextBox 11"/>
            <p:cNvSpPr txBox="1"/>
            <p:nvPr/>
          </p:nvSpPr>
          <p:spPr>
            <a:xfrm>
              <a:off x="377563" y="1568551"/>
              <a:ext cx="1877437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ea typeface="Arial" charset="0"/>
                  <a:cs typeface="Arial" charset="0"/>
                </a:rPr>
                <a:t>Sinoatrial Node</a:t>
              </a:r>
              <a:endParaRPr lang="en-US" b="1" dirty="0">
                <a:solidFill>
                  <a:srgbClr val="FFFF00"/>
                </a:solidFill>
                <a:ea typeface="Arial" charset="0"/>
                <a:cs typeface="Arial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281" y="2653868"/>
              <a:ext cx="2286000" cy="129030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61482" y="2242734"/>
              <a:ext cx="1109599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ea typeface="Arial" charset="0"/>
                  <a:cs typeface="Arial" charset="0"/>
                </a:rPr>
                <a:t>Scar / Fat</a:t>
              </a:r>
              <a:endParaRPr lang="en-US" sz="1600" b="1" dirty="0">
                <a:ea typeface="Arial" charset="0"/>
                <a:cs typeface="Arial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281" y="4650214"/>
              <a:ext cx="2286000" cy="129030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84352" y="4251755"/>
              <a:ext cx="1463863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ea typeface="Arial" charset="0"/>
                  <a:cs typeface="Arial" charset="0"/>
                </a:rPr>
                <a:t>Inflammation</a:t>
              </a:r>
              <a:endParaRPr lang="en-US" sz="1600" b="1" dirty="0">
                <a:ea typeface="Arial" charset="0"/>
                <a:cs typeface="Arial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614059" y="1568551"/>
            <a:ext cx="2544287" cy="4371971"/>
            <a:chOff x="2741620" y="1568551"/>
            <a:chExt cx="2544287" cy="4371971"/>
          </a:xfrm>
        </p:grpSpPr>
        <p:sp useBgFill="1">
          <p:nvSpPr>
            <p:cNvPr id="13" name="TextBox 12"/>
            <p:cNvSpPr txBox="1"/>
            <p:nvPr/>
          </p:nvSpPr>
          <p:spPr>
            <a:xfrm>
              <a:off x="2741620" y="1568551"/>
              <a:ext cx="2544287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ea typeface="Arial" charset="0"/>
                  <a:cs typeface="Arial" charset="0"/>
                </a:rPr>
                <a:t>Atrioventricular Node</a:t>
              </a:r>
              <a:endParaRPr lang="en-US" b="1" dirty="0">
                <a:solidFill>
                  <a:srgbClr val="FFFF00"/>
                </a:solidFill>
                <a:ea typeface="Arial" charset="0"/>
                <a:cs typeface="Arial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0761" y="2653868"/>
              <a:ext cx="2286000" cy="125542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699412" y="2242734"/>
              <a:ext cx="628698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ea typeface="Arial" charset="0"/>
                  <a:cs typeface="Arial" charset="0"/>
                </a:rPr>
                <a:t>Scar</a:t>
              </a:r>
              <a:endParaRPr lang="en-US" sz="1600" b="1" dirty="0">
                <a:ea typeface="Arial" charset="0"/>
                <a:cs typeface="Arial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0761" y="4648839"/>
              <a:ext cx="2286000" cy="129168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458962" y="4251755"/>
              <a:ext cx="1109599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ea typeface="Arial" charset="0"/>
                  <a:cs typeface="Arial" charset="0"/>
                </a:rPr>
                <a:t>Scar / Fat</a:t>
              </a:r>
              <a:endParaRPr lang="en-US" sz="1600" b="1" dirty="0">
                <a:ea typeface="Arial" charset="0"/>
                <a:cs typeface="Arial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257800" y="1568551"/>
            <a:ext cx="2286000" cy="4371971"/>
            <a:chOff x="5519408" y="1568551"/>
            <a:chExt cx="2286000" cy="4371971"/>
          </a:xfrm>
        </p:grpSpPr>
        <p:sp useBgFill="1">
          <p:nvSpPr>
            <p:cNvPr id="14" name="TextBox 13"/>
            <p:cNvSpPr txBox="1"/>
            <p:nvPr/>
          </p:nvSpPr>
          <p:spPr>
            <a:xfrm>
              <a:off x="5621097" y="1568551"/>
              <a:ext cx="2082622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ea typeface="Arial" charset="0"/>
                  <a:cs typeface="Arial" charset="0"/>
                </a:rPr>
                <a:t>Bundle Branches</a:t>
              </a:r>
              <a:endParaRPr lang="en-US" b="1" dirty="0">
                <a:solidFill>
                  <a:srgbClr val="FFFF00"/>
                </a:solidFill>
                <a:ea typeface="Arial" charset="0"/>
                <a:cs typeface="Arial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19408" y="2653868"/>
              <a:ext cx="2286000" cy="129281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348059" y="2242734"/>
              <a:ext cx="628698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ea typeface="Arial" charset="0"/>
                  <a:cs typeface="Arial" charset="0"/>
                </a:rPr>
                <a:t>Scar</a:t>
              </a:r>
              <a:endParaRPr lang="en-US" sz="1600" b="1" dirty="0">
                <a:ea typeface="Arial" charset="0"/>
                <a:cs typeface="Arial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19408" y="4617631"/>
              <a:ext cx="2286000" cy="132289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348059" y="4251755"/>
              <a:ext cx="628698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ea typeface="Arial" charset="0"/>
                  <a:cs typeface="Arial" charset="0"/>
                </a:rPr>
                <a:t>Scar</a:t>
              </a:r>
              <a:endParaRPr lang="en-US" sz="1600" b="1" dirty="0">
                <a:ea typeface="Arial" charset="0"/>
                <a:cs typeface="Arial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772400" y="1568551"/>
            <a:ext cx="2286000" cy="4371971"/>
            <a:chOff x="7948246" y="1568551"/>
            <a:chExt cx="2286000" cy="4371971"/>
          </a:xfrm>
        </p:grpSpPr>
        <p:sp useBgFill="1">
          <p:nvSpPr>
            <p:cNvPr id="15" name="TextBox 14"/>
            <p:cNvSpPr txBox="1"/>
            <p:nvPr/>
          </p:nvSpPr>
          <p:spPr>
            <a:xfrm>
              <a:off x="8274292" y="1568551"/>
              <a:ext cx="1633909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ea typeface="Arial" charset="0"/>
                  <a:cs typeface="Arial" charset="0"/>
                </a:rPr>
                <a:t>Left Ventricle</a:t>
              </a:r>
              <a:endParaRPr lang="en-US" b="1" dirty="0">
                <a:solidFill>
                  <a:srgbClr val="FFFF00"/>
                </a:solidFill>
                <a:ea typeface="Arial" charset="0"/>
                <a:cs typeface="Arial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48246" y="2653868"/>
              <a:ext cx="2286000" cy="129303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412214" y="2242734"/>
              <a:ext cx="1358064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ea typeface="Arial" charset="0"/>
                  <a:cs typeface="Arial" charset="0"/>
                </a:rPr>
                <a:t>Patchy Scar</a:t>
              </a:r>
              <a:endParaRPr lang="en-US" sz="1600" b="1" dirty="0">
                <a:ea typeface="Arial" charset="0"/>
                <a:cs typeface="Arial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48246" y="4647487"/>
              <a:ext cx="2286000" cy="129303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171763" y="4251755"/>
              <a:ext cx="1838966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ea typeface="Arial" charset="0"/>
                  <a:cs typeface="Arial" charset="0"/>
                </a:rPr>
                <a:t>Patchy Scar / Fat</a:t>
              </a:r>
              <a:endParaRPr lang="en-US" sz="1600" b="1" dirty="0">
                <a:ea typeface="Arial" charset="0"/>
                <a:cs typeface="Arial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795695" y="6245373"/>
            <a:ext cx="4262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DAEDEF"/>
                </a:solidFill>
                <a:effectLst/>
                <a:uLnTx/>
                <a:uFillTx/>
              </a:rPr>
              <a:t>Nguyen HH et al. J Am Coll Cardiol 1988;11:662.</a:t>
            </a:r>
          </a:p>
        </p:txBody>
      </p:sp>
    </p:spTree>
    <p:extLst>
      <p:ext uri="{BB962C8B-B14F-4D97-AF65-F5344CB8AC3E}">
        <p14:creationId xmlns:p14="http://schemas.microsoft.com/office/powerpoint/2010/main" val="928614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66"/>
      </a:dk2>
      <a:lt2>
        <a:srgbClr val="FFFFFF"/>
      </a:lt2>
      <a:accent1>
        <a:srgbClr val="000066"/>
      </a:accent1>
      <a:accent2>
        <a:srgbClr val="66FF33"/>
      </a:accent2>
      <a:accent3>
        <a:srgbClr val="AAAAB8"/>
      </a:accent3>
      <a:accent4>
        <a:srgbClr val="DADADA"/>
      </a:accent4>
      <a:accent5>
        <a:srgbClr val="AAAAB8"/>
      </a:accent5>
      <a:accent6>
        <a:srgbClr val="5CE72D"/>
      </a:accent6>
      <a:hlink>
        <a:srgbClr val="00FFFF"/>
      </a:hlink>
      <a:folHlink>
        <a:srgbClr val="FF0000"/>
      </a:folHlink>
    </a:clrScheme>
    <a:fontScheme name="2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00"/>
        </a:accent1>
        <a:accent2>
          <a:srgbClr val="66FF33"/>
        </a:accent2>
        <a:accent3>
          <a:srgbClr val="AAAAB8"/>
        </a:accent3>
        <a:accent4>
          <a:srgbClr val="DADADA"/>
        </a:accent4>
        <a:accent5>
          <a:srgbClr val="FFFFAA"/>
        </a:accent5>
        <a:accent6>
          <a:srgbClr val="5CE72D"/>
        </a:accent6>
        <a:hlink>
          <a:srgbClr val="00FFFF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gothic"/>
        <a:cs typeface="msgothic"/>
      </a:majorFont>
      <a:minorFont>
        <a:latin typeface="Times New Roman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altLang="x-none" sz="2400" b="0" i="0" u="none" strike="noStrike" cap="none" normalizeH="0" baseline="0">
            <a:ln>
              <a:noFill/>
            </a:ln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altLang="x-none" sz="2400" b="0" i="0" u="none" strike="noStrike" cap="none" normalizeH="0" baseline="0">
            <a:ln>
              <a:noFill/>
            </a:ln>
            <a:effectLst/>
            <a:latin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Times New Roman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gothic"/>
        <a:cs typeface="msgothic"/>
      </a:majorFont>
      <a:minorFont>
        <a:latin typeface="Times New Roman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altLang="x-none" sz="2400" b="0" i="0" u="none" strike="noStrike" cap="none" normalizeH="0" baseline="0">
            <a:ln>
              <a:noFill/>
            </a:ln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altLang="x-none" sz="2400" b="0" i="0" u="none" strike="noStrike" cap="none" normalizeH="0" baseline="0">
            <a:ln>
              <a:noFill/>
            </a:ln>
            <a:effectLst/>
            <a:latin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Times New Roman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gothic"/>
        <a:cs typeface="msgothic"/>
      </a:majorFont>
      <a:minorFont>
        <a:latin typeface="Times New Roman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altLang="x-none" sz="2400" b="0" i="0" u="none" strike="noStrike" cap="none" normalizeH="0" baseline="0">
            <a:ln>
              <a:noFill/>
            </a:ln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altLang="x-none" sz="2400" b="0" i="0" u="none" strike="noStrike" cap="none" normalizeH="0" baseline="0">
            <a:ln>
              <a:noFill/>
            </a:ln>
            <a:effectLst/>
            <a:latin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6675</TotalTime>
  <Words>1303</Words>
  <Application>Microsoft Macintosh PowerPoint</Application>
  <PresentationFormat>35mm Slides</PresentationFormat>
  <Paragraphs>206</Paragraphs>
  <Slides>42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42</vt:i4>
      </vt:variant>
    </vt:vector>
  </HeadingPairs>
  <TitlesOfParts>
    <vt:vector size="61" baseType="lpstr">
      <vt:lpstr>.AppleSystemUIFont</vt:lpstr>
      <vt:lpstr>Calibri</vt:lpstr>
      <vt:lpstr>Helvetica</vt:lpstr>
      <vt:lpstr>ＭＳ Ｐゴシック</vt:lpstr>
      <vt:lpstr>msgothic</vt:lpstr>
      <vt:lpstr>Symbol</vt:lpstr>
      <vt:lpstr>Times</vt:lpstr>
      <vt:lpstr>Times New Roman</vt:lpstr>
      <vt:lpstr>Wingdings</vt:lpstr>
      <vt:lpstr>굴림</vt:lpstr>
      <vt:lpstr>Arial</vt:lpstr>
      <vt:lpstr>Blank Presentation</vt:lpstr>
      <vt:lpstr>2_Blank Presentation</vt:lpstr>
      <vt:lpstr>1_Office Theme</vt:lpstr>
      <vt:lpstr>2_Office Theme</vt:lpstr>
      <vt:lpstr>3_Office Theme</vt:lpstr>
      <vt:lpstr>Office Theme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UPMC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ahmafx</dc:creator>
  <cp:lastModifiedBy>Ferhaan Ahmad</cp:lastModifiedBy>
  <cp:revision>732</cp:revision>
  <dcterms:created xsi:type="dcterms:W3CDTF">2012-02-03T13:13:48Z</dcterms:created>
  <dcterms:modified xsi:type="dcterms:W3CDTF">2017-07-15T13:08:58Z</dcterms:modified>
</cp:coreProperties>
</file>