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Merriweather" panose="020B0604020202020204" charset="0"/>
      <p:regular r:id="rId17"/>
      <p:bold r:id="rId18"/>
      <p:italic r:id="rId19"/>
      <p:boldItalic r:id="rId20"/>
    </p:embeddedFont>
    <p:embeddedFont>
      <p:font typeface="Roboto" panose="020B060402020202020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26" y="53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6007d6316b_0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6007d6316b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6007d6316b_0_1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6007d6316b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6007d6316b_0_1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6007d6316b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Apply through area agency on aging or your county’s assistance office disabilities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6007d6316b_0_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6007d6316b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-Addresses medical, personal, emotional and spiritual needs</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6007d6316b_0_1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6007d6316b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6007d6316b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6007d6316b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6007d6316b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6007d6316b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6007d6316b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6007d6316b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6007d6316b_0_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6007d6316b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Since 1976, the United States has established the Individuals with Disabilities Act. This is a law that makes available free public education to eligible children with disabilities. It ensures access to special education and supportive services to children.</a:t>
            </a:r>
            <a:endParaRPr/>
          </a:p>
          <a:p>
            <a:pPr marL="0" lvl="0" indent="0" algn="l" rtl="0">
              <a:spcBef>
                <a:spcPts val="0"/>
              </a:spcBef>
              <a:spcAft>
                <a:spcPts val="0"/>
              </a:spcAft>
              <a:buNone/>
            </a:pPr>
            <a:r>
              <a:rPr lang="en"/>
              <a:t>Part C- Infant and Toddler Services--- Focuses on education and support for families.</a:t>
            </a:r>
            <a:endParaRPr/>
          </a:p>
          <a:p>
            <a:pPr marL="0" lvl="0" indent="0" algn="l" rtl="0">
              <a:spcBef>
                <a:spcPts val="0"/>
              </a:spcBef>
              <a:spcAft>
                <a:spcPts val="0"/>
              </a:spcAft>
              <a:buNone/>
            </a:pPr>
            <a:r>
              <a:rPr lang="en"/>
              <a:t>Part B- Early Childhood education through school age. This provides opportunities for special education and other supportive services through school. There is a focus on therapeutic services including PT, OT, speech therapy, play therapy, and more. Many models of special education integrate typically developing students with children living with disabilities. An Individualized Education Program is specifically tailored in collaboration with the student, family, principal, teacher, and department of special education.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6007d6316b_0_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6007d6316b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6007d6316b_0_1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6007d6316b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Section 504 of the Rehabilitation Act states: “No otherwise qualified individual with a disability in the United States shall solely by reason of her or his disability be excluded from participation in, be denied benefits of, or be subjected to discrimination under any program or activity receiving Federal Financial assistance.</a:t>
            </a:r>
            <a:endParaRPr/>
          </a:p>
          <a:p>
            <a:pPr marL="457200" lvl="0" indent="-298450" algn="l" rtl="0">
              <a:spcBef>
                <a:spcPts val="0"/>
              </a:spcBef>
              <a:spcAft>
                <a:spcPts val="0"/>
              </a:spcAft>
              <a:buSzPts val="1100"/>
              <a:buChar char="-"/>
            </a:pPr>
            <a:r>
              <a:rPr lang="en"/>
              <a:t>Covers qualified individuals with disabilities ages 3-22. </a:t>
            </a:r>
            <a:endParaRPr/>
          </a:p>
          <a:p>
            <a:pPr marL="457200" lvl="0" indent="-298450" algn="l" rtl="0">
              <a:spcBef>
                <a:spcPts val="0"/>
              </a:spcBef>
              <a:spcAft>
                <a:spcPts val="0"/>
              </a:spcAft>
              <a:buSzPts val="1100"/>
              <a:buChar char="-"/>
            </a:pPr>
            <a:r>
              <a:rPr lang="en"/>
              <a:t>A qualified individual is someone with a mental or physical impairment that substantially limits one or more major activity, has a record of such an impairment, or is regarded as having such impairment. An impairment is seen as any disability that limits or lessens a students access to learning due to behavior, learning disability, or health related condition.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6007d6316b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6007d6316b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007d6316b_0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6007d6316b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Google Shape;15;p3"/>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Google Shape;17;p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25" name="Google Shape;25;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0"/>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mda.org/young-adults" TargetMode="External"/><Relationship Id="rId7" Type="http://schemas.openxmlformats.org/officeDocument/2006/relationships/hyperlink" Target="https://www.chop.edu/centers-programs/transition-adulthood-program/health-resources"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www.scholarships.com/financial-aid/collegescholarships/scholarships-by-type/disability-scholarships/" TargetMode="External"/><Relationship Id="rId5" Type="http://schemas.openxmlformats.org/officeDocument/2006/relationships/hyperlink" Target="http://quest.mda.org/news/thinking-college-think-scholarships" TargetMode="External"/><Relationship Id="rId4" Type="http://schemas.openxmlformats.org/officeDocument/2006/relationships/hyperlink" Target="https://www.mda.org/young-adults/resourc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Palliative Care: Improving Quality of Life at Every Stage</a:t>
            </a:r>
            <a:endParaRPr/>
          </a:p>
        </p:txBody>
      </p:sp>
      <p:sp>
        <p:nvSpPr>
          <p:cNvPr id="65" name="Google Shape;65;p13"/>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Cynthia Clyburn, MSW</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Adulthood</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22" name="Google Shape;122;p22"/>
          <p:cNvSpPr txBox="1">
            <a:spLocks noGrp="1"/>
          </p:cNvSpPr>
          <p:nvPr>
            <p:ph type="body" idx="1"/>
          </p:nvPr>
        </p:nvSpPr>
        <p:spPr>
          <a:xfrm>
            <a:off x="311700" y="1505700"/>
            <a:ext cx="7271100" cy="3076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Merriweather"/>
                <a:ea typeface="Merriweather"/>
                <a:cs typeface="Merriweather"/>
                <a:sym typeface="Merriweather"/>
              </a:rPr>
              <a:t>Vocational Rehabilitation- Offices designed to help individuals living with physical or mental disabilities obtain or retain employment.</a:t>
            </a:r>
            <a:endParaRPr sz="1800">
              <a:latin typeface="Merriweather"/>
              <a:ea typeface="Merriweather"/>
              <a:cs typeface="Merriweather"/>
              <a:sym typeface="Merriweather"/>
            </a:endParaRPr>
          </a:p>
          <a:p>
            <a:pPr marL="457200" lvl="0" indent="-342900" algn="l" rtl="0">
              <a:spcBef>
                <a:spcPts val="1600"/>
              </a:spcBef>
              <a:spcAft>
                <a:spcPts val="0"/>
              </a:spcAft>
              <a:buSzPts val="1800"/>
              <a:buFont typeface="Merriweather"/>
              <a:buChar char="-"/>
            </a:pPr>
            <a:r>
              <a:rPr lang="en" sz="1800">
                <a:latin typeface="Merriweather"/>
                <a:ea typeface="Merriweather"/>
                <a:cs typeface="Merriweather"/>
                <a:sym typeface="Merriweather"/>
              </a:rPr>
              <a:t>Offers case management</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Individualized plans</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Advocacy for reasonable accomodations</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Assistive technology</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Training, counseling, placement assistance</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Assistance with tuition, driving accommodations, transportation, etc. </a:t>
            </a:r>
            <a:endParaRPr sz="1800">
              <a:latin typeface="Merriweather"/>
              <a:ea typeface="Merriweather"/>
              <a:cs typeface="Merriweather"/>
              <a:sym typeface="Merriweathe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123" name="Google Shape;123;p22"/>
          <p:cNvSpPr txBox="1"/>
          <p:nvPr/>
        </p:nvSpPr>
        <p:spPr>
          <a:xfrm>
            <a:off x="6678625" y="4811150"/>
            <a:ext cx="2279100" cy="20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www.dli.pa.gov</a:t>
            </a:r>
            <a:endParaRPr>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3"/>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Navigating Insurance, Social Security Income</a:t>
            </a:r>
            <a:endParaRPr/>
          </a:p>
        </p:txBody>
      </p:sp>
      <p:sp>
        <p:nvSpPr>
          <p:cNvPr id="129" name="Google Shape;129;p23"/>
          <p:cNvSpPr txBox="1">
            <a:spLocks noGrp="1"/>
          </p:cNvSpPr>
          <p:nvPr>
            <p:ph type="body" idx="1"/>
          </p:nvPr>
        </p:nvSpPr>
        <p:spPr>
          <a:xfrm>
            <a:off x="4028375" y="153325"/>
            <a:ext cx="5031900" cy="4767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000000"/>
                </a:solidFill>
                <a:latin typeface="Merriweather"/>
                <a:ea typeface="Merriweather"/>
                <a:cs typeface="Merriweather"/>
                <a:sym typeface="Merriweather"/>
              </a:rPr>
              <a:t>-Social Security Income- Pays monthly income to those 65+ and individuals living with disabilities</a:t>
            </a:r>
            <a:endParaRPr sz="1800">
              <a:solidFill>
                <a:srgbClr val="000000"/>
              </a:solidFill>
              <a:latin typeface="Merriweather"/>
              <a:ea typeface="Merriweather"/>
              <a:cs typeface="Merriweather"/>
              <a:sym typeface="Merriweather"/>
            </a:endParaRPr>
          </a:p>
          <a:p>
            <a:pPr marL="0" lvl="0" indent="0" algn="l" rtl="0">
              <a:spcBef>
                <a:spcPts val="1600"/>
              </a:spcBef>
              <a:spcAft>
                <a:spcPts val="0"/>
              </a:spcAft>
              <a:buNone/>
            </a:pPr>
            <a:r>
              <a:rPr lang="en" sz="1800">
                <a:solidFill>
                  <a:srgbClr val="000000"/>
                </a:solidFill>
                <a:latin typeface="Merriweather"/>
                <a:ea typeface="Merriweather"/>
                <a:cs typeface="Merriweather"/>
                <a:sym typeface="Merriweather"/>
              </a:rPr>
              <a:t>	- Under 18- based on parents assets</a:t>
            </a:r>
            <a:endParaRPr sz="1800">
              <a:solidFill>
                <a:srgbClr val="000000"/>
              </a:solidFill>
              <a:latin typeface="Merriweather"/>
              <a:ea typeface="Merriweather"/>
              <a:cs typeface="Merriweather"/>
              <a:sym typeface="Merriweather"/>
            </a:endParaRPr>
          </a:p>
          <a:p>
            <a:pPr marL="0" lvl="0" indent="0" algn="l" rtl="0">
              <a:spcBef>
                <a:spcPts val="1600"/>
              </a:spcBef>
              <a:spcAft>
                <a:spcPts val="0"/>
              </a:spcAft>
              <a:buNone/>
            </a:pPr>
            <a:r>
              <a:rPr lang="en" sz="1800">
                <a:solidFill>
                  <a:srgbClr val="000000"/>
                </a:solidFill>
                <a:latin typeface="Merriweather"/>
                <a:ea typeface="Merriweather"/>
                <a:cs typeface="Merriweather"/>
                <a:sym typeface="Merriweather"/>
              </a:rPr>
              <a:t>	- Diagnosed before 22- can receive social security disability</a:t>
            </a:r>
            <a:endParaRPr sz="1800">
              <a:solidFill>
                <a:srgbClr val="000000"/>
              </a:solidFill>
              <a:latin typeface="Merriweather"/>
              <a:ea typeface="Merriweather"/>
              <a:cs typeface="Merriweather"/>
              <a:sym typeface="Merriweather"/>
            </a:endParaRPr>
          </a:p>
          <a:p>
            <a:pPr marL="0" lvl="0" indent="0" algn="l" rtl="0">
              <a:spcBef>
                <a:spcPts val="1600"/>
              </a:spcBef>
              <a:spcAft>
                <a:spcPts val="0"/>
              </a:spcAft>
              <a:buNone/>
            </a:pPr>
            <a:r>
              <a:rPr lang="en" sz="1800">
                <a:solidFill>
                  <a:srgbClr val="000000"/>
                </a:solidFill>
                <a:latin typeface="Merriweather"/>
                <a:ea typeface="Merriweather"/>
                <a:cs typeface="Merriweather"/>
                <a:sym typeface="Merriweather"/>
              </a:rPr>
              <a:t>	- Can receive SSDI based on earnings</a:t>
            </a:r>
            <a:endParaRPr sz="1800">
              <a:solidFill>
                <a:srgbClr val="000000"/>
              </a:solidFill>
              <a:latin typeface="Merriweather"/>
              <a:ea typeface="Merriweather"/>
              <a:cs typeface="Merriweather"/>
              <a:sym typeface="Merriweather"/>
            </a:endParaRPr>
          </a:p>
          <a:p>
            <a:pPr marL="0" lvl="0" indent="0" algn="l" rtl="0">
              <a:spcBef>
                <a:spcPts val="1600"/>
              </a:spcBef>
              <a:spcAft>
                <a:spcPts val="0"/>
              </a:spcAft>
              <a:buNone/>
            </a:pPr>
            <a:r>
              <a:rPr lang="en" sz="1800">
                <a:solidFill>
                  <a:srgbClr val="000000"/>
                </a:solidFill>
                <a:latin typeface="Merriweather"/>
                <a:ea typeface="Merriweather"/>
                <a:cs typeface="Merriweather"/>
                <a:sym typeface="Merriweather"/>
              </a:rPr>
              <a:t>-PASS- Plan for Achieving Self Support</a:t>
            </a:r>
            <a:endParaRPr sz="1800">
              <a:solidFill>
                <a:srgbClr val="000000"/>
              </a:solidFill>
              <a:latin typeface="Merriweather"/>
              <a:ea typeface="Merriweather"/>
              <a:cs typeface="Merriweather"/>
              <a:sym typeface="Merriweather"/>
            </a:endParaRPr>
          </a:p>
          <a:p>
            <a:pPr marL="0" lvl="0" indent="0" algn="l" rtl="0">
              <a:spcBef>
                <a:spcPts val="1600"/>
              </a:spcBef>
              <a:spcAft>
                <a:spcPts val="0"/>
              </a:spcAft>
              <a:buNone/>
            </a:pPr>
            <a:r>
              <a:rPr lang="en" sz="1800">
                <a:solidFill>
                  <a:srgbClr val="000000"/>
                </a:solidFill>
                <a:latin typeface="Merriweather"/>
                <a:ea typeface="Merriweather"/>
                <a:cs typeface="Merriweather"/>
                <a:sym typeface="Merriweather"/>
              </a:rPr>
              <a:t>-ABLE Account</a:t>
            </a:r>
            <a:endParaRPr sz="1800">
              <a:solidFill>
                <a:srgbClr val="000000"/>
              </a:solidFill>
              <a:latin typeface="Merriweather"/>
              <a:ea typeface="Merriweather"/>
              <a:cs typeface="Merriweather"/>
              <a:sym typeface="Merriweather"/>
            </a:endParaRPr>
          </a:p>
          <a:p>
            <a:pPr marL="0" lvl="0" indent="0" algn="l" rtl="0">
              <a:spcBef>
                <a:spcPts val="1600"/>
              </a:spcBef>
              <a:spcAft>
                <a:spcPts val="0"/>
              </a:spcAft>
              <a:buNone/>
            </a:pPr>
            <a:r>
              <a:rPr lang="en" sz="1800">
                <a:solidFill>
                  <a:srgbClr val="000000"/>
                </a:solidFill>
                <a:latin typeface="Merriweather"/>
                <a:ea typeface="Merriweather"/>
                <a:cs typeface="Merriweather"/>
                <a:sym typeface="Merriweather"/>
              </a:rPr>
              <a:t>	- Vocational Rehab and SSI incentive to work programs</a:t>
            </a:r>
            <a:endParaRPr sz="1800">
              <a:solidFill>
                <a:srgbClr val="000000"/>
              </a:solidFill>
              <a:latin typeface="Merriweather"/>
              <a:ea typeface="Merriweather"/>
              <a:cs typeface="Merriweather"/>
              <a:sym typeface="Merriweather"/>
            </a:endParaRPr>
          </a:p>
          <a:p>
            <a:pPr marL="0" lvl="0" indent="0" algn="l" rtl="0">
              <a:spcBef>
                <a:spcPts val="1600"/>
              </a:spcBef>
              <a:spcAft>
                <a:spcPts val="0"/>
              </a:spcAft>
              <a:buNone/>
            </a:pPr>
            <a:endParaRPr>
              <a:solidFill>
                <a:srgbClr val="000000"/>
              </a:solidFill>
              <a:latin typeface="Merriweather"/>
              <a:ea typeface="Merriweather"/>
              <a:cs typeface="Merriweather"/>
              <a:sym typeface="Merriweather"/>
            </a:endParaRPr>
          </a:p>
          <a:p>
            <a:pPr marL="0" lvl="0" indent="0" algn="l" rtl="0">
              <a:spcBef>
                <a:spcPts val="1600"/>
              </a:spcBef>
              <a:spcAft>
                <a:spcPts val="1600"/>
              </a:spcAft>
              <a:buNone/>
            </a:pPr>
            <a:endParaRPr>
              <a:solidFill>
                <a:srgbClr val="000000"/>
              </a:solidFill>
              <a:latin typeface="Merriweather"/>
              <a:ea typeface="Merriweather"/>
              <a:cs typeface="Merriweather"/>
              <a:sym typeface="Merriweather"/>
            </a:endParaRPr>
          </a:p>
        </p:txBody>
      </p:sp>
      <p:sp>
        <p:nvSpPr>
          <p:cNvPr id="130" name="Google Shape;130;p23"/>
          <p:cNvSpPr txBox="1"/>
          <p:nvPr/>
        </p:nvSpPr>
        <p:spPr>
          <a:xfrm>
            <a:off x="83625" y="4064725"/>
            <a:ext cx="7337400" cy="85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www.ssa.gov/disability</a:t>
            </a:r>
            <a:endParaRPr>
              <a:latin typeface="Roboto"/>
              <a:ea typeface="Roboto"/>
              <a:cs typeface="Roboto"/>
              <a:sym typeface="Robot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4"/>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Medicaid Waivers</a:t>
            </a:r>
            <a:endParaRPr/>
          </a:p>
        </p:txBody>
      </p:sp>
      <p:sp>
        <p:nvSpPr>
          <p:cNvPr id="136" name="Google Shape;136;p24"/>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www.medicaidwaiver.org</a:t>
            </a:r>
            <a:endParaRPr/>
          </a:p>
        </p:txBody>
      </p:sp>
      <p:sp>
        <p:nvSpPr>
          <p:cNvPr id="137" name="Google Shape;137;p24"/>
          <p:cNvSpPr txBox="1"/>
          <p:nvPr/>
        </p:nvSpPr>
        <p:spPr>
          <a:xfrm>
            <a:off x="3829925" y="255700"/>
            <a:ext cx="5095800" cy="48879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Every state offers a medicaid-funded waiver program</a:t>
            </a:r>
            <a:endParaRPr sz="1800">
              <a:latin typeface="Merriweather"/>
              <a:ea typeface="Merriweather"/>
              <a:cs typeface="Merriweather"/>
              <a:sym typeface="Merriweather"/>
            </a:endParaRPr>
          </a:p>
          <a:p>
            <a:pPr marL="457200" lvl="0" indent="0" algn="l" rtl="0">
              <a:spcBef>
                <a:spcPts val="0"/>
              </a:spcBef>
              <a:spcAft>
                <a:spcPts val="0"/>
              </a:spcAft>
              <a:buNone/>
            </a:pP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Designed to keep “skilled nursing eligible” individuals with disabilities in their own communities</a:t>
            </a:r>
            <a:endParaRPr sz="1800">
              <a:latin typeface="Merriweather"/>
              <a:ea typeface="Merriweather"/>
              <a:cs typeface="Merriweather"/>
              <a:sym typeface="Merriweather"/>
            </a:endParaRPr>
          </a:p>
          <a:p>
            <a:pPr marL="457200" lvl="0" indent="0" algn="l" rtl="0">
              <a:spcBef>
                <a:spcPts val="0"/>
              </a:spcBef>
              <a:spcAft>
                <a:spcPts val="0"/>
              </a:spcAft>
              <a:buNone/>
            </a:pPr>
            <a:endParaRPr sz="1800">
              <a:latin typeface="Merriweather"/>
              <a:ea typeface="Merriweather"/>
              <a:cs typeface="Merriweather"/>
              <a:sym typeface="Merriweather"/>
            </a:endParaRPr>
          </a:p>
          <a:p>
            <a:pPr marL="914400" lvl="1"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Home Care Aids</a:t>
            </a:r>
            <a:endParaRPr sz="1800">
              <a:latin typeface="Merriweather"/>
              <a:ea typeface="Merriweather"/>
              <a:cs typeface="Merriweather"/>
              <a:sym typeface="Merriweather"/>
            </a:endParaRPr>
          </a:p>
          <a:p>
            <a:pPr marL="914400" lvl="1"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Home Modifications</a:t>
            </a:r>
            <a:endParaRPr sz="1800">
              <a:latin typeface="Merriweather"/>
              <a:ea typeface="Merriweather"/>
              <a:cs typeface="Merriweather"/>
              <a:sym typeface="Merriweather"/>
            </a:endParaRPr>
          </a:p>
          <a:p>
            <a:pPr marL="914400" lvl="1"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Case Management</a:t>
            </a:r>
            <a:endParaRPr sz="1800">
              <a:latin typeface="Merriweather"/>
              <a:ea typeface="Merriweather"/>
              <a:cs typeface="Merriweather"/>
              <a:sym typeface="Merriweather"/>
            </a:endParaRPr>
          </a:p>
          <a:p>
            <a:pPr marL="914400" lvl="1"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Meal deliveries</a:t>
            </a:r>
            <a:endParaRPr sz="1800">
              <a:latin typeface="Merriweather"/>
              <a:ea typeface="Merriweather"/>
              <a:cs typeface="Merriweather"/>
              <a:sym typeface="Merriweather"/>
            </a:endParaRPr>
          </a:p>
          <a:p>
            <a:pPr marL="914400" lvl="1"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Assistive devices</a:t>
            </a:r>
            <a:endParaRPr sz="1800">
              <a:latin typeface="Merriweather"/>
              <a:ea typeface="Merriweather"/>
              <a:cs typeface="Merriweather"/>
              <a:sym typeface="Merriweather"/>
            </a:endParaRPr>
          </a:p>
          <a:p>
            <a:pPr marL="914400" lvl="1"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Access to more services and therapies</a:t>
            </a:r>
            <a:endParaRPr sz="1800">
              <a:latin typeface="Merriweather"/>
              <a:ea typeface="Merriweather"/>
              <a:cs typeface="Merriweather"/>
              <a:sym typeface="Merriweathe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5"/>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Advance Care Planning</a:t>
            </a:r>
            <a:endParaRPr/>
          </a:p>
        </p:txBody>
      </p:sp>
      <p:sp>
        <p:nvSpPr>
          <p:cNvPr id="143" name="Google Shape;143;p25"/>
          <p:cNvSpPr txBox="1">
            <a:spLocks noGrp="1"/>
          </p:cNvSpPr>
          <p:nvPr>
            <p:ph type="body" idx="1"/>
          </p:nvPr>
        </p:nvSpPr>
        <p:spPr>
          <a:xfrm>
            <a:off x="3986550" y="266475"/>
            <a:ext cx="5157300" cy="411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000000"/>
                </a:solidFill>
                <a:latin typeface="Merriweather"/>
                <a:ea typeface="Merriweather"/>
                <a:cs typeface="Merriweather"/>
                <a:sym typeface="Merriweather"/>
              </a:rPr>
              <a:t>Emergency Care Planning</a:t>
            </a:r>
            <a:endParaRPr sz="1800">
              <a:solidFill>
                <a:srgbClr val="000000"/>
              </a:solidFill>
              <a:latin typeface="Merriweather"/>
              <a:ea typeface="Merriweather"/>
              <a:cs typeface="Merriweather"/>
              <a:sym typeface="Merriweather"/>
            </a:endParaRPr>
          </a:p>
          <a:p>
            <a:pPr marL="457200" lvl="0" indent="-342900" algn="l" rtl="0">
              <a:spcBef>
                <a:spcPts val="1600"/>
              </a:spcBef>
              <a:spcAft>
                <a:spcPts val="0"/>
              </a:spcAft>
              <a:buClr>
                <a:srgbClr val="000000"/>
              </a:buClr>
              <a:buSzPts val="1800"/>
              <a:buFont typeface="Merriweather"/>
              <a:buChar char="-"/>
            </a:pPr>
            <a:r>
              <a:rPr lang="en" sz="1800">
                <a:solidFill>
                  <a:srgbClr val="000000"/>
                </a:solidFill>
                <a:latin typeface="Merriweather"/>
                <a:ea typeface="Merriweather"/>
                <a:cs typeface="Merriweather"/>
                <a:sym typeface="Merriweather"/>
              </a:rPr>
              <a:t>Listing your providers (neurology, pulmonary, cardiologist)</a:t>
            </a:r>
            <a:endParaRPr sz="1800">
              <a:solidFill>
                <a:srgbClr val="000000"/>
              </a:solidFill>
              <a:latin typeface="Merriweather"/>
              <a:ea typeface="Merriweather"/>
              <a:cs typeface="Merriweather"/>
              <a:sym typeface="Merriweather"/>
            </a:endParaRPr>
          </a:p>
          <a:p>
            <a:pPr marL="457200" lvl="0" indent="-342900" algn="l" rtl="0">
              <a:spcBef>
                <a:spcPts val="0"/>
              </a:spcBef>
              <a:spcAft>
                <a:spcPts val="0"/>
              </a:spcAft>
              <a:buClr>
                <a:srgbClr val="000000"/>
              </a:buClr>
              <a:buSzPts val="1800"/>
              <a:buFont typeface="Merriweather"/>
              <a:buChar char="-"/>
            </a:pPr>
            <a:r>
              <a:rPr lang="en" sz="1800">
                <a:solidFill>
                  <a:srgbClr val="000000"/>
                </a:solidFill>
                <a:latin typeface="Merriweather"/>
                <a:ea typeface="Merriweather"/>
                <a:cs typeface="Merriweather"/>
                <a:sym typeface="Merriweather"/>
              </a:rPr>
              <a:t>Note cards to explain anesthesia requirements</a:t>
            </a:r>
            <a:endParaRPr sz="1800">
              <a:solidFill>
                <a:srgbClr val="000000"/>
              </a:solidFill>
              <a:latin typeface="Merriweather"/>
              <a:ea typeface="Merriweather"/>
              <a:cs typeface="Merriweather"/>
              <a:sym typeface="Merriweather"/>
            </a:endParaRPr>
          </a:p>
          <a:p>
            <a:pPr marL="0" lvl="0" indent="0" algn="l" rtl="0">
              <a:spcBef>
                <a:spcPts val="1600"/>
              </a:spcBef>
              <a:spcAft>
                <a:spcPts val="0"/>
              </a:spcAft>
              <a:buNone/>
            </a:pPr>
            <a:r>
              <a:rPr lang="en" sz="1800">
                <a:solidFill>
                  <a:srgbClr val="000000"/>
                </a:solidFill>
                <a:latin typeface="Merriweather"/>
                <a:ea typeface="Merriweather"/>
                <a:cs typeface="Merriweather"/>
                <a:sym typeface="Merriweather"/>
              </a:rPr>
              <a:t>Advance Directives</a:t>
            </a:r>
            <a:endParaRPr sz="1800">
              <a:solidFill>
                <a:srgbClr val="000000"/>
              </a:solidFill>
              <a:latin typeface="Merriweather"/>
              <a:ea typeface="Merriweather"/>
              <a:cs typeface="Merriweather"/>
              <a:sym typeface="Merriweather"/>
            </a:endParaRPr>
          </a:p>
          <a:p>
            <a:pPr marL="0" lvl="0" indent="457200" algn="l" rtl="0">
              <a:spcBef>
                <a:spcPts val="1600"/>
              </a:spcBef>
              <a:spcAft>
                <a:spcPts val="0"/>
              </a:spcAft>
              <a:buNone/>
            </a:pPr>
            <a:r>
              <a:rPr lang="en" sz="1800">
                <a:solidFill>
                  <a:srgbClr val="000000"/>
                </a:solidFill>
                <a:latin typeface="Merriweather"/>
                <a:ea typeface="Merriweather"/>
                <a:cs typeface="Merriweather"/>
                <a:sym typeface="Merriweather"/>
              </a:rPr>
              <a:t>- Power of Attorney</a:t>
            </a:r>
            <a:endParaRPr sz="1800">
              <a:solidFill>
                <a:srgbClr val="000000"/>
              </a:solidFill>
              <a:latin typeface="Merriweather"/>
              <a:ea typeface="Merriweather"/>
              <a:cs typeface="Merriweather"/>
              <a:sym typeface="Merriweather"/>
            </a:endParaRPr>
          </a:p>
          <a:p>
            <a:pPr marL="0" lvl="0" indent="457200" algn="l" rtl="0">
              <a:spcBef>
                <a:spcPts val="1600"/>
              </a:spcBef>
              <a:spcAft>
                <a:spcPts val="1600"/>
              </a:spcAft>
              <a:buNone/>
            </a:pPr>
            <a:r>
              <a:rPr lang="en" sz="1800">
                <a:solidFill>
                  <a:srgbClr val="000000"/>
                </a:solidFill>
                <a:latin typeface="Merriweather"/>
                <a:ea typeface="Merriweather"/>
                <a:cs typeface="Merriweather"/>
                <a:sym typeface="Merriweather"/>
              </a:rPr>
              <a:t>-Five Wishes </a:t>
            </a:r>
            <a:endParaRPr sz="1800">
              <a:solidFill>
                <a:srgbClr val="000000"/>
              </a:solidFill>
              <a:latin typeface="Merriweather"/>
              <a:ea typeface="Merriweather"/>
              <a:cs typeface="Merriweather"/>
              <a:sym typeface="Merriweather"/>
            </a:endParaRPr>
          </a:p>
        </p:txBody>
      </p:sp>
      <p:sp>
        <p:nvSpPr>
          <p:cNvPr id="144" name="Google Shape;144;p25"/>
          <p:cNvSpPr txBox="1"/>
          <p:nvPr/>
        </p:nvSpPr>
        <p:spPr>
          <a:xfrm>
            <a:off x="553925" y="3845750"/>
            <a:ext cx="2547900" cy="791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www.fivewishes.org</a:t>
            </a:r>
            <a:endParaRPr>
              <a:latin typeface="Roboto"/>
              <a:ea typeface="Roboto"/>
              <a:cs typeface="Roboto"/>
              <a:sym typeface="Roboto"/>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Resources</a:t>
            </a:r>
            <a:endParaRPr/>
          </a:p>
        </p:txBody>
      </p:sp>
      <p:sp>
        <p:nvSpPr>
          <p:cNvPr id="150" name="Google Shape;150;p26"/>
          <p:cNvSpPr txBox="1"/>
          <p:nvPr/>
        </p:nvSpPr>
        <p:spPr>
          <a:xfrm>
            <a:off x="427300" y="1614275"/>
            <a:ext cx="8324700" cy="321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latin typeface="Roboto"/>
                <a:ea typeface="Roboto"/>
                <a:cs typeface="Roboto"/>
                <a:sym typeface="Roboto"/>
                <a:hlinkClick r:id="rId3"/>
              </a:rPr>
              <a:t>https://www.mda.org/young-adults</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r>
              <a:rPr lang="en" u="sng">
                <a:solidFill>
                  <a:schemeClr val="hlink"/>
                </a:solidFill>
                <a:latin typeface="Roboto"/>
                <a:ea typeface="Roboto"/>
                <a:cs typeface="Roboto"/>
                <a:sym typeface="Roboto"/>
                <a:hlinkClick r:id="rId4"/>
              </a:rPr>
              <a:t>https://www.mda.org/young-adults/resources</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 </a:t>
            </a:r>
            <a:endParaRPr>
              <a:latin typeface="Roboto"/>
              <a:ea typeface="Roboto"/>
              <a:cs typeface="Roboto"/>
              <a:sym typeface="Roboto"/>
            </a:endParaRPr>
          </a:p>
          <a:p>
            <a:pPr marL="0" lvl="0" indent="0" algn="l" rtl="0">
              <a:spcBef>
                <a:spcPts val="0"/>
              </a:spcBef>
              <a:spcAft>
                <a:spcPts val="0"/>
              </a:spcAft>
              <a:buNone/>
            </a:pPr>
            <a:r>
              <a:rPr lang="en" u="sng">
                <a:solidFill>
                  <a:schemeClr val="hlink"/>
                </a:solidFill>
                <a:latin typeface="Roboto"/>
                <a:ea typeface="Roboto"/>
                <a:cs typeface="Roboto"/>
                <a:sym typeface="Roboto"/>
                <a:hlinkClick r:id="rId5"/>
              </a:rPr>
              <a:t>http://quest.mda.org/news/thinking-college-think-scholarships</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http://www.myotonic.org/sites/default/files/Financial%20Resources%20fo r%20Families%20with%20DMPDF_1.pdf </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 </a:t>
            </a:r>
            <a:r>
              <a:rPr lang="en" u="sng">
                <a:solidFill>
                  <a:schemeClr val="hlink"/>
                </a:solidFill>
                <a:latin typeface="Roboto"/>
                <a:ea typeface="Roboto"/>
                <a:cs typeface="Roboto"/>
                <a:sym typeface="Roboto"/>
                <a:hlinkClick r:id="rId6"/>
              </a:rPr>
              <a:t>https://www.scholarships.com/financial-aid/collegescholarships/scholarships-by-type/disability-scholarships/</a:t>
            </a:r>
            <a:endParaRPr>
              <a:latin typeface="Roboto"/>
              <a:ea typeface="Roboto"/>
              <a:cs typeface="Roboto"/>
              <a:sym typeface="Roboto"/>
            </a:endParaRPr>
          </a:p>
          <a:p>
            <a:pPr marL="0" lvl="0" indent="0" algn="l" rtl="0">
              <a:spcBef>
                <a:spcPts val="0"/>
              </a:spcBef>
              <a:spcAft>
                <a:spcPts val="0"/>
              </a:spcAft>
              <a:buNone/>
            </a:pPr>
            <a:r>
              <a:rPr lang="en" u="sng">
                <a:solidFill>
                  <a:schemeClr val="hlink"/>
                </a:solidFill>
                <a:latin typeface="Roboto"/>
                <a:ea typeface="Roboto"/>
                <a:cs typeface="Roboto"/>
                <a:sym typeface="Roboto"/>
                <a:hlinkClick r:id="rId7"/>
              </a:rPr>
              <a:t>https://www.chop.edu/centers-programs/transition-adulthood-program/health-resources</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xfrm>
            <a:off x="446050" y="191250"/>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800"/>
              <a:t>Key Concepts</a:t>
            </a:r>
            <a:endParaRPr sz="4800"/>
          </a:p>
        </p:txBody>
      </p:sp>
      <p:sp>
        <p:nvSpPr>
          <p:cNvPr id="71" name="Google Shape;71;p14"/>
          <p:cNvSpPr txBox="1"/>
          <p:nvPr/>
        </p:nvSpPr>
        <p:spPr>
          <a:xfrm>
            <a:off x="446050" y="1296300"/>
            <a:ext cx="7847700" cy="3847200"/>
          </a:xfrm>
          <a:prstGeom prst="rect">
            <a:avLst/>
          </a:prstGeom>
          <a:noFill/>
          <a:ln>
            <a:noFill/>
          </a:ln>
        </p:spPr>
        <p:txBody>
          <a:bodyPr spcFirstLastPara="1" wrap="square" lIns="91425" tIns="91425" rIns="91425" bIns="91425" anchor="t" anchorCtr="0">
            <a:noAutofit/>
          </a:bodyPr>
          <a:lstStyle/>
          <a:p>
            <a:pPr marL="457200" lvl="0" indent="-381000" algn="l" rtl="0">
              <a:spcBef>
                <a:spcPts val="0"/>
              </a:spcBef>
              <a:spcAft>
                <a:spcPts val="0"/>
              </a:spcAft>
              <a:buSzPts val="2400"/>
              <a:buFont typeface="Merriweather"/>
              <a:buChar char="●"/>
            </a:pPr>
            <a:r>
              <a:rPr lang="en" sz="2400">
                <a:latin typeface="Merriweather"/>
                <a:ea typeface="Merriweather"/>
                <a:cs typeface="Merriweather"/>
                <a:sym typeface="Merriweather"/>
              </a:rPr>
              <a:t>Defining Palliative Care</a:t>
            </a:r>
            <a:endParaRPr sz="2400">
              <a:latin typeface="Merriweather"/>
              <a:ea typeface="Merriweather"/>
              <a:cs typeface="Merriweather"/>
              <a:sym typeface="Merriweather"/>
            </a:endParaRPr>
          </a:p>
          <a:p>
            <a:pPr marL="457200" lvl="0" indent="-381000" algn="l" rtl="0">
              <a:spcBef>
                <a:spcPts val="0"/>
              </a:spcBef>
              <a:spcAft>
                <a:spcPts val="0"/>
              </a:spcAft>
              <a:buSzPts val="2400"/>
              <a:buFont typeface="Merriweather"/>
              <a:buChar char="●"/>
            </a:pPr>
            <a:r>
              <a:rPr lang="en" sz="2400">
                <a:latin typeface="Merriweather"/>
                <a:ea typeface="Merriweather"/>
                <a:cs typeface="Merriweather"/>
                <a:sym typeface="Merriweather"/>
              </a:rPr>
              <a:t>Pediatric Care</a:t>
            </a:r>
            <a:endParaRPr sz="2400">
              <a:latin typeface="Merriweather"/>
              <a:ea typeface="Merriweather"/>
              <a:cs typeface="Merriweather"/>
              <a:sym typeface="Merriweather"/>
            </a:endParaRPr>
          </a:p>
          <a:p>
            <a:pPr marL="457200" lvl="0" indent="-381000" algn="l" rtl="0">
              <a:spcBef>
                <a:spcPts val="0"/>
              </a:spcBef>
              <a:spcAft>
                <a:spcPts val="0"/>
              </a:spcAft>
              <a:buSzPts val="2400"/>
              <a:buFont typeface="Merriweather"/>
              <a:buChar char="●"/>
            </a:pPr>
            <a:r>
              <a:rPr lang="en" sz="2400">
                <a:latin typeface="Merriweather"/>
                <a:ea typeface="Merriweather"/>
                <a:cs typeface="Merriweather"/>
                <a:sym typeface="Merriweather"/>
              </a:rPr>
              <a:t>School Support/ IDEA</a:t>
            </a:r>
            <a:endParaRPr sz="2400">
              <a:latin typeface="Merriweather"/>
              <a:ea typeface="Merriweather"/>
              <a:cs typeface="Merriweather"/>
              <a:sym typeface="Merriweather"/>
            </a:endParaRPr>
          </a:p>
          <a:p>
            <a:pPr marL="457200" lvl="0" indent="-381000" algn="l" rtl="0">
              <a:spcBef>
                <a:spcPts val="0"/>
              </a:spcBef>
              <a:spcAft>
                <a:spcPts val="0"/>
              </a:spcAft>
              <a:buSzPts val="2400"/>
              <a:buFont typeface="Merriweather"/>
              <a:buChar char="●"/>
            </a:pPr>
            <a:r>
              <a:rPr lang="en" sz="2400">
                <a:latin typeface="Merriweather"/>
                <a:ea typeface="Merriweather"/>
                <a:cs typeface="Merriweather"/>
                <a:sym typeface="Merriweather"/>
              </a:rPr>
              <a:t>Support for Caregivers</a:t>
            </a:r>
            <a:endParaRPr sz="2400">
              <a:latin typeface="Merriweather"/>
              <a:ea typeface="Merriweather"/>
              <a:cs typeface="Merriweather"/>
              <a:sym typeface="Merriweather"/>
            </a:endParaRPr>
          </a:p>
          <a:p>
            <a:pPr marL="457200" lvl="0" indent="-381000" algn="l" rtl="0">
              <a:spcBef>
                <a:spcPts val="0"/>
              </a:spcBef>
              <a:spcAft>
                <a:spcPts val="0"/>
              </a:spcAft>
              <a:buSzPts val="2400"/>
              <a:buFont typeface="Merriweather"/>
              <a:buChar char="●"/>
            </a:pPr>
            <a:r>
              <a:rPr lang="en" sz="2400">
                <a:latin typeface="Merriweather"/>
                <a:ea typeface="Merriweather"/>
                <a:cs typeface="Merriweather"/>
                <a:sym typeface="Merriweather"/>
              </a:rPr>
              <a:t>Higher Education</a:t>
            </a:r>
            <a:endParaRPr sz="2400">
              <a:latin typeface="Merriweather"/>
              <a:ea typeface="Merriweather"/>
              <a:cs typeface="Merriweather"/>
              <a:sym typeface="Merriweather"/>
            </a:endParaRPr>
          </a:p>
          <a:p>
            <a:pPr marL="457200" lvl="0" indent="-381000" algn="l" rtl="0">
              <a:spcBef>
                <a:spcPts val="0"/>
              </a:spcBef>
              <a:spcAft>
                <a:spcPts val="0"/>
              </a:spcAft>
              <a:buSzPts val="2400"/>
              <a:buFont typeface="Merriweather"/>
              <a:buChar char="●"/>
            </a:pPr>
            <a:r>
              <a:rPr lang="en" sz="2400">
                <a:latin typeface="Merriweather"/>
                <a:ea typeface="Merriweather"/>
                <a:cs typeface="Merriweather"/>
                <a:sym typeface="Merriweather"/>
              </a:rPr>
              <a:t>Transitioning from Pediatric to Adult Care</a:t>
            </a:r>
            <a:endParaRPr sz="2400">
              <a:latin typeface="Merriweather"/>
              <a:ea typeface="Merriweather"/>
              <a:cs typeface="Merriweather"/>
              <a:sym typeface="Merriweather"/>
            </a:endParaRPr>
          </a:p>
          <a:p>
            <a:pPr marL="457200" lvl="0" indent="-381000" algn="l" rtl="0">
              <a:spcBef>
                <a:spcPts val="0"/>
              </a:spcBef>
              <a:spcAft>
                <a:spcPts val="0"/>
              </a:spcAft>
              <a:buSzPts val="2400"/>
              <a:buFont typeface="Merriweather"/>
              <a:buChar char="●"/>
            </a:pPr>
            <a:r>
              <a:rPr lang="en" sz="2400">
                <a:latin typeface="Merriweather"/>
                <a:ea typeface="Merriweather"/>
                <a:cs typeface="Merriweather"/>
                <a:sym typeface="Merriweather"/>
              </a:rPr>
              <a:t>Establishing Independence</a:t>
            </a:r>
            <a:endParaRPr sz="2400">
              <a:latin typeface="Merriweather"/>
              <a:ea typeface="Merriweather"/>
              <a:cs typeface="Merriweather"/>
              <a:sym typeface="Merriweather"/>
            </a:endParaRPr>
          </a:p>
          <a:p>
            <a:pPr marL="457200" lvl="0" indent="-381000" algn="l" rtl="0">
              <a:spcBef>
                <a:spcPts val="0"/>
              </a:spcBef>
              <a:spcAft>
                <a:spcPts val="0"/>
              </a:spcAft>
              <a:buSzPts val="2400"/>
              <a:buFont typeface="Merriweather"/>
              <a:buChar char="●"/>
            </a:pPr>
            <a:r>
              <a:rPr lang="en" sz="2400">
                <a:latin typeface="Merriweather"/>
                <a:ea typeface="Merriweather"/>
                <a:cs typeface="Merriweather"/>
                <a:sym typeface="Merriweather"/>
              </a:rPr>
              <a:t>Vocational Support</a:t>
            </a:r>
            <a:endParaRPr sz="2400">
              <a:latin typeface="Merriweather"/>
              <a:ea typeface="Merriweather"/>
              <a:cs typeface="Merriweather"/>
              <a:sym typeface="Merriweather"/>
            </a:endParaRPr>
          </a:p>
          <a:p>
            <a:pPr marL="457200" lvl="0" indent="-381000" algn="l" rtl="0">
              <a:spcBef>
                <a:spcPts val="0"/>
              </a:spcBef>
              <a:spcAft>
                <a:spcPts val="0"/>
              </a:spcAft>
              <a:buSzPts val="2400"/>
              <a:buFont typeface="Merriweather"/>
              <a:buChar char="●"/>
            </a:pPr>
            <a:r>
              <a:rPr lang="en" sz="2400">
                <a:latin typeface="Merriweather"/>
                <a:ea typeface="Merriweather"/>
                <a:cs typeface="Merriweather"/>
                <a:sym typeface="Merriweather"/>
              </a:rPr>
              <a:t>Advance Care Planning</a:t>
            </a:r>
            <a:endParaRPr sz="2400">
              <a:latin typeface="Merriweather"/>
              <a:ea typeface="Merriweather"/>
              <a:cs typeface="Merriweather"/>
              <a:sym typeface="Merriweathe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5"/>
          <p:cNvSpPr txBox="1">
            <a:spLocks noGrp="1"/>
          </p:cNvSpPr>
          <p:nvPr>
            <p:ph type="title"/>
          </p:nvPr>
        </p:nvSpPr>
        <p:spPr>
          <a:xfrm>
            <a:off x="171700" y="0"/>
            <a:ext cx="8232900" cy="1244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800"/>
              <a:t>What is Palliative Care?</a:t>
            </a:r>
            <a:endParaRPr sz="4800"/>
          </a:p>
        </p:txBody>
      </p:sp>
      <p:sp>
        <p:nvSpPr>
          <p:cNvPr id="77" name="Google Shape;77;p15"/>
          <p:cNvSpPr txBox="1">
            <a:spLocks noGrp="1"/>
          </p:cNvSpPr>
          <p:nvPr>
            <p:ph type="body" idx="1"/>
          </p:nvPr>
        </p:nvSpPr>
        <p:spPr>
          <a:xfrm>
            <a:off x="3809100" y="4200900"/>
            <a:ext cx="5334900" cy="942600"/>
          </a:xfrm>
          <a:prstGeom prst="rect">
            <a:avLst/>
          </a:prstGeom>
        </p:spPr>
        <p:txBody>
          <a:bodyPr spcFirstLastPara="1" wrap="square" lIns="91425" tIns="91425" rIns="91425" bIns="91425" anchor="t" anchorCtr="0">
            <a:noAutofit/>
          </a:bodyPr>
          <a:lstStyle/>
          <a:p>
            <a:pPr marL="0" lvl="0" indent="0" algn="r" rtl="0">
              <a:spcBef>
                <a:spcPts val="0"/>
              </a:spcBef>
              <a:spcAft>
                <a:spcPts val="1600"/>
              </a:spcAft>
              <a:buNone/>
            </a:pPr>
            <a:r>
              <a:rPr lang="en"/>
              <a:t>getpalliativecare.org</a:t>
            </a:r>
            <a:endParaRPr/>
          </a:p>
        </p:txBody>
      </p:sp>
      <p:sp>
        <p:nvSpPr>
          <p:cNvPr id="78" name="Google Shape;78;p15"/>
          <p:cNvSpPr txBox="1"/>
          <p:nvPr/>
        </p:nvSpPr>
        <p:spPr>
          <a:xfrm>
            <a:off x="386350" y="1444800"/>
            <a:ext cx="6739800" cy="39000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FFFFFF"/>
              </a:buClr>
              <a:buSzPts val="1800"/>
              <a:buFont typeface="Merriweather"/>
              <a:buChar char="●"/>
            </a:pPr>
            <a:r>
              <a:rPr lang="en" sz="1800">
                <a:solidFill>
                  <a:srgbClr val="FFFFFF"/>
                </a:solidFill>
                <a:latin typeface="Merriweather"/>
                <a:ea typeface="Merriweather"/>
                <a:cs typeface="Merriweather"/>
                <a:sym typeface="Merriweather"/>
              </a:rPr>
              <a:t>Person and Family-Centered medical care for individuals living with serious illness</a:t>
            </a:r>
            <a:endParaRPr sz="1800">
              <a:solidFill>
                <a:srgbClr val="FFFFFF"/>
              </a:solidFill>
              <a:latin typeface="Merriweather"/>
              <a:ea typeface="Merriweather"/>
              <a:cs typeface="Merriweather"/>
              <a:sym typeface="Merriweather"/>
            </a:endParaRPr>
          </a:p>
          <a:p>
            <a:pPr marL="457200" lvl="0" indent="-342900" algn="l" rtl="0">
              <a:lnSpc>
                <a:spcPct val="150000"/>
              </a:lnSpc>
              <a:spcBef>
                <a:spcPts val="0"/>
              </a:spcBef>
              <a:spcAft>
                <a:spcPts val="0"/>
              </a:spcAft>
              <a:buClr>
                <a:srgbClr val="FFFFFF"/>
              </a:buClr>
              <a:buSzPts val="1800"/>
              <a:buFont typeface="Merriweather"/>
              <a:buChar char="●"/>
            </a:pPr>
            <a:r>
              <a:rPr lang="en" sz="1800">
                <a:solidFill>
                  <a:srgbClr val="FFFFFF"/>
                </a:solidFill>
                <a:latin typeface="Merriweather"/>
                <a:ea typeface="Merriweather"/>
                <a:cs typeface="Merriweather"/>
                <a:sym typeface="Merriweather"/>
              </a:rPr>
              <a:t>A team of doctors, nurses, therapists, social workers, and other professionals working together to meet medical and psychosocial need</a:t>
            </a:r>
            <a:endParaRPr sz="1800">
              <a:solidFill>
                <a:srgbClr val="FFFFFF"/>
              </a:solidFill>
              <a:latin typeface="Merriweather"/>
              <a:ea typeface="Merriweather"/>
              <a:cs typeface="Merriweather"/>
              <a:sym typeface="Merriweather"/>
            </a:endParaRPr>
          </a:p>
          <a:p>
            <a:pPr marL="457200" lvl="0" indent="-342900" algn="l" rtl="0">
              <a:lnSpc>
                <a:spcPct val="150000"/>
              </a:lnSpc>
              <a:spcBef>
                <a:spcPts val="0"/>
              </a:spcBef>
              <a:spcAft>
                <a:spcPts val="0"/>
              </a:spcAft>
              <a:buClr>
                <a:srgbClr val="FFFFFF"/>
              </a:buClr>
              <a:buSzPts val="1800"/>
              <a:buFont typeface="Merriweather"/>
              <a:buChar char="●"/>
            </a:pPr>
            <a:r>
              <a:rPr lang="en" sz="1800">
                <a:solidFill>
                  <a:srgbClr val="FFFFFF"/>
                </a:solidFill>
                <a:latin typeface="Merriweather"/>
                <a:ea typeface="Merriweather"/>
                <a:cs typeface="Merriweather"/>
                <a:sym typeface="Merriweather"/>
              </a:rPr>
              <a:t>Goal is to improve quality of life</a:t>
            </a:r>
            <a:endParaRPr sz="1800">
              <a:solidFill>
                <a:srgbClr val="FFFFFF"/>
              </a:solidFill>
              <a:latin typeface="Merriweather"/>
              <a:ea typeface="Merriweather"/>
              <a:cs typeface="Merriweather"/>
              <a:sym typeface="Merriweather"/>
            </a:endParaRPr>
          </a:p>
          <a:p>
            <a:pPr marL="457200" lvl="0" indent="-342900" algn="l" rtl="0">
              <a:lnSpc>
                <a:spcPct val="150000"/>
              </a:lnSpc>
              <a:spcBef>
                <a:spcPts val="0"/>
              </a:spcBef>
              <a:spcAft>
                <a:spcPts val="0"/>
              </a:spcAft>
              <a:buClr>
                <a:srgbClr val="FFFFFF"/>
              </a:buClr>
              <a:buSzPts val="1800"/>
              <a:buFont typeface="Merriweather"/>
              <a:buChar char="●"/>
            </a:pPr>
            <a:r>
              <a:rPr lang="en" sz="1800">
                <a:solidFill>
                  <a:srgbClr val="FFFFFF"/>
                </a:solidFill>
                <a:latin typeface="Merriweather"/>
                <a:ea typeface="Merriweather"/>
                <a:cs typeface="Merriweather"/>
                <a:sym typeface="Merriweather"/>
              </a:rPr>
              <a:t>Can be implemented at any stage of the disease</a:t>
            </a:r>
            <a:endParaRPr sz="1800">
              <a:solidFill>
                <a:srgbClr val="FFFFFF"/>
              </a:solidFill>
              <a:latin typeface="Merriweather"/>
              <a:ea typeface="Merriweather"/>
              <a:cs typeface="Merriweather"/>
              <a:sym typeface="Merriweathe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Childhood</a:t>
            </a:r>
            <a:endParaRPr/>
          </a:p>
        </p:txBody>
      </p:sp>
      <p:sp>
        <p:nvSpPr>
          <p:cNvPr id="84" name="Google Shape;84;p16"/>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Merriweather"/>
                <a:ea typeface="Merriweather"/>
                <a:cs typeface="Merriweather"/>
                <a:sym typeface="Merriweather"/>
              </a:rPr>
              <a:t>Medical Care-</a:t>
            </a:r>
            <a:endParaRPr sz="2400">
              <a:latin typeface="Merriweather"/>
              <a:ea typeface="Merriweather"/>
              <a:cs typeface="Merriweather"/>
              <a:sym typeface="Merriweather"/>
            </a:endParaRPr>
          </a:p>
          <a:p>
            <a:pPr marL="0" lvl="0" indent="0" algn="l" rtl="0">
              <a:spcBef>
                <a:spcPts val="1600"/>
              </a:spcBef>
              <a:spcAft>
                <a:spcPts val="0"/>
              </a:spcAft>
              <a:buNone/>
            </a:pPr>
            <a:r>
              <a:rPr lang="en" sz="1800">
                <a:latin typeface="Merriweather"/>
                <a:ea typeface="Merriweather"/>
                <a:cs typeface="Merriweather"/>
                <a:sym typeface="Merriweather"/>
              </a:rPr>
              <a:t>Access to diagnostic information, appropriate medical team, treatment</a:t>
            </a:r>
            <a:endParaRPr sz="1800">
              <a:latin typeface="Merriweather"/>
              <a:ea typeface="Merriweather"/>
              <a:cs typeface="Merriweather"/>
              <a:sym typeface="Merriweathe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85" name="Google Shape;85;p16"/>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Psychological and Emotional Support-</a:t>
            </a:r>
            <a:endParaRPr sz="2400"/>
          </a:p>
          <a:p>
            <a:pPr marL="0" lvl="0" indent="0" algn="l" rtl="0">
              <a:spcBef>
                <a:spcPts val="1600"/>
              </a:spcBef>
              <a:spcAft>
                <a:spcPts val="1600"/>
              </a:spcAft>
              <a:buNone/>
            </a:pPr>
            <a:r>
              <a:rPr lang="en" sz="1800"/>
              <a:t>Access to supportive counseling, play therapy, speech therapy, occupational therapy, respite care, and more</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Childhood</a:t>
            </a:r>
            <a:endParaRPr/>
          </a:p>
        </p:txBody>
      </p:sp>
      <p:sp>
        <p:nvSpPr>
          <p:cNvPr id="91" name="Google Shape;91;p17"/>
          <p:cNvSpPr txBox="1">
            <a:spLocks noGrp="1"/>
          </p:cNvSpPr>
          <p:nvPr>
            <p:ph type="body" idx="4294967295"/>
          </p:nvPr>
        </p:nvSpPr>
        <p:spPr>
          <a:xfrm>
            <a:off x="405600" y="1230725"/>
            <a:ext cx="78585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Merriweather"/>
                <a:ea typeface="Merriweather"/>
                <a:cs typeface="Merriweather"/>
                <a:sym typeface="Merriweather"/>
              </a:rPr>
              <a:t>IDEA- </a:t>
            </a:r>
            <a:r>
              <a:rPr lang="en" sz="1800">
                <a:solidFill>
                  <a:srgbClr val="343C47"/>
                </a:solidFill>
                <a:highlight>
                  <a:srgbClr val="FFFFFF"/>
                </a:highlight>
                <a:latin typeface="Merriweather"/>
                <a:ea typeface="Merriweather"/>
                <a:cs typeface="Merriweather"/>
                <a:sym typeface="Merriweather"/>
              </a:rPr>
              <a:t> The Individuals with Disabilities Education Act (IDEA) is a law that makes available a free appropriate public education to eligible children with disabilities throughout the nation and ensures special education and related services to those children.</a:t>
            </a:r>
            <a:endParaRPr sz="1800">
              <a:latin typeface="Merriweather"/>
              <a:ea typeface="Merriweather"/>
              <a:cs typeface="Merriweather"/>
              <a:sym typeface="Merriweather"/>
            </a:endParaRPr>
          </a:p>
          <a:p>
            <a:pPr marL="0" lvl="0" indent="0" algn="l" rtl="0">
              <a:spcBef>
                <a:spcPts val="1600"/>
              </a:spcBef>
              <a:spcAft>
                <a:spcPts val="0"/>
              </a:spcAft>
              <a:buNone/>
            </a:pPr>
            <a:endParaRPr/>
          </a:p>
          <a:p>
            <a:pPr marL="0" lvl="0" indent="0" algn="l" rtl="0">
              <a:spcBef>
                <a:spcPts val="1600"/>
              </a:spcBef>
              <a:spcAft>
                <a:spcPts val="0"/>
              </a:spcAft>
              <a:buNone/>
            </a:pPr>
            <a:r>
              <a:rPr lang="en" sz="1800">
                <a:latin typeface="Merriweather"/>
                <a:ea typeface="Merriweather"/>
                <a:cs typeface="Merriweather"/>
                <a:sym typeface="Merriweather"/>
              </a:rPr>
              <a:t>Part C- Infant and Toddler Services (Birth-age 2) </a:t>
            </a:r>
            <a:endParaRPr sz="1800">
              <a:latin typeface="Merriweather"/>
              <a:ea typeface="Merriweather"/>
              <a:cs typeface="Merriweather"/>
              <a:sym typeface="Merriweather"/>
            </a:endParaRPr>
          </a:p>
          <a:p>
            <a:pPr marL="0" lvl="0" indent="0" algn="l" rtl="0">
              <a:spcBef>
                <a:spcPts val="1600"/>
              </a:spcBef>
              <a:spcAft>
                <a:spcPts val="0"/>
              </a:spcAft>
              <a:buNone/>
            </a:pPr>
            <a:endParaRPr/>
          </a:p>
          <a:p>
            <a:pPr marL="0" lvl="0" indent="0" algn="l" rtl="0">
              <a:spcBef>
                <a:spcPts val="1600"/>
              </a:spcBef>
              <a:spcAft>
                <a:spcPts val="1600"/>
              </a:spcAft>
              <a:buNone/>
            </a:pPr>
            <a:r>
              <a:rPr lang="en" sz="1800">
                <a:latin typeface="Merriweather"/>
                <a:ea typeface="Merriweather"/>
                <a:cs typeface="Merriweather"/>
                <a:sym typeface="Merriweather"/>
              </a:rPr>
              <a:t>Part B- Ages 3-21. Early Childhood Special Education and School Age. (IEP)</a:t>
            </a:r>
            <a:endParaRPr sz="1800">
              <a:latin typeface="Merriweather"/>
              <a:ea typeface="Merriweather"/>
              <a:cs typeface="Merriweather"/>
              <a:sym typeface="Merriweathe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IDEA- Who Qualifies?</a:t>
            </a:r>
            <a:endParaRPr/>
          </a:p>
        </p:txBody>
      </p:sp>
      <p:sp>
        <p:nvSpPr>
          <p:cNvPr id="97" name="Google Shape;97;p18"/>
          <p:cNvSpPr txBox="1">
            <a:spLocks noGrp="1"/>
          </p:cNvSpPr>
          <p:nvPr>
            <p:ph type="body" idx="2"/>
          </p:nvPr>
        </p:nvSpPr>
        <p:spPr>
          <a:xfrm>
            <a:off x="203875" y="1282675"/>
            <a:ext cx="8736300" cy="36378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Autism										</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Deafness</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Blindness</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Emotional Disturbance</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Intellectual Disability</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Multiple Disabilities</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Orthopedic Impairment</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Other Health Impairment</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Learning Disability</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Speech/Language Impairment </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Traumatic Brain Injury</a:t>
            </a:r>
            <a:endParaRPr sz="1800">
              <a:latin typeface="Merriweather"/>
              <a:ea typeface="Merriweather"/>
              <a:cs typeface="Merriweather"/>
              <a:sym typeface="Merriweathe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Section 504</a:t>
            </a:r>
            <a:endParaRPr/>
          </a:p>
        </p:txBody>
      </p:sp>
      <p:sp>
        <p:nvSpPr>
          <p:cNvPr id="103" name="Google Shape;103;p19"/>
          <p:cNvSpPr txBox="1">
            <a:spLocks noGrp="1"/>
          </p:cNvSpPr>
          <p:nvPr>
            <p:ph type="body" idx="1"/>
          </p:nvPr>
        </p:nvSpPr>
        <p:spPr>
          <a:xfrm>
            <a:off x="4261225" y="266475"/>
            <a:ext cx="4625100" cy="487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000000"/>
                </a:solidFill>
                <a:latin typeface="Merriweather"/>
                <a:ea typeface="Merriweather"/>
                <a:cs typeface="Merriweather"/>
                <a:sym typeface="Merriweather"/>
              </a:rPr>
              <a:t>-Civil Rights Legislation </a:t>
            </a:r>
            <a:endParaRPr sz="1800">
              <a:solidFill>
                <a:srgbClr val="000000"/>
              </a:solidFill>
              <a:latin typeface="Merriweather"/>
              <a:ea typeface="Merriweather"/>
              <a:cs typeface="Merriweather"/>
              <a:sym typeface="Merriweather"/>
            </a:endParaRPr>
          </a:p>
          <a:p>
            <a:pPr marL="0" lvl="0" indent="0" algn="l" rtl="0">
              <a:spcBef>
                <a:spcPts val="1600"/>
              </a:spcBef>
              <a:spcAft>
                <a:spcPts val="0"/>
              </a:spcAft>
              <a:buNone/>
            </a:pPr>
            <a:r>
              <a:rPr lang="en" sz="1800">
                <a:solidFill>
                  <a:srgbClr val="000000"/>
                </a:solidFill>
                <a:latin typeface="Merriweather"/>
                <a:ea typeface="Merriweather"/>
                <a:cs typeface="Merriweather"/>
                <a:sym typeface="Merriweather"/>
              </a:rPr>
              <a:t>- Federal law under Rehabilitation Act</a:t>
            </a:r>
            <a:endParaRPr sz="1800">
              <a:solidFill>
                <a:srgbClr val="000000"/>
              </a:solidFill>
              <a:latin typeface="Merriweather"/>
              <a:ea typeface="Merriweather"/>
              <a:cs typeface="Merriweather"/>
              <a:sym typeface="Merriweather"/>
            </a:endParaRPr>
          </a:p>
          <a:p>
            <a:pPr marL="0" lvl="0" indent="0" algn="l" rtl="0">
              <a:spcBef>
                <a:spcPts val="1600"/>
              </a:spcBef>
              <a:spcAft>
                <a:spcPts val="0"/>
              </a:spcAft>
              <a:buNone/>
            </a:pPr>
            <a:r>
              <a:rPr lang="en" sz="1800">
                <a:solidFill>
                  <a:srgbClr val="000000"/>
                </a:solidFill>
                <a:latin typeface="Merriweather"/>
                <a:ea typeface="Merriweather"/>
                <a:cs typeface="Merriweather"/>
                <a:sym typeface="Merriweather"/>
              </a:rPr>
              <a:t>-Provides accommodations, not special education</a:t>
            </a:r>
            <a:endParaRPr sz="1800">
              <a:solidFill>
                <a:srgbClr val="000000"/>
              </a:solidFill>
              <a:latin typeface="Merriweather"/>
              <a:ea typeface="Merriweather"/>
              <a:cs typeface="Merriweather"/>
              <a:sym typeface="Merriweather"/>
            </a:endParaRPr>
          </a:p>
          <a:p>
            <a:pPr marL="0" lvl="0" indent="0" algn="l" rtl="0">
              <a:lnSpc>
                <a:spcPct val="100000"/>
              </a:lnSpc>
              <a:spcBef>
                <a:spcPts val="1600"/>
              </a:spcBef>
              <a:spcAft>
                <a:spcPts val="0"/>
              </a:spcAft>
              <a:buNone/>
            </a:pPr>
            <a:r>
              <a:rPr lang="en" sz="1800">
                <a:solidFill>
                  <a:srgbClr val="000000"/>
                </a:solidFill>
                <a:latin typeface="Merriweather"/>
                <a:ea typeface="Merriweather"/>
                <a:cs typeface="Merriweather"/>
                <a:sym typeface="Merriweather"/>
              </a:rPr>
              <a:t>	</a:t>
            </a:r>
            <a:r>
              <a:rPr lang="en" sz="1400">
                <a:solidFill>
                  <a:srgbClr val="000000"/>
                </a:solidFill>
                <a:latin typeface="Merriweather"/>
                <a:ea typeface="Merriweather"/>
                <a:cs typeface="Merriweather"/>
                <a:sym typeface="Merriweather"/>
              </a:rPr>
              <a:t>- Preferential Seating</a:t>
            </a:r>
            <a:endParaRPr sz="1400">
              <a:solidFill>
                <a:srgbClr val="000000"/>
              </a:solidFill>
              <a:latin typeface="Merriweather"/>
              <a:ea typeface="Merriweather"/>
              <a:cs typeface="Merriweather"/>
              <a:sym typeface="Merriweather"/>
            </a:endParaRPr>
          </a:p>
          <a:p>
            <a:pPr marL="0" lvl="0" indent="0" algn="l" rtl="0">
              <a:lnSpc>
                <a:spcPct val="100000"/>
              </a:lnSpc>
              <a:spcBef>
                <a:spcPts val="1600"/>
              </a:spcBef>
              <a:spcAft>
                <a:spcPts val="0"/>
              </a:spcAft>
              <a:buNone/>
            </a:pPr>
            <a:r>
              <a:rPr lang="en" sz="1400">
                <a:solidFill>
                  <a:srgbClr val="000000"/>
                </a:solidFill>
                <a:latin typeface="Merriweather"/>
                <a:ea typeface="Merriweather"/>
                <a:cs typeface="Merriweather"/>
                <a:sym typeface="Merriweather"/>
              </a:rPr>
              <a:t>	- Note taker</a:t>
            </a:r>
            <a:endParaRPr sz="1400">
              <a:solidFill>
                <a:srgbClr val="000000"/>
              </a:solidFill>
              <a:latin typeface="Merriweather"/>
              <a:ea typeface="Merriweather"/>
              <a:cs typeface="Merriweather"/>
              <a:sym typeface="Merriweather"/>
            </a:endParaRPr>
          </a:p>
          <a:p>
            <a:pPr marL="0" lvl="0" indent="0" algn="l" rtl="0">
              <a:lnSpc>
                <a:spcPct val="100000"/>
              </a:lnSpc>
              <a:spcBef>
                <a:spcPts val="1600"/>
              </a:spcBef>
              <a:spcAft>
                <a:spcPts val="0"/>
              </a:spcAft>
              <a:buNone/>
            </a:pPr>
            <a:r>
              <a:rPr lang="en" sz="1400">
                <a:solidFill>
                  <a:srgbClr val="000000"/>
                </a:solidFill>
                <a:latin typeface="Merriweather"/>
                <a:ea typeface="Merriweather"/>
                <a:cs typeface="Merriweather"/>
                <a:sym typeface="Merriweather"/>
              </a:rPr>
              <a:t>	- Accessible Transportation</a:t>
            </a:r>
            <a:endParaRPr sz="1400">
              <a:solidFill>
                <a:srgbClr val="000000"/>
              </a:solidFill>
              <a:latin typeface="Merriweather"/>
              <a:ea typeface="Merriweather"/>
              <a:cs typeface="Merriweather"/>
              <a:sym typeface="Merriweather"/>
            </a:endParaRPr>
          </a:p>
          <a:p>
            <a:pPr marL="0" lvl="0" indent="0" algn="l" rtl="0">
              <a:lnSpc>
                <a:spcPct val="100000"/>
              </a:lnSpc>
              <a:spcBef>
                <a:spcPts val="1600"/>
              </a:spcBef>
              <a:spcAft>
                <a:spcPts val="0"/>
              </a:spcAft>
              <a:buNone/>
            </a:pPr>
            <a:r>
              <a:rPr lang="en" sz="1400">
                <a:solidFill>
                  <a:srgbClr val="000000"/>
                </a:solidFill>
                <a:latin typeface="Merriweather"/>
                <a:ea typeface="Merriweather"/>
                <a:cs typeface="Merriweather"/>
                <a:sym typeface="Merriweather"/>
              </a:rPr>
              <a:t>	- Extra time to complete tests</a:t>
            </a:r>
            <a:endParaRPr sz="1400">
              <a:solidFill>
                <a:srgbClr val="000000"/>
              </a:solidFill>
              <a:latin typeface="Merriweather"/>
              <a:ea typeface="Merriweather"/>
              <a:cs typeface="Merriweather"/>
              <a:sym typeface="Merriweather"/>
            </a:endParaRPr>
          </a:p>
          <a:p>
            <a:pPr marL="0" lvl="0" indent="0" algn="l" rtl="0">
              <a:lnSpc>
                <a:spcPct val="100000"/>
              </a:lnSpc>
              <a:spcBef>
                <a:spcPts val="1600"/>
              </a:spcBef>
              <a:spcAft>
                <a:spcPts val="0"/>
              </a:spcAft>
              <a:buNone/>
            </a:pPr>
            <a:r>
              <a:rPr lang="en" sz="1400">
                <a:solidFill>
                  <a:srgbClr val="000000"/>
                </a:solidFill>
                <a:latin typeface="Merriweather"/>
                <a:ea typeface="Merriweather"/>
                <a:cs typeface="Merriweather"/>
                <a:sym typeface="Merriweather"/>
              </a:rPr>
              <a:t>	- Rest periods</a:t>
            </a:r>
            <a:endParaRPr sz="1400">
              <a:solidFill>
                <a:srgbClr val="000000"/>
              </a:solidFill>
              <a:latin typeface="Merriweather"/>
              <a:ea typeface="Merriweather"/>
              <a:cs typeface="Merriweather"/>
              <a:sym typeface="Merriweather"/>
            </a:endParaRPr>
          </a:p>
          <a:p>
            <a:pPr marL="0" lvl="0" indent="0" algn="l" rtl="0">
              <a:lnSpc>
                <a:spcPct val="100000"/>
              </a:lnSpc>
              <a:spcBef>
                <a:spcPts val="1600"/>
              </a:spcBef>
              <a:spcAft>
                <a:spcPts val="0"/>
              </a:spcAft>
              <a:buNone/>
            </a:pPr>
            <a:r>
              <a:rPr lang="en" sz="1400">
                <a:solidFill>
                  <a:srgbClr val="000000"/>
                </a:solidFill>
                <a:latin typeface="Merriweather"/>
                <a:ea typeface="Merriweather"/>
                <a:cs typeface="Merriweather"/>
                <a:sym typeface="Merriweather"/>
              </a:rPr>
              <a:t>	- Someone to push wheelchair</a:t>
            </a:r>
            <a:endParaRPr sz="1400">
              <a:solidFill>
                <a:srgbClr val="000000"/>
              </a:solidFill>
              <a:latin typeface="Merriweather"/>
              <a:ea typeface="Merriweather"/>
              <a:cs typeface="Merriweather"/>
              <a:sym typeface="Merriweather"/>
            </a:endParaRPr>
          </a:p>
          <a:p>
            <a:pPr marL="0" lvl="0" indent="0" algn="l" rtl="0">
              <a:lnSpc>
                <a:spcPct val="100000"/>
              </a:lnSpc>
              <a:spcBef>
                <a:spcPts val="1600"/>
              </a:spcBef>
              <a:spcAft>
                <a:spcPts val="0"/>
              </a:spcAft>
              <a:buNone/>
            </a:pPr>
            <a:r>
              <a:rPr lang="en" sz="1400">
                <a:solidFill>
                  <a:srgbClr val="000000"/>
                </a:solidFill>
                <a:latin typeface="Merriweather"/>
                <a:ea typeface="Merriweather"/>
                <a:cs typeface="Merriweather"/>
                <a:sym typeface="Merriweather"/>
              </a:rPr>
              <a:t>	- Quiet space to take t</a:t>
            </a:r>
            <a:r>
              <a:rPr lang="en" sz="1800">
                <a:solidFill>
                  <a:srgbClr val="000000"/>
                </a:solidFill>
                <a:latin typeface="Merriweather"/>
                <a:ea typeface="Merriweather"/>
                <a:cs typeface="Merriweather"/>
                <a:sym typeface="Merriweather"/>
              </a:rPr>
              <a:t>ests</a:t>
            </a:r>
            <a:endParaRPr sz="1800">
              <a:solidFill>
                <a:srgbClr val="000000"/>
              </a:solidFill>
              <a:latin typeface="Merriweather"/>
              <a:ea typeface="Merriweather"/>
              <a:cs typeface="Merriweather"/>
              <a:sym typeface="Merriweather"/>
            </a:endParaRPr>
          </a:p>
          <a:p>
            <a:pPr marL="0" lvl="0" indent="0" algn="l" rtl="0">
              <a:spcBef>
                <a:spcPts val="1600"/>
              </a:spcBef>
              <a:spcAft>
                <a:spcPts val="0"/>
              </a:spcAft>
              <a:buNone/>
            </a:pPr>
            <a:endParaRPr sz="1800">
              <a:solidFill>
                <a:srgbClr val="000000"/>
              </a:solidFill>
              <a:latin typeface="Merriweather"/>
              <a:ea typeface="Merriweather"/>
              <a:cs typeface="Merriweather"/>
              <a:sym typeface="Merriweather"/>
            </a:endParaRPr>
          </a:p>
          <a:p>
            <a:pPr marL="0" lvl="0" indent="0" algn="l" rtl="0">
              <a:spcBef>
                <a:spcPts val="1600"/>
              </a:spcBef>
              <a:spcAft>
                <a:spcPts val="1600"/>
              </a:spcAft>
              <a:buNone/>
            </a:pPr>
            <a:endParaRPr sz="1800">
              <a:solidFill>
                <a:srgbClr val="000000"/>
              </a:solidFill>
              <a:latin typeface="Merriweather"/>
              <a:ea typeface="Merriweather"/>
              <a:cs typeface="Merriweather"/>
              <a:sym typeface="Merriweathe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Teenage/Young Adulthood</a:t>
            </a:r>
            <a:endParaRPr/>
          </a:p>
        </p:txBody>
      </p:sp>
      <p:sp>
        <p:nvSpPr>
          <p:cNvPr id="109" name="Google Shape;109;p20"/>
          <p:cNvSpPr txBox="1">
            <a:spLocks noGrp="1"/>
          </p:cNvSpPr>
          <p:nvPr>
            <p:ph type="body" idx="1"/>
          </p:nvPr>
        </p:nvSpPr>
        <p:spPr>
          <a:xfrm>
            <a:off x="4404725" y="500925"/>
            <a:ext cx="45999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200">
                <a:latin typeface="Merriweather"/>
                <a:ea typeface="Merriweather"/>
                <a:cs typeface="Merriweather"/>
                <a:sym typeface="Merriweather"/>
              </a:rPr>
              <a:t>Higher Education and Section 504</a:t>
            </a:r>
            <a:endParaRPr sz="2200">
              <a:latin typeface="Merriweather"/>
              <a:ea typeface="Merriweather"/>
              <a:cs typeface="Merriweather"/>
              <a:sym typeface="Merriweather"/>
            </a:endParaRPr>
          </a:p>
          <a:p>
            <a:pPr marL="457200" lvl="0" indent="-342900" algn="l" rtl="0">
              <a:spcBef>
                <a:spcPts val="1600"/>
              </a:spcBef>
              <a:spcAft>
                <a:spcPts val="0"/>
              </a:spcAft>
              <a:buSzPts val="1800"/>
              <a:buFont typeface="Merriweather"/>
              <a:buChar char="-"/>
            </a:pPr>
            <a:r>
              <a:rPr lang="en" sz="1800">
                <a:latin typeface="Merriweather"/>
                <a:ea typeface="Merriweather"/>
                <a:cs typeface="Merriweather"/>
                <a:sym typeface="Merriweather"/>
              </a:rPr>
              <a:t>Colleges and Universities that receive federal education funding are required to accommodate students living with disabilities.</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Provide student aids</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Accessible buildings</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Extra time to complete tests</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Accessible transportation</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Allowing service animals</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Allowing financial aid, even for part-time students</a:t>
            </a:r>
            <a:endParaRPr sz="1800">
              <a:latin typeface="Merriweather"/>
              <a:ea typeface="Merriweather"/>
              <a:cs typeface="Merriweather"/>
              <a:sym typeface="Merriweather"/>
            </a:endParaRPr>
          </a:p>
        </p:txBody>
      </p:sp>
      <p:sp>
        <p:nvSpPr>
          <p:cNvPr id="110" name="Google Shape;110;p20"/>
          <p:cNvSpPr txBox="1"/>
          <p:nvPr/>
        </p:nvSpPr>
        <p:spPr>
          <a:xfrm>
            <a:off x="0" y="4287600"/>
            <a:ext cx="7337400" cy="855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National Parent Center on Transition and Employment</a:t>
            </a:r>
            <a:endParaRPr>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www.pacer.org</a:t>
            </a:r>
            <a:endParaRPr>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Transitioning Care</a:t>
            </a:r>
            <a:endParaRPr/>
          </a:p>
        </p:txBody>
      </p:sp>
      <p:sp>
        <p:nvSpPr>
          <p:cNvPr id="116" name="Google Shape;116;p21"/>
          <p:cNvSpPr txBox="1">
            <a:spLocks noGrp="1"/>
          </p:cNvSpPr>
          <p:nvPr>
            <p:ph type="body" idx="4294967295"/>
          </p:nvPr>
        </p:nvSpPr>
        <p:spPr>
          <a:xfrm>
            <a:off x="311725" y="1324475"/>
            <a:ext cx="8692800" cy="35541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Meeting with medical teams</a:t>
            </a:r>
            <a:endParaRPr sz="1800">
              <a:latin typeface="Merriweather"/>
              <a:ea typeface="Merriweather"/>
              <a:cs typeface="Merriweather"/>
              <a:sym typeface="Merriweather"/>
            </a:endParaRPr>
          </a:p>
          <a:p>
            <a:pPr marL="914400" lvl="1"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Begin discussion early (14, 15 years old)</a:t>
            </a:r>
            <a:endParaRPr sz="1800">
              <a:latin typeface="Merriweather"/>
              <a:ea typeface="Merriweather"/>
              <a:cs typeface="Merriweather"/>
              <a:sym typeface="Merriweather"/>
            </a:endParaRPr>
          </a:p>
          <a:p>
            <a:pPr marL="914400" lvl="1"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Collaborate with interdisciplinary teams</a:t>
            </a:r>
            <a:endParaRPr sz="1800">
              <a:latin typeface="Merriweather"/>
              <a:ea typeface="Merriweather"/>
              <a:cs typeface="Merriweather"/>
              <a:sym typeface="Merriweather"/>
            </a:endParaRPr>
          </a:p>
          <a:p>
            <a:pPr marL="914400" lvl="1"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Gain an understanding of the supports/services/specialities offered</a:t>
            </a:r>
            <a:endParaRPr sz="1800">
              <a:latin typeface="Merriweather"/>
              <a:ea typeface="Merriweather"/>
              <a:cs typeface="Merriweather"/>
              <a:sym typeface="Merriweather"/>
            </a:endParaRPr>
          </a:p>
          <a:p>
            <a:pPr marL="914400" lvl="1"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Provide medical records, genetic testing, equipment, insurance information, etc. </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Addressing Holistic needs of person/family</a:t>
            </a:r>
            <a:endParaRPr sz="1800">
              <a:latin typeface="Merriweather"/>
              <a:ea typeface="Merriweather"/>
              <a:cs typeface="Merriweather"/>
              <a:sym typeface="Merriweather"/>
            </a:endParaRPr>
          </a:p>
          <a:p>
            <a:pPr marL="914400" lvl="1"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Address housing, education, employment, relationships, mood, etc. </a:t>
            </a:r>
            <a:endParaRPr sz="1800">
              <a:latin typeface="Merriweather"/>
              <a:ea typeface="Merriweather"/>
              <a:cs typeface="Merriweather"/>
              <a:sym typeface="Merriweather"/>
            </a:endParaRPr>
          </a:p>
          <a:p>
            <a:pPr marL="457200" lvl="0"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Establishing independence</a:t>
            </a:r>
            <a:endParaRPr sz="1800">
              <a:latin typeface="Merriweather"/>
              <a:ea typeface="Merriweather"/>
              <a:cs typeface="Merriweather"/>
              <a:sym typeface="Merriweather"/>
            </a:endParaRPr>
          </a:p>
          <a:p>
            <a:pPr marL="914400" lvl="1" indent="-342900" algn="l" rtl="0">
              <a:spcBef>
                <a:spcPts val="0"/>
              </a:spcBef>
              <a:spcAft>
                <a:spcPts val="0"/>
              </a:spcAft>
              <a:buSzPts val="1800"/>
              <a:buFont typeface="Merriweather"/>
              <a:buChar char="-"/>
            </a:pPr>
            <a:r>
              <a:rPr lang="en" sz="1800">
                <a:latin typeface="Merriweather"/>
                <a:ea typeface="Merriweather"/>
                <a:cs typeface="Merriweather"/>
                <a:sym typeface="Merriweather"/>
              </a:rPr>
              <a:t>Empower youth to take charge of their own medical care </a:t>
            </a:r>
            <a:endParaRPr sz="1800">
              <a:latin typeface="Merriweather"/>
              <a:ea typeface="Merriweather"/>
              <a:cs typeface="Merriweather"/>
              <a:sym typeface="Merriweather"/>
            </a:endParaRPr>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810</Words>
  <Application>Microsoft Office PowerPoint</Application>
  <PresentationFormat>On-screen Show (16:9)</PresentationFormat>
  <Paragraphs>137</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Merriweather</vt:lpstr>
      <vt:lpstr>Roboto</vt:lpstr>
      <vt:lpstr>Paradigm</vt:lpstr>
      <vt:lpstr>Palliative Care: Improving Quality of Life at Every Stage</vt:lpstr>
      <vt:lpstr>Key Concepts</vt:lpstr>
      <vt:lpstr>What is Palliative Care?</vt:lpstr>
      <vt:lpstr>Childhood</vt:lpstr>
      <vt:lpstr>Childhood</vt:lpstr>
      <vt:lpstr>IDEA- Who Qualifies?</vt:lpstr>
      <vt:lpstr>Section 504</vt:lpstr>
      <vt:lpstr>Teenage/Young Adulthood</vt:lpstr>
      <vt:lpstr>Transitioning Care</vt:lpstr>
      <vt:lpstr>Adulthood  </vt:lpstr>
      <vt:lpstr>Navigating Insurance, Social Security Income</vt:lpstr>
      <vt:lpstr>Medicaid Waivers</vt:lpstr>
      <vt:lpstr>Advance Care Planning</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Palliative Care: Improving Quality of Life at Every Stage</dc:title>
  <dc:creator>Kleed Cumming</dc:creator>
  <cp:lastModifiedBy>Kleed Cumming</cp:lastModifiedBy>
  <cp:revision>1</cp:revision>
  <dcterms:modified xsi:type="dcterms:W3CDTF">2019-10-03T20:35:15Z</dcterms:modified>
</cp:coreProperties>
</file>