
<file path=[Content_Types].xml><?xml version="1.0" encoding="utf-8"?>
<Types xmlns="http://schemas.openxmlformats.org/package/2006/content-types">
  <Default Extension="png" ContentType="image/png"/>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fntdata" ContentType="application/x-fontdata"/>
  <Default Extension="PPTjpg" ContentType="image/jpe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34"/>
  </p:notesMasterIdLst>
  <p:handoutMasterIdLst>
    <p:handoutMasterId r:id="rId35"/>
  </p:handoutMasterIdLst>
  <p:sldIdLst>
    <p:sldId id="256" r:id="rId2"/>
    <p:sldId id="272" r:id="rId3"/>
    <p:sldId id="321" r:id="rId4"/>
    <p:sldId id="289" r:id="rId5"/>
    <p:sldId id="292" r:id="rId6"/>
    <p:sldId id="297" r:id="rId7"/>
    <p:sldId id="295" r:id="rId8"/>
    <p:sldId id="323" r:id="rId9"/>
    <p:sldId id="302" r:id="rId10"/>
    <p:sldId id="288" r:id="rId11"/>
    <p:sldId id="326" r:id="rId12"/>
    <p:sldId id="328" r:id="rId13"/>
    <p:sldId id="327" r:id="rId14"/>
    <p:sldId id="320" r:id="rId15"/>
    <p:sldId id="322" r:id="rId16"/>
    <p:sldId id="305" r:id="rId17"/>
    <p:sldId id="304" r:id="rId18"/>
    <p:sldId id="319" r:id="rId19"/>
    <p:sldId id="307" r:id="rId20"/>
    <p:sldId id="308" r:id="rId21"/>
    <p:sldId id="315" r:id="rId22"/>
    <p:sldId id="316" r:id="rId23"/>
    <p:sldId id="306" r:id="rId24"/>
    <p:sldId id="309" r:id="rId25"/>
    <p:sldId id="310" r:id="rId26"/>
    <p:sldId id="311" r:id="rId27"/>
    <p:sldId id="312" r:id="rId28"/>
    <p:sldId id="313" r:id="rId29"/>
    <p:sldId id="303" r:id="rId30"/>
    <p:sldId id="317" r:id="rId31"/>
    <p:sldId id="318" r:id="rId32"/>
    <p:sldId id="284" r:id="rId33"/>
  </p:sldIdLst>
  <p:sldSz cx="12192000" cy="6858000"/>
  <p:notesSz cx="6858000" cy="9144000"/>
  <p:embeddedFontLst>
    <p:embeddedFont>
      <p:font typeface="Post Grotesk Book" panose="020B0604020202020204" charset="0"/>
      <p:regular r:id="rId36"/>
      <p:italic r:id="rId37"/>
    </p:embeddedFont>
    <p:embeddedFont>
      <p:font typeface="Reckless" panose="00000500000000000000" charset="0"/>
      <p:regular r:id="rId38"/>
      <p:italic r:id="rId39"/>
    </p:embeddedFont>
    <p:embeddedFont>
      <p:font typeface="MS PGothic" panose="020B0600070205080204" pitchFamily="34" charset="-128"/>
      <p:regular r:id="rId40"/>
    </p:embeddedFont>
    <p:embeddedFont>
      <p:font typeface="Calibri" panose="020F0502020204030204" pitchFamily="34" charset="0"/>
      <p:regular r:id="rId41"/>
      <p:bold r:id="rId42"/>
      <p:italic r:id="rId43"/>
      <p:boldItalic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2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95"/>
    <p:restoredTop sz="73398" autoAdjust="0"/>
  </p:normalViewPr>
  <p:slideViewPr>
    <p:cSldViewPr snapToGrid="0" snapToObjects="1">
      <p:cViewPr varScale="1">
        <p:scale>
          <a:sx n="65" d="100"/>
          <a:sy n="65" d="100"/>
        </p:scale>
        <p:origin x="1430" y="53"/>
      </p:cViewPr>
      <p:guideLst/>
    </p:cSldViewPr>
  </p:slideViewPr>
  <p:notesTextViewPr>
    <p:cViewPr>
      <p:scale>
        <a:sx n="1" d="1"/>
        <a:sy n="1" d="1"/>
      </p:scale>
      <p:origin x="0" y="0"/>
    </p:cViewPr>
  </p:notesTextViewPr>
  <p:notesViewPr>
    <p:cSldViewPr snapToGrid="0" snapToObjects="1">
      <p:cViewPr varScale="1">
        <p:scale>
          <a:sx n="85" d="100"/>
          <a:sy n="85" d="100"/>
        </p:scale>
        <p:origin x="316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9923D4-9EB9-416F-9586-E2619D08D578}" type="datetimeFigureOut">
              <a:rPr lang="en-US" smtClean="0"/>
              <a:t>9/13/2019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A454E8-3CD1-4813-8C87-538F54A933EC}" type="slidenum">
              <a:rPr lang="en-US" smtClean="0"/>
              <a:t>‹#›</a:t>
            </a:fld>
            <a:endParaRPr lang="en-US"/>
          </a:p>
        </p:txBody>
      </p:sp>
    </p:spTree>
    <p:extLst>
      <p:ext uri="{BB962C8B-B14F-4D97-AF65-F5344CB8AC3E}">
        <p14:creationId xmlns:p14="http://schemas.microsoft.com/office/powerpoint/2010/main" val="39078591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eckless" pitchFamily="2"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eckless" pitchFamily="2" charset="77"/>
              </a:defRPr>
            </a:lvl1pPr>
          </a:lstStyle>
          <a:p>
            <a:fld id="{C3FD921F-2AEA-CD4C-AAAA-CF43549800DA}" type="datetimeFigureOut">
              <a:rPr lang="en-US" smtClean="0"/>
              <a:pPr/>
              <a:t>9/13/2019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eckless"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eckless" pitchFamily="2" charset="77"/>
              </a:defRPr>
            </a:lvl1pPr>
          </a:lstStyle>
          <a:p>
            <a:fld id="{603597BD-435A-EA48-8914-3898A7105320}" type="slidenum">
              <a:rPr lang="en-US" smtClean="0"/>
              <a:pPr/>
              <a:t>‹#›</a:t>
            </a:fld>
            <a:endParaRPr lang="en-US" dirty="0"/>
          </a:p>
        </p:txBody>
      </p:sp>
    </p:spTree>
    <p:extLst>
      <p:ext uri="{BB962C8B-B14F-4D97-AF65-F5344CB8AC3E}">
        <p14:creationId xmlns:p14="http://schemas.microsoft.com/office/powerpoint/2010/main" val="3299864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eckless" pitchFamily="2" charset="77"/>
        <a:ea typeface="+mn-ea"/>
        <a:cs typeface="+mn-cs"/>
      </a:defRPr>
    </a:lvl1pPr>
    <a:lvl2pPr marL="457200" algn="l" defTabSz="914400" rtl="0" eaLnBrk="1" latinLnBrk="0" hangingPunct="1">
      <a:defRPr sz="1200" b="0" i="0" kern="1200">
        <a:solidFill>
          <a:schemeClr val="tx1"/>
        </a:solidFill>
        <a:latin typeface="Reckless" pitchFamily="2" charset="77"/>
        <a:ea typeface="+mn-ea"/>
        <a:cs typeface="+mn-cs"/>
      </a:defRPr>
    </a:lvl2pPr>
    <a:lvl3pPr marL="914400" algn="l" defTabSz="914400" rtl="0" eaLnBrk="1" latinLnBrk="0" hangingPunct="1">
      <a:defRPr sz="1200" b="0" i="0" kern="1200">
        <a:solidFill>
          <a:schemeClr val="tx1"/>
        </a:solidFill>
        <a:latin typeface="Reckless" pitchFamily="2" charset="77"/>
        <a:ea typeface="+mn-ea"/>
        <a:cs typeface="+mn-cs"/>
      </a:defRPr>
    </a:lvl3pPr>
    <a:lvl4pPr marL="1371600" algn="l" defTabSz="914400" rtl="0" eaLnBrk="1" latinLnBrk="0" hangingPunct="1">
      <a:defRPr sz="1200" b="0" i="0" kern="1200">
        <a:solidFill>
          <a:schemeClr val="tx1"/>
        </a:solidFill>
        <a:latin typeface="Reckless" pitchFamily="2" charset="77"/>
        <a:ea typeface="+mn-ea"/>
        <a:cs typeface="+mn-cs"/>
      </a:defRPr>
    </a:lvl4pPr>
    <a:lvl5pPr marL="1828800" algn="l" defTabSz="914400" rtl="0" eaLnBrk="1" latinLnBrk="0" hangingPunct="1">
      <a:defRPr sz="1200" b="0" i="0" kern="1200">
        <a:solidFill>
          <a:schemeClr val="tx1"/>
        </a:solidFill>
        <a:latin typeface="Reckles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a:t>
            </a:r>
            <a:r>
              <a:rPr lang="en-US" baseline="0" dirty="0" smtClean="0"/>
              <a:t> speak about how to treat symptoms in people with DM2. I planned this talk similar to a clinic visit. </a:t>
            </a:r>
          </a:p>
          <a:p>
            <a:r>
              <a:rPr lang="en-US" baseline="0" dirty="0" smtClean="0"/>
              <a:t>When I see patients with DM2 in clinic, I </a:t>
            </a:r>
            <a:r>
              <a:rPr lang="en-US" baseline="0" dirty="0" smtClean="0"/>
              <a:t>find </a:t>
            </a:r>
            <a:r>
              <a:rPr lang="en-US" baseline="0" dirty="0" smtClean="0"/>
              <a:t>it important to explain the root cause of the disease. </a:t>
            </a:r>
            <a:r>
              <a:rPr lang="en-US" baseline="0" dirty="0" smtClean="0"/>
              <a:t>This </a:t>
            </a:r>
            <a:r>
              <a:rPr lang="en-US" baseline="0" dirty="0" smtClean="0"/>
              <a:t>is important when trying to understand the variability of the disease and why it causes so many different </a:t>
            </a:r>
            <a:r>
              <a:rPr lang="en-US" baseline="0" dirty="0" smtClean="0"/>
              <a:t>symptoms, </a:t>
            </a:r>
            <a:r>
              <a:rPr lang="en-US" baseline="0" dirty="0" smtClean="0"/>
              <a:t>affecting many organ systems, within one individual. </a:t>
            </a:r>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2</a:t>
            </a:fld>
            <a:endParaRPr lang="en-US" dirty="0"/>
          </a:p>
        </p:txBody>
      </p:sp>
    </p:spTree>
    <p:extLst>
      <p:ext uri="{BB962C8B-B14F-4D97-AF65-F5344CB8AC3E}">
        <p14:creationId xmlns:p14="http://schemas.microsoft.com/office/powerpoint/2010/main" val="950507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you see the nucleus in blue of a muscle cell of a patient with DM2, and the yellow bright dots are clumped RNA. In comparison, in a healthy cell, the RNA would be more diffusely spread.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why are these RNA clumps toxic? They </a:t>
            </a:r>
            <a:r>
              <a:rPr lang="en-US" dirty="0" err="1" smtClean="0"/>
              <a:t>trapps</a:t>
            </a:r>
            <a:r>
              <a:rPr lang="en-US" dirty="0" smtClean="0"/>
              <a:t> important proteins</a:t>
            </a:r>
            <a:r>
              <a:rPr lang="en-US" baseline="0" dirty="0" smtClean="0"/>
              <a:t>. These proteins normally clean and cut (splice) multiple RNAs, so RNAs from multiple different genes. </a:t>
            </a:r>
            <a:endParaRPr lang="en-US" baseline="0" dirty="0" smtClean="0"/>
          </a:p>
        </p:txBody>
      </p:sp>
      <p:sp>
        <p:nvSpPr>
          <p:cNvPr id="4" name="Slide Number Placeholder 3"/>
          <p:cNvSpPr>
            <a:spLocks noGrp="1"/>
          </p:cNvSpPr>
          <p:nvPr>
            <p:ph type="sldNum" sz="quarter" idx="10"/>
          </p:nvPr>
        </p:nvSpPr>
        <p:spPr/>
        <p:txBody>
          <a:bodyPr/>
          <a:lstStyle/>
          <a:p>
            <a:fld id="{603597BD-435A-EA48-8914-3898A7105320}" type="slidenum">
              <a:rPr lang="en-US" smtClean="0"/>
              <a:pPr/>
              <a:t>12</a:t>
            </a:fld>
            <a:endParaRPr lang="en-US" dirty="0"/>
          </a:p>
        </p:txBody>
      </p:sp>
    </p:spTree>
    <p:extLst>
      <p:ext uri="{BB962C8B-B14F-4D97-AF65-F5344CB8AC3E}">
        <p14:creationId xmlns:p14="http://schemas.microsoft.com/office/powerpoint/2010/main" val="351246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because these </a:t>
            </a:r>
            <a:r>
              <a:rPr lang="en-US" baseline="0" dirty="0" err="1" smtClean="0"/>
              <a:t>proetins</a:t>
            </a:r>
            <a:r>
              <a:rPr lang="en-US" baseline="0" dirty="0" smtClean="0"/>
              <a:t> are not trapped, they lose their function. As a result numerous RNAs are not properly edited and cut (or spliced) anymore., and hence they cannot provide a proper template to make proteins. Depending on which RNAs are affected, various symptoms can occur. For example, when the RNA coding for the chloride channel is not spliced properly, then </a:t>
            </a:r>
            <a:r>
              <a:rPr lang="en-US" baseline="0" dirty="0" err="1" smtClean="0"/>
              <a:t>myotonia</a:t>
            </a:r>
            <a:r>
              <a:rPr lang="en-US" baseline="0" dirty="0" smtClean="0"/>
              <a:t> occurs. </a:t>
            </a:r>
          </a:p>
        </p:txBody>
      </p:sp>
      <p:sp>
        <p:nvSpPr>
          <p:cNvPr id="4" name="Slide Number Placeholder 3"/>
          <p:cNvSpPr>
            <a:spLocks noGrp="1"/>
          </p:cNvSpPr>
          <p:nvPr>
            <p:ph type="sldNum" sz="quarter" idx="10"/>
          </p:nvPr>
        </p:nvSpPr>
        <p:spPr/>
        <p:txBody>
          <a:bodyPr/>
          <a:lstStyle/>
          <a:p>
            <a:fld id="{603597BD-435A-EA48-8914-3898A7105320}" type="slidenum">
              <a:rPr lang="en-US" smtClean="0"/>
              <a:pPr/>
              <a:t>13</a:t>
            </a:fld>
            <a:endParaRPr lang="en-US" dirty="0"/>
          </a:p>
        </p:txBody>
      </p:sp>
    </p:spTree>
    <p:extLst>
      <p:ext uri="{BB962C8B-B14F-4D97-AF65-F5344CB8AC3E}">
        <p14:creationId xmlns:p14="http://schemas.microsoft.com/office/powerpoint/2010/main" val="3790346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reason why there are so many different symptoms is that RNA foci </a:t>
            </a:r>
            <a:r>
              <a:rPr lang="en-US" dirty="0" err="1" smtClean="0"/>
              <a:t>trapp</a:t>
            </a:r>
            <a:r>
              <a:rPr lang="en-US" dirty="0" smtClean="0"/>
              <a:t> important proteins, resulting in abnormal</a:t>
            </a:r>
            <a:r>
              <a:rPr lang="en-US" baseline="0" dirty="0" smtClean="0"/>
              <a:t> splicing of numerous RNAs, originating from different genes. </a:t>
            </a:r>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14</a:t>
            </a:fld>
            <a:endParaRPr lang="en-US" dirty="0"/>
          </a:p>
        </p:txBody>
      </p:sp>
    </p:spTree>
    <p:extLst>
      <p:ext uri="{BB962C8B-B14F-4D97-AF65-F5344CB8AC3E}">
        <p14:creationId xmlns:p14="http://schemas.microsoft.com/office/powerpoint/2010/main" val="722415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DM2 is typically considered a milder disease, and that holds true in the way that DM1 has a reduced life expectancy. </a:t>
            </a:r>
          </a:p>
          <a:p>
            <a:r>
              <a:rPr lang="en-US" dirty="0" smtClean="0"/>
              <a:t>However, in our experience often times the disease course is shifted to older age. I did a study</a:t>
            </a:r>
            <a:r>
              <a:rPr lang="en-US" baseline="0" dirty="0" smtClean="0"/>
              <a:t> that is not published yet, </a:t>
            </a:r>
          </a:p>
          <a:p>
            <a:r>
              <a:rPr lang="en-US" baseline="0" dirty="0" smtClean="0"/>
              <a:t>reviewing data form the National Registry for Myotonic Dystrophy, which is supported by the NIH, based on Rochester and was founded in 2001. </a:t>
            </a:r>
          </a:p>
          <a:p>
            <a:r>
              <a:rPr lang="en-US" baseline="0" dirty="0" smtClean="0"/>
              <a:t>I will provide some graphs throughout this presentation illustrating symptoms and signs that patients with DM2 experience throughout their lives, compared to DM1. </a:t>
            </a:r>
          </a:p>
          <a:p>
            <a:endParaRPr lang="en-US" baseline="0" dirty="0" smtClean="0"/>
          </a:p>
          <a:p>
            <a:r>
              <a:rPr lang="en-US" baseline="0" dirty="0" smtClean="0"/>
              <a:t>In this group of 222 patients with DM2, </a:t>
            </a:r>
            <a:endParaRPr lang="en-US" dirty="0" smtClean="0"/>
          </a:p>
          <a:p>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15</a:t>
            </a:fld>
            <a:endParaRPr lang="en-US" dirty="0"/>
          </a:p>
        </p:txBody>
      </p:sp>
    </p:spTree>
    <p:extLst>
      <p:ext uri="{BB962C8B-B14F-4D97-AF65-F5344CB8AC3E}">
        <p14:creationId xmlns:p14="http://schemas.microsoft.com/office/powerpoint/2010/main" val="3993631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24</a:t>
            </a:fld>
            <a:endParaRPr lang="en-US" dirty="0"/>
          </a:p>
        </p:txBody>
      </p:sp>
    </p:spTree>
    <p:extLst>
      <p:ext uri="{BB962C8B-B14F-4D97-AF65-F5344CB8AC3E}">
        <p14:creationId xmlns:p14="http://schemas.microsoft.com/office/powerpoint/2010/main" val="2169768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Therefore, I have 4</a:t>
            </a:r>
            <a:r>
              <a:rPr lang="en-US" baseline="0" dirty="0" smtClean="0"/>
              <a:t> questions that we will try to answer: </a:t>
            </a:r>
            <a:endParaRPr lang="en-US" baseline="0" dirty="0" smtClean="0"/>
          </a:p>
          <a:p>
            <a:r>
              <a:rPr lang="en-US" baseline="0" dirty="0" smtClean="0"/>
              <a:t>The basis for this talk build the recently published care guidelines for DM2. </a:t>
            </a:r>
          </a:p>
          <a:p>
            <a:r>
              <a:rPr lang="en-US" baseline="0" dirty="0" smtClean="0"/>
              <a:t>The MDF brought together experts in the field to agree on how to best care for patients with DM2. </a:t>
            </a:r>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3</a:t>
            </a:fld>
            <a:endParaRPr lang="en-US" dirty="0"/>
          </a:p>
        </p:txBody>
      </p:sp>
    </p:spTree>
    <p:extLst>
      <p:ext uri="{BB962C8B-B14F-4D97-AF65-F5344CB8AC3E}">
        <p14:creationId xmlns:p14="http://schemas.microsoft.com/office/powerpoint/2010/main" val="3395300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the first one: </a:t>
            </a:r>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4</a:t>
            </a:fld>
            <a:endParaRPr lang="en-US" dirty="0"/>
          </a:p>
        </p:txBody>
      </p:sp>
    </p:spTree>
    <p:extLst>
      <p:ext uri="{BB962C8B-B14F-4D97-AF65-F5344CB8AC3E}">
        <p14:creationId xmlns:p14="http://schemas.microsoft.com/office/powerpoint/2010/main" val="4152745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Most people with DM2 first experience symptoms affecting the muscle</a:t>
            </a:r>
            <a:r>
              <a:rPr lang="en-US" baseline="0" dirty="0" smtClean="0"/>
              <a:t>, </a:t>
            </a:r>
            <a:r>
              <a:rPr lang="en-US" baseline="0" dirty="0" smtClean="0"/>
              <a:t>which give the disease its name. </a:t>
            </a:r>
            <a:endParaRPr lang="en-US" baseline="0" dirty="0" smtClean="0"/>
          </a:p>
          <a:p>
            <a:r>
              <a:rPr lang="en-US" baseline="0" dirty="0" smtClean="0"/>
              <a:t>Most </a:t>
            </a:r>
            <a:r>
              <a:rPr lang="en-US" baseline="0" dirty="0" smtClean="0"/>
              <a:t>common are leg weakness, followed by myalgia and </a:t>
            </a:r>
            <a:r>
              <a:rPr lang="en-US" baseline="0" dirty="0" err="1" smtClean="0"/>
              <a:t>myotonia</a:t>
            </a:r>
            <a:r>
              <a:rPr lang="en-US" baseline="0" dirty="0" smtClean="0"/>
              <a:t>. </a:t>
            </a:r>
            <a:endParaRPr lang="en-US" baseline="0" dirty="0" smtClean="0"/>
          </a:p>
          <a:p>
            <a:r>
              <a:rPr lang="en-US" baseline="0" dirty="0" smtClean="0"/>
              <a:t>Before </a:t>
            </a:r>
            <a:r>
              <a:rPr lang="en-US" baseline="0" dirty="0" smtClean="0"/>
              <a:t>I come back to the remaining symptoms, What is </a:t>
            </a:r>
            <a:r>
              <a:rPr lang="en-US" baseline="0" dirty="0" err="1" smtClean="0"/>
              <a:t>myotonia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5</a:t>
            </a:fld>
            <a:endParaRPr lang="en-US" dirty="0"/>
          </a:p>
        </p:txBody>
      </p:sp>
    </p:spTree>
    <p:extLst>
      <p:ext uri="{BB962C8B-B14F-4D97-AF65-F5344CB8AC3E}">
        <p14:creationId xmlns:p14="http://schemas.microsoft.com/office/powerpoint/2010/main" val="1514665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Myotonia</a:t>
            </a:r>
            <a:r>
              <a:rPr lang="en-US" baseline="0" dirty="0" smtClean="0"/>
              <a:t> is delayed relaxation of the </a:t>
            </a:r>
            <a:r>
              <a:rPr lang="en-US" baseline="0" dirty="0" smtClean="0"/>
              <a:t>muscle, often described as stiffness. </a:t>
            </a:r>
            <a:r>
              <a:rPr lang="en-US" baseline="0" dirty="0" smtClean="0"/>
              <a:t>It is seen in a few other diseases, including myotonic dystrophy type 1, where it is often more severe. To demonstrate you the concept, I am showing you </a:t>
            </a:r>
            <a:r>
              <a:rPr lang="en-US" baseline="0" dirty="0" err="1" smtClean="0"/>
              <a:t>myotonia</a:t>
            </a:r>
            <a:r>
              <a:rPr lang="en-US" baseline="0" dirty="0" smtClean="0"/>
              <a:t> in the hand muscles. </a:t>
            </a:r>
            <a:r>
              <a:rPr lang="en-US" baseline="0" dirty="0" smtClean="0"/>
              <a:t>Note </a:t>
            </a:r>
            <a:r>
              <a:rPr lang="en-US" baseline="0" dirty="0" smtClean="0"/>
              <a:t>that patients with DM2 often experience it more as a stiffness in shoulder and hip muscles, and less pronounced in hand muscles. </a:t>
            </a:r>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6</a:t>
            </a:fld>
            <a:endParaRPr lang="en-US" dirty="0"/>
          </a:p>
        </p:txBody>
      </p:sp>
    </p:spTree>
    <p:extLst>
      <p:ext uri="{BB962C8B-B14F-4D97-AF65-F5344CB8AC3E}">
        <p14:creationId xmlns:p14="http://schemas.microsoft.com/office/powerpoint/2010/main" val="791800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Electrical</a:t>
            </a:r>
            <a:r>
              <a:rPr lang="en-US" baseline="0" dirty="0" smtClean="0"/>
              <a:t> </a:t>
            </a:r>
            <a:r>
              <a:rPr lang="en-US" baseline="0" dirty="0" err="1" smtClean="0"/>
              <a:t>myotonia</a:t>
            </a:r>
            <a:r>
              <a:rPr lang="en-US" baseline="0" dirty="0" smtClean="0"/>
              <a:t> is </a:t>
            </a:r>
            <a:r>
              <a:rPr lang="en-US" baseline="0" dirty="0" err="1" smtClean="0"/>
              <a:t>myotonia</a:t>
            </a:r>
            <a:r>
              <a:rPr lang="en-US" baseline="0" dirty="0" smtClean="0"/>
              <a:t> that you do not see or experience, but if a specialist sticks a needle in the muscle to record the muscle fiber activity, there is a characteristic sound. </a:t>
            </a:r>
            <a:endParaRPr lang="en-US" baseline="0" dirty="0" smtClean="0"/>
          </a:p>
          <a:p>
            <a:r>
              <a:rPr lang="en-US" baseline="0" dirty="0" smtClean="0"/>
              <a:t>Sometimes </a:t>
            </a:r>
            <a:r>
              <a:rPr lang="en-US" baseline="0" dirty="0" smtClean="0"/>
              <a:t>you can elicit this sound by percussion of the muscle. </a:t>
            </a:r>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7</a:t>
            </a:fld>
            <a:endParaRPr lang="en-US" dirty="0"/>
          </a:p>
        </p:txBody>
      </p:sp>
    </p:spTree>
    <p:extLst>
      <p:ext uri="{BB962C8B-B14F-4D97-AF65-F5344CB8AC3E}">
        <p14:creationId xmlns:p14="http://schemas.microsoft.com/office/powerpoint/2010/main" val="3103837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Other common symptoms include cataracts, diabetes, cardiac issues affecting the rhythm of the heart, issues with sleep, breathing. Other symptoms affect the GI system with constipation, diarrhea, and abdominal pain. Cognitive issues can occur. The endocrine system can be affected, with diabetes, and problems with fertility. </a:t>
            </a:r>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8</a:t>
            </a:fld>
            <a:endParaRPr lang="en-US" dirty="0"/>
          </a:p>
        </p:txBody>
      </p:sp>
    </p:spTree>
    <p:extLst>
      <p:ext uri="{BB962C8B-B14F-4D97-AF65-F5344CB8AC3E}">
        <p14:creationId xmlns:p14="http://schemas.microsoft.com/office/powerpoint/2010/main" val="1890439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answer lies in the root cause of the disease.</a:t>
            </a:r>
            <a:r>
              <a:rPr lang="en-US" baseline="0" dirty="0" smtClean="0"/>
              <a:t> </a:t>
            </a:r>
            <a:r>
              <a:rPr lang="en-US" dirty="0" smtClean="0"/>
              <a:t>Myotonic Dystrophy is a genetic condition, which means that there is a problem with genetic</a:t>
            </a:r>
            <a:r>
              <a:rPr lang="en-US" baseline="0" dirty="0" smtClean="0"/>
              <a:t> material. We all are made out of Genes, that carry</a:t>
            </a:r>
            <a:r>
              <a:rPr lang="en-US" dirty="0" smtClean="0"/>
              <a:t> instructions how</a:t>
            </a:r>
            <a:r>
              <a:rPr lang="en-US" baseline="0" dirty="0" smtClean="0"/>
              <a:t> to form proteins, that our bodies are made of and that we need to live, and that determine </a:t>
            </a:r>
            <a:r>
              <a:rPr lang="en-US" dirty="0" smtClean="0"/>
              <a:t>things as hair color, eye color or other features, but if abnormal,</a:t>
            </a:r>
            <a:r>
              <a:rPr lang="en-US" baseline="0" dirty="0" smtClean="0"/>
              <a:t> they can cause disease</a:t>
            </a:r>
            <a:r>
              <a:rPr lang="en-US" dirty="0" smtClean="0"/>
              <a:t>. These genes are made of DNA.</a:t>
            </a:r>
            <a:r>
              <a:rPr lang="en-US" baseline="0" dirty="0" smtClean="0"/>
              <a:t> The DNA sits on these structures called chromosomes, in the center of each cell, which we call nucleus. The DNA is transcribed into RNA in the nucleus, the RNA travels into the cytoplasm of a cell and provides a template for protein production. DM2 is caused </a:t>
            </a:r>
            <a:r>
              <a:rPr lang="en-US" sz="1200" b="0" i="0" kern="1200" dirty="0" smtClean="0">
                <a:solidFill>
                  <a:schemeClr val="tx1"/>
                </a:solidFill>
                <a:effectLst/>
                <a:latin typeface="Reckless" pitchFamily="2" charset="77"/>
                <a:ea typeface="+mn-ea"/>
                <a:cs typeface="+mn-cs"/>
              </a:rPr>
              <a:t>by an expansion of DNA, which means increase in the length of DNA.  When researchers use the word “expansion”, they mean that a segment of a chromosome which normally has a repetitive genetic code, for example “CCTG” , becomes much longer, developing hundreds or thousands of repeats. In</a:t>
            </a:r>
            <a:r>
              <a:rPr lang="en-US" sz="1200" b="0" i="0" kern="1200" baseline="0" dirty="0" smtClean="0">
                <a:solidFill>
                  <a:schemeClr val="tx1"/>
                </a:solidFill>
                <a:effectLst/>
                <a:latin typeface="Reckless" pitchFamily="2" charset="77"/>
                <a:ea typeface="+mn-ea"/>
                <a:cs typeface="+mn-cs"/>
              </a:rPr>
              <a:t> </a:t>
            </a:r>
            <a:r>
              <a:rPr lang="en-US" dirty="0" smtClean="0"/>
              <a:t>DM2, the gene with the</a:t>
            </a:r>
            <a:r>
              <a:rPr lang="en-US" baseline="0" dirty="0" smtClean="0"/>
              <a:t> repeat expansion is located </a:t>
            </a:r>
            <a:r>
              <a:rPr lang="en-US" dirty="0" smtClean="0"/>
              <a:t>on chromosome 3 and</a:t>
            </a:r>
            <a:r>
              <a:rPr lang="en-US" baseline="0" dirty="0" smtClean="0"/>
              <a:t> is called Zinc finger 9 gene.  If the DNA segment is longer than 75 repeats, it causes DM2.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10</a:t>
            </a:fld>
            <a:endParaRPr lang="en-US" dirty="0"/>
          </a:p>
        </p:txBody>
      </p:sp>
    </p:spTree>
    <p:extLst>
      <p:ext uri="{BB962C8B-B14F-4D97-AF65-F5344CB8AC3E}">
        <p14:creationId xmlns:p14="http://schemas.microsoft.com/office/powerpoint/2010/main" val="337856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But How? The expanded RNA clumps together.</a:t>
            </a:r>
            <a:r>
              <a:rPr lang="en-US" baseline="0" dirty="0" smtClean="0"/>
              <a:t>  </a:t>
            </a:r>
            <a:r>
              <a:rPr lang="en-US" dirty="0" smtClean="0"/>
              <a:t>We can see these RNA clumps,</a:t>
            </a:r>
            <a:r>
              <a:rPr lang="en-US" baseline="0" dirty="0" smtClean="0"/>
              <a:t> we refer to them as toxic RNA or RNA foci. </a:t>
            </a:r>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11</a:t>
            </a:fld>
            <a:endParaRPr lang="en-US" dirty="0"/>
          </a:p>
        </p:txBody>
      </p:sp>
    </p:spTree>
    <p:extLst>
      <p:ext uri="{BB962C8B-B14F-4D97-AF65-F5344CB8AC3E}">
        <p14:creationId xmlns:p14="http://schemas.microsoft.com/office/powerpoint/2010/main" val="1806590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94440" y="726439"/>
            <a:ext cx="7205222" cy="2387600"/>
          </a:xfrm>
          <a:noFill/>
        </p:spPr>
        <p:txBody>
          <a:bodyPr anchor="t">
            <a:normAutofit/>
          </a:bodyPr>
          <a:lstStyle>
            <a:lvl1pPr algn="l">
              <a:defRPr sz="3200" b="0" i="0">
                <a:solidFill>
                  <a:schemeClr val="bg1"/>
                </a:solidFill>
                <a:latin typeface="Reckless" pitchFamily="2" charset="77"/>
              </a:defRPr>
            </a:lvl1pPr>
          </a:lstStyle>
          <a:p>
            <a:r>
              <a:rPr lang="en-US" dirty="0"/>
              <a:t>Click to edit Master title style</a:t>
            </a:r>
          </a:p>
        </p:txBody>
      </p:sp>
      <p:sp>
        <p:nvSpPr>
          <p:cNvPr id="3" name="Subtitle 2"/>
          <p:cNvSpPr>
            <a:spLocks noGrp="1"/>
          </p:cNvSpPr>
          <p:nvPr>
            <p:ph type="subTitle" idx="1"/>
          </p:nvPr>
        </p:nvSpPr>
        <p:spPr>
          <a:xfrm>
            <a:off x="694440" y="1807115"/>
            <a:ext cx="9144000" cy="1655762"/>
          </a:xfrm>
        </p:spPr>
        <p:txBody>
          <a:bodyPr>
            <a:normAutofit/>
          </a:bodyPr>
          <a:lstStyle>
            <a:lvl1pPr marL="0" indent="0" algn="l">
              <a:buNone/>
              <a:defRPr sz="2000" b="0" i="0">
                <a:solidFill>
                  <a:schemeClr val="bg1"/>
                </a:solidFill>
                <a:latin typeface="Post Grotesk Book" panose="02000000000000000000" pitchFamily="2" charset="77"/>
                <a:ea typeface="Post Grotesk Book"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xmlns="" id="{F1D1B363-0F70-EC4B-A1CD-7DEE66B7FF27}"/>
              </a:ext>
            </a:extLst>
          </p:cNvPr>
          <p:cNvPicPr>
            <a:picLocks noChangeAspect="1"/>
          </p:cNvPicPr>
          <p:nvPr userDrawn="1"/>
        </p:nvPicPr>
        <p:blipFill>
          <a:blip r:embed="rId2"/>
          <a:stretch>
            <a:fillRect/>
          </a:stretch>
        </p:blipFill>
        <p:spPr>
          <a:xfrm>
            <a:off x="5369683" y="821574"/>
            <a:ext cx="6826799" cy="6501713"/>
          </a:xfrm>
          <a:prstGeom prst="rect">
            <a:avLst/>
          </a:prstGeom>
        </p:spPr>
      </p:pic>
    </p:spTree>
    <p:extLst>
      <p:ext uri="{BB962C8B-B14F-4D97-AF65-F5344CB8AC3E}">
        <p14:creationId xmlns:p14="http://schemas.microsoft.com/office/powerpoint/2010/main" val="348320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xmlns="" id="{1129B750-B268-E74C-8318-CC4FFF6959FB}"/>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2359232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81806"/>
            <a:ext cx="10515600"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xmlns="" id="{1129B750-B268-E74C-8318-CC4FFF6959FB}"/>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1922361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81806"/>
            <a:ext cx="10515600"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xmlns="" id="{1129B750-B268-E74C-8318-CC4FFF6959FB}"/>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1999276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wo Content">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8713364-7692-0B4C-BB02-B2F17615FDC6}"/>
              </a:ext>
            </a:extLst>
          </p:cNvPr>
          <p:cNvPicPr>
            <a:picLocks noChangeAspect="1"/>
          </p:cNvPicPr>
          <p:nvPr userDrawn="1"/>
        </p:nvPicPr>
        <p:blipFill>
          <a:blip r:embed="rId2"/>
          <a:stretch>
            <a:fillRect/>
          </a:stretch>
        </p:blipFill>
        <p:spPr>
          <a:xfrm>
            <a:off x="229005" y="5556890"/>
            <a:ext cx="2217792" cy="1330675"/>
          </a:xfrm>
          <a:prstGeom prst="rect">
            <a:avLst/>
          </a:prstGeom>
        </p:spPr>
      </p:pic>
      <p:sp>
        <p:nvSpPr>
          <p:cNvPr id="3" name="Content Placeholder 2"/>
          <p:cNvSpPr>
            <a:spLocks noGrp="1"/>
          </p:cNvSpPr>
          <p:nvPr>
            <p:ph sz="half" idx="1"/>
          </p:nvPr>
        </p:nvSpPr>
        <p:spPr>
          <a:xfrm>
            <a:off x="838200" y="1825625"/>
            <a:ext cx="5181600" cy="4351338"/>
          </a:xfrm>
        </p:spPr>
        <p:txBody>
          <a:bodyPr/>
          <a:lstStyle>
            <a:lvl1pPr marL="0" indent="0" algn="l">
              <a:buFont typeface="Arial" panose="020B0604020202020204" pitchFamily="34" charset="0"/>
              <a:buNone/>
              <a:defRPr b="0" i="0">
                <a:solidFill>
                  <a:schemeClr val="bg1"/>
                </a:solidFill>
                <a:latin typeface="Post Grotesk Book" panose="02000000000000000000" pitchFamily="2" charset="77"/>
                <a:ea typeface="Post Grotesk Book" panose="02000000000000000000" pitchFamily="2" charset="77"/>
              </a:defRPr>
            </a:lvl1pPr>
            <a:lvl2pPr marL="457200" indent="0" algn="l">
              <a:buFont typeface="Arial" panose="020B0604020202020204" pitchFamily="34" charset="0"/>
              <a:buNone/>
              <a:defRPr b="0" i="0">
                <a:solidFill>
                  <a:schemeClr val="bg1"/>
                </a:solidFill>
                <a:latin typeface="Post Grotesk Book" panose="02000000000000000000" pitchFamily="2" charset="77"/>
                <a:ea typeface="Post Grotesk Book" panose="02000000000000000000" pitchFamily="2" charset="77"/>
              </a:defRPr>
            </a:lvl2pPr>
            <a:lvl3pPr marL="914400" indent="0" algn="l">
              <a:buFont typeface="Arial" panose="020B0604020202020204" pitchFamily="34" charset="0"/>
              <a:buNone/>
              <a:defRPr b="0" i="0">
                <a:solidFill>
                  <a:schemeClr val="bg1"/>
                </a:solidFill>
                <a:latin typeface="Post Grotesk Book" panose="02000000000000000000" pitchFamily="2" charset="77"/>
                <a:ea typeface="Post Grotesk Book" panose="02000000000000000000" pitchFamily="2" charset="77"/>
              </a:defRPr>
            </a:lvl3pPr>
            <a:lvl4pPr marL="1371600" indent="0" algn="l">
              <a:buFont typeface="Arial" panose="020B0604020202020204" pitchFamily="34" charset="0"/>
              <a:buNone/>
              <a:defRPr b="0" i="0">
                <a:solidFill>
                  <a:schemeClr val="bg1"/>
                </a:solidFill>
                <a:latin typeface="Post Grotesk Book" panose="02000000000000000000" pitchFamily="2" charset="77"/>
                <a:ea typeface="Post Grotesk Book" panose="02000000000000000000" pitchFamily="2" charset="77"/>
              </a:defRPr>
            </a:lvl4pPr>
            <a:lvl5pPr marL="1828800" indent="0" algn="l">
              <a:buFont typeface="Arial" panose="020B0604020202020204" pitchFamily="34" charset="0"/>
              <a:buNone/>
              <a:defRPr b="0" i="0">
                <a:solidFill>
                  <a:schemeClr val="bg1"/>
                </a:solidFill>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marL="0" indent="0">
              <a:buFontTx/>
              <a:buNone/>
              <a:defRPr b="0" i="0">
                <a:solidFill>
                  <a:schemeClr val="bg1"/>
                </a:solidFill>
                <a:latin typeface="Post Grotesk Book" panose="02000000000000000000" pitchFamily="2" charset="77"/>
                <a:ea typeface="Post Grotesk Book" panose="02000000000000000000" pitchFamily="2" charset="77"/>
              </a:defRPr>
            </a:lvl1pPr>
            <a:lvl2pPr marL="457200" indent="0">
              <a:buFontTx/>
              <a:buNone/>
              <a:defRPr b="0" i="0">
                <a:solidFill>
                  <a:schemeClr val="bg1"/>
                </a:solidFill>
                <a:latin typeface="Post Grotesk Book" panose="02000000000000000000" pitchFamily="2" charset="77"/>
                <a:ea typeface="Post Grotesk Book" panose="02000000000000000000" pitchFamily="2" charset="77"/>
              </a:defRPr>
            </a:lvl2pPr>
            <a:lvl3pPr marL="914400" indent="0">
              <a:buFontTx/>
              <a:buNone/>
              <a:defRPr b="0" i="0">
                <a:solidFill>
                  <a:schemeClr val="bg1"/>
                </a:solidFill>
                <a:latin typeface="Post Grotesk Book" panose="02000000000000000000" pitchFamily="2" charset="77"/>
                <a:ea typeface="Post Grotesk Book" panose="02000000000000000000" pitchFamily="2" charset="77"/>
              </a:defRPr>
            </a:lvl3pPr>
            <a:lvl4pPr marL="1371600" indent="0">
              <a:buFontTx/>
              <a:buNone/>
              <a:defRPr b="0" i="0">
                <a:solidFill>
                  <a:schemeClr val="bg1"/>
                </a:solidFill>
                <a:latin typeface="Post Grotesk Book" panose="02000000000000000000" pitchFamily="2" charset="77"/>
                <a:ea typeface="Post Grotesk Book" panose="02000000000000000000" pitchFamily="2" charset="77"/>
              </a:defRPr>
            </a:lvl4pPr>
            <a:lvl5pPr marL="1828800" indent="0">
              <a:buFontTx/>
              <a:buNone/>
              <a:defRPr b="0" i="0">
                <a:solidFill>
                  <a:schemeClr val="bg1"/>
                </a:solidFill>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8791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AE90EC9-85DB-2545-9E5C-31BAB30CE052}"/>
              </a:ext>
            </a:extLst>
          </p:cNvPr>
          <p:cNvPicPr>
            <a:picLocks noChangeAspect="1"/>
          </p:cNvPicPr>
          <p:nvPr userDrawn="1"/>
        </p:nvPicPr>
        <p:blipFill>
          <a:blip r:embed="rId2"/>
          <a:stretch>
            <a:fillRect/>
          </a:stretch>
        </p:blipFill>
        <p:spPr>
          <a:xfrm>
            <a:off x="-45951" y="4960620"/>
            <a:ext cx="1829262" cy="2367280"/>
          </a:xfrm>
          <a:prstGeom prst="rect">
            <a:avLst/>
          </a:prstGeom>
        </p:spPr>
      </p:pic>
      <p:sp>
        <p:nvSpPr>
          <p:cNvPr id="2" name="Title 1"/>
          <p:cNvSpPr>
            <a:spLocks noGrp="1"/>
          </p:cNvSpPr>
          <p:nvPr>
            <p:ph type="title"/>
          </p:nvPr>
        </p:nvSpPr>
        <p:spPr>
          <a:xfrm>
            <a:off x="838200" y="476885"/>
            <a:ext cx="10515600" cy="1325563"/>
          </a:xfrm>
        </p:spPr>
        <p:txBody>
          <a:bodyPr/>
          <a:lstStyle>
            <a:lvl1pPr>
              <a:defRPr b="0" i="0">
                <a:solidFill>
                  <a:schemeClr val="tx1"/>
                </a:solidFill>
                <a:latin typeface="Reckless" pitchFamily="2" charset="77"/>
              </a:defRPr>
            </a:lvl1pPr>
          </a:lstStyle>
          <a:p>
            <a:r>
              <a:rPr lang="en-US" dirty="0"/>
              <a:t>Click to edit Master title style</a:t>
            </a:r>
          </a:p>
        </p:txBody>
      </p:sp>
      <p:sp>
        <p:nvSpPr>
          <p:cNvPr id="7" name="Picture Placeholder 2">
            <a:extLst>
              <a:ext uri="{FF2B5EF4-FFF2-40B4-BE49-F238E27FC236}">
                <a16:creationId xmlns:a16="http://schemas.microsoft.com/office/drawing/2014/main" xmlns="" id="{D1E52908-89DF-5F48-98BA-EF8AA2A595B6}"/>
              </a:ext>
            </a:extLst>
          </p:cNvPr>
          <p:cNvSpPr>
            <a:spLocks noGrp="1" noChangeAspect="1"/>
          </p:cNvSpPr>
          <p:nvPr>
            <p:ph type="pic" idx="1"/>
          </p:nvPr>
        </p:nvSpPr>
        <p:spPr>
          <a:xfrm>
            <a:off x="838200" y="2075181"/>
            <a:ext cx="5064760" cy="3411219"/>
          </a:xfrm>
        </p:spPr>
        <p:txBody>
          <a:bodyPr anchor="t">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xmlns="" id="{0C6E8863-1BDB-684E-B139-FB466BA70D9F}"/>
              </a:ext>
            </a:extLst>
          </p:cNvPr>
          <p:cNvSpPr>
            <a:spLocks noGrp="1" noChangeAspect="1"/>
          </p:cNvSpPr>
          <p:nvPr>
            <p:ph type="pic" idx="10"/>
          </p:nvPr>
        </p:nvSpPr>
        <p:spPr>
          <a:xfrm>
            <a:off x="6096000" y="2075181"/>
            <a:ext cx="5257800" cy="3411219"/>
          </a:xfrm>
        </p:spPr>
        <p:txBody>
          <a:bodyPr anchor="t">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889408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AE90EC9-85DB-2545-9E5C-31BAB30CE052}"/>
              </a:ext>
            </a:extLst>
          </p:cNvPr>
          <p:cNvPicPr>
            <a:picLocks noChangeAspect="1"/>
          </p:cNvPicPr>
          <p:nvPr userDrawn="1"/>
        </p:nvPicPr>
        <p:blipFill>
          <a:blip r:embed="rId2"/>
          <a:stretch>
            <a:fillRect/>
          </a:stretch>
        </p:blipFill>
        <p:spPr>
          <a:xfrm>
            <a:off x="-45951" y="4960620"/>
            <a:ext cx="1829262" cy="2367280"/>
          </a:xfrm>
          <a:prstGeom prst="rect">
            <a:avLst/>
          </a:prstGeom>
        </p:spPr>
      </p:pic>
      <p:sp>
        <p:nvSpPr>
          <p:cNvPr id="2" name="Title 1"/>
          <p:cNvSpPr>
            <a:spLocks noGrp="1"/>
          </p:cNvSpPr>
          <p:nvPr>
            <p:ph type="title"/>
          </p:nvPr>
        </p:nvSpPr>
        <p:spPr>
          <a:xfrm>
            <a:off x="838200" y="476885"/>
            <a:ext cx="10515600" cy="1325563"/>
          </a:xfrm>
        </p:spPr>
        <p:txBody>
          <a:bodyPr/>
          <a:lstStyle>
            <a:lvl1pPr>
              <a:defRPr b="0" i="0">
                <a:solidFill>
                  <a:schemeClr val="tx1"/>
                </a:solidFill>
                <a:latin typeface="Reckless" pitchFamily="2" charset="77"/>
              </a:defRPr>
            </a:lvl1pPr>
          </a:lstStyle>
          <a:p>
            <a:r>
              <a:rPr lang="en-US" dirty="0"/>
              <a:t>Click to edit Master title style</a:t>
            </a:r>
          </a:p>
        </p:txBody>
      </p:sp>
      <p:sp>
        <p:nvSpPr>
          <p:cNvPr id="7" name="Picture Placeholder 2">
            <a:extLst>
              <a:ext uri="{FF2B5EF4-FFF2-40B4-BE49-F238E27FC236}">
                <a16:creationId xmlns:a16="http://schemas.microsoft.com/office/drawing/2014/main" xmlns="" id="{D1E52908-89DF-5F48-98BA-EF8AA2A595B6}"/>
              </a:ext>
            </a:extLst>
          </p:cNvPr>
          <p:cNvSpPr>
            <a:spLocks noGrp="1" noChangeAspect="1"/>
          </p:cNvSpPr>
          <p:nvPr>
            <p:ph type="pic" idx="1"/>
          </p:nvPr>
        </p:nvSpPr>
        <p:spPr>
          <a:xfrm>
            <a:off x="838200" y="2075181"/>
            <a:ext cx="5064760" cy="3411219"/>
          </a:xfrm>
        </p:spPr>
        <p:txBody>
          <a:bodyPr anchor="t">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xmlns="" id="{0C6E8863-1BDB-684E-B139-FB466BA70D9F}"/>
              </a:ext>
            </a:extLst>
          </p:cNvPr>
          <p:cNvSpPr>
            <a:spLocks noGrp="1" noChangeAspect="1"/>
          </p:cNvSpPr>
          <p:nvPr>
            <p:ph type="pic" idx="10"/>
          </p:nvPr>
        </p:nvSpPr>
        <p:spPr>
          <a:xfrm>
            <a:off x="6096000" y="2075181"/>
            <a:ext cx="5257800" cy="3411219"/>
          </a:xfrm>
        </p:spPr>
        <p:txBody>
          <a:bodyPr anchor="t">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506779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AE90EC9-85DB-2545-9E5C-31BAB30CE052}"/>
              </a:ext>
            </a:extLst>
          </p:cNvPr>
          <p:cNvPicPr>
            <a:picLocks noChangeAspect="1"/>
          </p:cNvPicPr>
          <p:nvPr userDrawn="1"/>
        </p:nvPicPr>
        <p:blipFill>
          <a:blip r:embed="rId2"/>
          <a:stretch>
            <a:fillRect/>
          </a:stretch>
        </p:blipFill>
        <p:spPr>
          <a:xfrm>
            <a:off x="-45951" y="4960620"/>
            <a:ext cx="1829262" cy="2367280"/>
          </a:xfrm>
          <a:prstGeom prst="rect">
            <a:avLst/>
          </a:prstGeom>
        </p:spPr>
      </p:pic>
      <p:sp>
        <p:nvSpPr>
          <p:cNvPr id="2" name="Title 1"/>
          <p:cNvSpPr>
            <a:spLocks noGrp="1"/>
          </p:cNvSpPr>
          <p:nvPr>
            <p:ph type="title"/>
          </p:nvPr>
        </p:nvSpPr>
        <p:spPr>
          <a:xfrm>
            <a:off x="838200" y="476885"/>
            <a:ext cx="10515600" cy="1325563"/>
          </a:xfrm>
        </p:spPr>
        <p:txBody>
          <a:bodyPr/>
          <a:lstStyle>
            <a:lvl1pPr>
              <a:defRPr b="0" i="0">
                <a:solidFill>
                  <a:schemeClr val="tx1"/>
                </a:solidFill>
                <a:latin typeface="Reckless" pitchFamily="2" charset="77"/>
              </a:defRPr>
            </a:lvl1pPr>
          </a:lstStyle>
          <a:p>
            <a:r>
              <a:rPr lang="en-US" dirty="0"/>
              <a:t>Click to edit Master title style</a:t>
            </a:r>
          </a:p>
        </p:txBody>
      </p:sp>
      <p:sp>
        <p:nvSpPr>
          <p:cNvPr id="6" name="Content Placeholder 2">
            <a:extLst>
              <a:ext uri="{FF2B5EF4-FFF2-40B4-BE49-F238E27FC236}">
                <a16:creationId xmlns:a16="http://schemas.microsoft.com/office/drawing/2014/main" xmlns="" id="{ED4C4B77-ECD9-584E-A3A4-41BC2B81D534}"/>
              </a:ext>
            </a:extLst>
          </p:cNvPr>
          <p:cNvSpPr>
            <a:spLocks noGrp="1"/>
          </p:cNvSpPr>
          <p:nvPr>
            <p:ph sz="half" idx="1"/>
          </p:nvPr>
        </p:nvSpPr>
        <p:spPr>
          <a:xfrm>
            <a:off x="838200" y="1825625"/>
            <a:ext cx="3408680" cy="4351338"/>
          </a:xfrm>
        </p:spPr>
        <p:txBody>
          <a:bodyPr>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000" b="0" i="0">
                <a:latin typeface="Post Grotesk Book" panose="02000000000000000000" pitchFamily="2" charset="77"/>
                <a:ea typeface="Post Grotesk Book" panose="02000000000000000000" pitchFamily="2" charset="77"/>
              </a:defRPr>
            </a:lvl2pPr>
            <a:lvl3pPr marL="914400" indent="0">
              <a:buNone/>
              <a:defRPr sz="2000" b="0" i="0">
                <a:latin typeface="Post Grotesk Book" panose="02000000000000000000" pitchFamily="2" charset="77"/>
                <a:ea typeface="Post Grotesk Book" panose="02000000000000000000" pitchFamily="2" charset="77"/>
              </a:defRPr>
            </a:lvl3pPr>
            <a:lvl4pPr marL="1371600" indent="0">
              <a:buNone/>
              <a:defRPr sz="2000" b="0" i="0">
                <a:latin typeface="Post Grotesk Book" panose="02000000000000000000" pitchFamily="2" charset="77"/>
                <a:ea typeface="Post Grotesk Book" panose="02000000000000000000" pitchFamily="2" charset="77"/>
              </a:defRPr>
            </a:lvl4pPr>
            <a:lvl5pPr marL="1828800" indent="0">
              <a:buNone/>
              <a:defRPr sz="2000" b="0" i="0">
                <a:latin typeface="Post Grotesk Book" panose="02000000000000000000" pitchFamily="2" charset="77"/>
                <a:ea typeface="Post Grotesk Book" panose="02000000000000000000" pitchFamily="2" charset="77"/>
              </a:defRPr>
            </a:lvl5pPr>
          </a:lstStyle>
          <a:p>
            <a:pPr lvl="0"/>
            <a:r>
              <a:rPr lang="en-US" dirty="0"/>
              <a:t>Click to edit Master text styles</a:t>
            </a:r>
          </a:p>
        </p:txBody>
      </p:sp>
      <p:sp>
        <p:nvSpPr>
          <p:cNvPr id="10" name="Content Placeholder 2">
            <a:extLst>
              <a:ext uri="{FF2B5EF4-FFF2-40B4-BE49-F238E27FC236}">
                <a16:creationId xmlns:a16="http://schemas.microsoft.com/office/drawing/2014/main" xmlns="" id="{C591BB6D-202B-4F45-AD58-5941539DD663}"/>
              </a:ext>
            </a:extLst>
          </p:cNvPr>
          <p:cNvSpPr>
            <a:spLocks noGrp="1"/>
          </p:cNvSpPr>
          <p:nvPr>
            <p:ph sz="half" idx="10"/>
          </p:nvPr>
        </p:nvSpPr>
        <p:spPr>
          <a:xfrm>
            <a:off x="4546600" y="1825625"/>
            <a:ext cx="3408680" cy="4351338"/>
          </a:xfrm>
        </p:spPr>
        <p:txBody>
          <a:bodyPr>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000" b="0" i="0">
                <a:latin typeface="Post Grotesk Book" panose="02000000000000000000" pitchFamily="2" charset="77"/>
                <a:ea typeface="Post Grotesk Book" panose="02000000000000000000" pitchFamily="2" charset="77"/>
              </a:defRPr>
            </a:lvl2pPr>
            <a:lvl3pPr marL="914400" indent="0">
              <a:buNone/>
              <a:defRPr sz="2000" b="0" i="0">
                <a:latin typeface="Post Grotesk Book" panose="02000000000000000000" pitchFamily="2" charset="77"/>
                <a:ea typeface="Post Grotesk Book" panose="02000000000000000000" pitchFamily="2" charset="77"/>
              </a:defRPr>
            </a:lvl3pPr>
            <a:lvl4pPr marL="1371600" indent="0">
              <a:buNone/>
              <a:defRPr sz="2000" b="0" i="0">
                <a:latin typeface="Post Grotesk Book" panose="02000000000000000000" pitchFamily="2" charset="77"/>
                <a:ea typeface="Post Grotesk Book" panose="02000000000000000000" pitchFamily="2" charset="77"/>
              </a:defRPr>
            </a:lvl4pPr>
            <a:lvl5pPr marL="1828800" indent="0">
              <a:buNone/>
              <a:defRPr sz="2000"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endParaRPr lang="en-US" dirty="0"/>
          </a:p>
        </p:txBody>
      </p:sp>
      <p:sp>
        <p:nvSpPr>
          <p:cNvPr id="11" name="Content Placeholder 2">
            <a:extLst>
              <a:ext uri="{FF2B5EF4-FFF2-40B4-BE49-F238E27FC236}">
                <a16:creationId xmlns:a16="http://schemas.microsoft.com/office/drawing/2014/main" xmlns="" id="{1556E58D-BC12-F04D-B021-0552A8DE2EBD}"/>
              </a:ext>
            </a:extLst>
          </p:cNvPr>
          <p:cNvSpPr>
            <a:spLocks noGrp="1"/>
          </p:cNvSpPr>
          <p:nvPr>
            <p:ph sz="half" idx="11"/>
          </p:nvPr>
        </p:nvSpPr>
        <p:spPr>
          <a:xfrm>
            <a:off x="8346440" y="1825625"/>
            <a:ext cx="3408680" cy="4351338"/>
          </a:xfrm>
        </p:spPr>
        <p:txBody>
          <a:bodyPr>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000" b="0" i="0">
                <a:latin typeface="Post Grotesk Book" panose="02000000000000000000" pitchFamily="2" charset="77"/>
                <a:ea typeface="Post Grotesk Book" panose="02000000000000000000" pitchFamily="2" charset="77"/>
              </a:defRPr>
            </a:lvl2pPr>
            <a:lvl3pPr marL="914400" indent="0">
              <a:buNone/>
              <a:defRPr sz="2000" b="0" i="0">
                <a:latin typeface="Post Grotesk Book" panose="02000000000000000000" pitchFamily="2" charset="77"/>
                <a:ea typeface="Post Grotesk Book" panose="02000000000000000000" pitchFamily="2" charset="77"/>
              </a:defRPr>
            </a:lvl3pPr>
            <a:lvl4pPr marL="1371600" indent="0">
              <a:buNone/>
              <a:defRPr sz="2000" b="0" i="0">
                <a:latin typeface="Post Grotesk Book" panose="02000000000000000000" pitchFamily="2" charset="77"/>
                <a:ea typeface="Post Grotesk Book" panose="02000000000000000000" pitchFamily="2" charset="77"/>
              </a:defRPr>
            </a:lvl4pPr>
            <a:lvl5pPr marL="1828800" indent="0">
              <a:buNone/>
              <a:defRPr sz="2000" b="0" i="0">
                <a:latin typeface="Post Grotesk Book" panose="02000000000000000000" pitchFamily="2" charset="77"/>
                <a:ea typeface="Post Grotesk Book" panose="02000000000000000000" pitchFamily="2" charset="77"/>
              </a:defRPr>
            </a:lvl5pPr>
          </a:lstStyle>
          <a:p>
            <a:pPr lvl="0"/>
            <a:r>
              <a:rPr lang="en-US" dirty="0"/>
              <a:t>Click to edit Master text styles</a:t>
            </a:r>
          </a:p>
        </p:txBody>
      </p:sp>
    </p:spTree>
    <p:extLst>
      <p:ext uri="{BB962C8B-B14F-4D97-AF65-F5344CB8AC3E}">
        <p14:creationId xmlns:p14="http://schemas.microsoft.com/office/powerpoint/2010/main" val="1788606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BFBB808-02F2-454B-B08D-627E62F377DE}"/>
              </a:ext>
            </a:extLst>
          </p:cNvPr>
          <p:cNvPicPr>
            <a:picLocks noChangeAspect="1"/>
          </p:cNvPicPr>
          <p:nvPr userDrawn="1"/>
        </p:nvPicPr>
        <p:blipFill>
          <a:blip r:embed="rId2"/>
          <a:stretch>
            <a:fillRect/>
          </a:stretch>
        </p:blipFill>
        <p:spPr>
          <a:xfrm>
            <a:off x="4886209" y="5406251"/>
            <a:ext cx="2419582" cy="1451749"/>
          </a:xfrm>
          <a:prstGeom prst="rect">
            <a:avLst/>
          </a:prstGeom>
        </p:spPr>
      </p:pic>
    </p:spTree>
    <p:extLst>
      <p:ext uri="{BB962C8B-B14F-4D97-AF65-F5344CB8AC3E}">
        <p14:creationId xmlns:p14="http://schemas.microsoft.com/office/powerpoint/2010/main" val="2638273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4003F4B-0F86-EA4C-A2DA-2C69FCB5E68F}"/>
              </a:ext>
            </a:extLst>
          </p:cNvPr>
          <p:cNvPicPr>
            <a:picLocks noChangeAspect="1"/>
          </p:cNvPicPr>
          <p:nvPr userDrawn="1"/>
        </p:nvPicPr>
        <p:blipFill>
          <a:blip r:embed="rId2"/>
          <a:stretch>
            <a:fillRect/>
          </a:stretch>
        </p:blipFill>
        <p:spPr>
          <a:xfrm>
            <a:off x="4886209" y="5406251"/>
            <a:ext cx="2419582" cy="1451749"/>
          </a:xfrm>
          <a:prstGeom prst="rect">
            <a:avLst/>
          </a:prstGeom>
        </p:spPr>
      </p:pic>
    </p:spTree>
    <p:extLst>
      <p:ext uri="{BB962C8B-B14F-4D97-AF65-F5344CB8AC3E}">
        <p14:creationId xmlns:p14="http://schemas.microsoft.com/office/powerpoint/2010/main" val="389112820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96554B8-4A49-9544-90FF-F203B6E7785E}"/>
              </a:ext>
            </a:extLst>
          </p:cNvPr>
          <p:cNvPicPr>
            <a:picLocks noChangeAspect="1"/>
          </p:cNvPicPr>
          <p:nvPr userDrawn="1"/>
        </p:nvPicPr>
        <p:blipFill>
          <a:blip r:embed="rId2"/>
          <a:stretch>
            <a:fillRect/>
          </a:stretch>
        </p:blipFill>
        <p:spPr>
          <a:xfrm>
            <a:off x="4886209" y="5406251"/>
            <a:ext cx="2419582" cy="1451749"/>
          </a:xfrm>
          <a:prstGeom prst="rect">
            <a:avLst/>
          </a:prstGeom>
        </p:spPr>
      </p:pic>
    </p:spTree>
    <p:extLst>
      <p:ext uri="{BB962C8B-B14F-4D97-AF65-F5344CB8AC3E}">
        <p14:creationId xmlns:p14="http://schemas.microsoft.com/office/powerpoint/2010/main" val="240824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94440" y="821574"/>
            <a:ext cx="5493000" cy="4597401"/>
          </a:xfrm>
          <a:noFill/>
        </p:spPr>
        <p:txBody>
          <a:bodyPr anchor="t">
            <a:normAutofit/>
          </a:bodyPr>
          <a:lstStyle>
            <a:lvl1pPr algn="l">
              <a:defRPr sz="4000" b="0" i="0">
                <a:solidFill>
                  <a:schemeClr val="bg1"/>
                </a:solidFill>
                <a:latin typeface="Reckless" pitchFamily="2" charset="77"/>
              </a:defRPr>
            </a:lvl1pPr>
          </a:lstStyle>
          <a:p>
            <a:r>
              <a:rPr lang="en-US" dirty="0"/>
              <a:t>Click to edit Master title style</a:t>
            </a:r>
          </a:p>
        </p:txBody>
      </p:sp>
      <p:sp>
        <p:nvSpPr>
          <p:cNvPr id="3" name="Subtitle 2"/>
          <p:cNvSpPr>
            <a:spLocks noGrp="1"/>
          </p:cNvSpPr>
          <p:nvPr>
            <p:ph type="subTitle" idx="1"/>
          </p:nvPr>
        </p:nvSpPr>
        <p:spPr>
          <a:xfrm>
            <a:off x="694440" y="5129045"/>
            <a:ext cx="5868920" cy="1655762"/>
          </a:xfrm>
        </p:spPr>
        <p:txBody>
          <a:bodyPr>
            <a:normAutofit/>
          </a:bodyPr>
          <a:lstStyle>
            <a:lvl1pPr marL="0" indent="0" algn="l">
              <a:buNone/>
              <a:defRPr sz="2000" b="0" i="0">
                <a:solidFill>
                  <a:schemeClr val="bg1"/>
                </a:solidFill>
                <a:latin typeface="Post Grotesk Book" panose="02000000000000000000" pitchFamily="2" charset="77"/>
                <a:ea typeface="Post Grotesk Book"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xmlns="" id="{F1D1B363-0F70-EC4B-A1CD-7DEE66B7FF27}"/>
              </a:ext>
            </a:extLst>
          </p:cNvPr>
          <p:cNvPicPr>
            <a:picLocks noChangeAspect="1"/>
          </p:cNvPicPr>
          <p:nvPr userDrawn="1"/>
        </p:nvPicPr>
        <p:blipFill>
          <a:blip r:embed="rId2"/>
          <a:stretch>
            <a:fillRect/>
          </a:stretch>
        </p:blipFill>
        <p:spPr>
          <a:xfrm>
            <a:off x="5369683" y="821574"/>
            <a:ext cx="6826799" cy="6501713"/>
          </a:xfrm>
          <a:prstGeom prst="rect">
            <a:avLst/>
          </a:prstGeom>
        </p:spPr>
      </p:pic>
    </p:spTree>
    <p:extLst>
      <p:ext uri="{BB962C8B-B14F-4D97-AF65-F5344CB8AC3E}">
        <p14:creationId xmlns:p14="http://schemas.microsoft.com/office/powerpoint/2010/main" val="2129734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1137920"/>
            <a:ext cx="6172200" cy="4723130"/>
          </a:xfrm>
        </p:spPr>
        <p:txBody>
          <a:bodyPr/>
          <a:lstStyle>
            <a:lvl1pPr>
              <a:defRPr sz="3200" b="0" i="0">
                <a:latin typeface="Post Grotesk Book" panose="02000000000000000000" pitchFamily="2" charset="77"/>
                <a:ea typeface="Post Grotesk Book" panose="02000000000000000000" pitchFamily="2" charset="77"/>
              </a:defRPr>
            </a:lvl1pPr>
            <a:lvl2pPr>
              <a:defRPr sz="2800" b="0" i="0">
                <a:latin typeface="Post Grotesk Book" panose="02000000000000000000" pitchFamily="2" charset="77"/>
                <a:ea typeface="Post Grotesk Book" panose="02000000000000000000" pitchFamily="2" charset="77"/>
              </a:defRPr>
            </a:lvl2pPr>
            <a:lvl3pPr>
              <a:defRPr sz="2400" b="0" i="0">
                <a:latin typeface="Post Grotesk Book" panose="02000000000000000000" pitchFamily="2" charset="77"/>
                <a:ea typeface="Post Grotesk Book" panose="02000000000000000000" pitchFamily="2" charset="77"/>
              </a:defRPr>
            </a:lvl3pPr>
            <a:lvl4pPr>
              <a:defRPr sz="2000" b="0" i="0">
                <a:latin typeface="Post Grotesk Book" panose="02000000000000000000" pitchFamily="2" charset="77"/>
                <a:ea typeface="Post Grotesk Book" panose="02000000000000000000" pitchFamily="2" charset="77"/>
              </a:defRPr>
            </a:lvl4pPr>
            <a:lvl5pPr>
              <a:defRPr sz="2000" b="0" i="0">
                <a:latin typeface="Post Grotesk Book" panose="02000000000000000000" pitchFamily="2" charset="77"/>
                <a:ea typeface="Post Grotesk Book" panose="02000000000000000000"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296160"/>
            <a:ext cx="3932237" cy="3572828"/>
          </a:xfrm>
        </p:spPr>
        <p:txBody>
          <a:bodyPr/>
          <a:lstStyle>
            <a:lvl1pPr marL="0" indent="0">
              <a:buNone/>
              <a:defRPr sz="1600" b="0" i="0">
                <a:latin typeface="Post Grotesk Book" panose="02000000000000000000" pitchFamily="2" charset="77"/>
                <a:ea typeface="Post Grotesk Book" panose="02000000000000000000"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4" name="Picture 13">
            <a:extLst>
              <a:ext uri="{FF2B5EF4-FFF2-40B4-BE49-F238E27FC236}">
                <a16:creationId xmlns:a16="http://schemas.microsoft.com/office/drawing/2014/main" xmlns="" id="{AFCFD1E5-9AE7-A344-84E1-39727E6E08DA}"/>
              </a:ext>
            </a:extLst>
          </p:cNvPr>
          <p:cNvPicPr>
            <a:picLocks noChangeAspect="1"/>
          </p:cNvPicPr>
          <p:nvPr userDrawn="1"/>
        </p:nvPicPr>
        <p:blipFill>
          <a:blip r:embed="rId2"/>
          <a:stretch>
            <a:fillRect/>
          </a:stretch>
        </p:blipFill>
        <p:spPr>
          <a:xfrm>
            <a:off x="-27303" y="5181024"/>
            <a:ext cx="1520823" cy="1968124"/>
          </a:xfrm>
          <a:prstGeom prst="rect">
            <a:avLst/>
          </a:prstGeom>
        </p:spPr>
      </p:pic>
    </p:spTree>
    <p:extLst>
      <p:ext uri="{BB962C8B-B14F-4D97-AF65-F5344CB8AC3E}">
        <p14:creationId xmlns:p14="http://schemas.microsoft.com/office/powerpoint/2010/main" val="389392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4809172" cy="1600200"/>
          </a:xfrm>
        </p:spPr>
        <p:txBody>
          <a:bodyPr anchor="b"/>
          <a:lstStyle>
            <a:lvl1pPr>
              <a:defRPr sz="3200">
                <a:solidFill>
                  <a:schemeClr val="tx1"/>
                </a:solidFill>
              </a:defRPr>
            </a:lvl1pPr>
          </a:lstStyle>
          <a:p>
            <a:r>
              <a:rPr lang="en-US" dirty="0"/>
              <a:t>Click to edit Master title style</a:t>
            </a:r>
          </a:p>
        </p:txBody>
      </p:sp>
      <p:sp>
        <p:nvSpPr>
          <p:cNvPr id="3" name="Picture Placeholder 2"/>
          <p:cNvSpPr>
            <a:spLocks noGrp="1" noChangeAspect="1"/>
          </p:cNvSpPr>
          <p:nvPr>
            <p:ph type="pic" idx="1"/>
          </p:nvPr>
        </p:nvSpPr>
        <p:spPr>
          <a:xfrm>
            <a:off x="6096000" y="0"/>
            <a:ext cx="6096000" cy="6857999"/>
          </a:xfrm>
        </p:spPr>
        <p:txBody>
          <a:bodyPr anchor="t">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265680"/>
            <a:ext cx="4809172" cy="3603308"/>
          </a:xfrm>
        </p:spPr>
        <p:txBody>
          <a:bodyPr/>
          <a:lstStyle>
            <a:lvl1pPr marL="0" indent="0">
              <a:buNone/>
              <a:defRPr sz="1600" b="0" i="0">
                <a:latin typeface="Post Grotesk Book" panose="02000000000000000000" pitchFamily="2" charset="77"/>
                <a:ea typeface="Post Grotesk Book" panose="02000000000000000000"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a:extLst>
              <a:ext uri="{FF2B5EF4-FFF2-40B4-BE49-F238E27FC236}">
                <a16:creationId xmlns:a16="http://schemas.microsoft.com/office/drawing/2014/main" xmlns="" id="{F5F1EAB7-C281-0F4B-AB9E-0CCF22B2F0FA}"/>
              </a:ext>
            </a:extLst>
          </p:cNvPr>
          <p:cNvPicPr>
            <a:picLocks noChangeAspect="1"/>
          </p:cNvPicPr>
          <p:nvPr userDrawn="1"/>
        </p:nvPicPr>
        <p:blipFill>
          <a:blip r:embed="rId2"/>
          <a:stretch>
            <a:fillRect/>
          </a:stretch>
        </p:blipFill>
        <p:spPr>
          <a:xfrm>
            <a:off x="-27303" y="5181024"/>
            <a:ext cx="1520823" cy="1968124"/>
          </a:xfrm>
          <a:prstGeom prst="rect">
            <a:avLst/>
          </a:prstGeom>
        </p:spPr>
      </p:pic>
    </p:spTree>
    <p:extLst>
      <p:ext uri="{BB962C8B-B14F-4D97-AF65-F5344CB8AC3E}">
        <p14:creationId xmlns:p14="http://schemas.microsoft.com/office/powerpoint/2010/main" val="35592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861B43-63AA-7947-80B6-70EEB47A6A76}"/>
              </a:ext>
            </a:extLst>
          </p:cNvPr>
          <p:cNvSpPr>
            <a:spLocks noGrp="1"/>
          </p:cNvSpPr>
          <p:nvPr>
            <p:ph type="ctrTitle"/>
          </p:nvPr>
        </p:nvSpPr>
        <p:spPr>
          <a:xfrm>
            <a:off x="1524000" y="0"/>
            <a:ext cx="9144000" cy="1655762"/>
          </a:xfr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xmlns="" id="{4FAF73E5-C619-0A48-85D2-82A05B27A539}"/>
              </a:ext>
            </a:extLst>
          </p:cNvPr>
          <p:cNvSpPr>
            <a:spLocks noGrp="1"/>
          </p:cNvSpPr>
          <p:nvPr>
            <p:ph type="subTitle" idx="1"/>
          </p:nvPr>
        </p:nvSpPr>
        <p:spPr>
          <a:xfrm>
            <a:off x="1524000" y="4983798"/>
            <a:ext cx="9144000" cy="94964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xmlns="" id="{E3EEDB80-49F6-F449-BC9B-0C7D2258AC9C}"/>
              </a:ext>
            </a:extLst>
          </p:cNvPr>
          <p:cNvPicPr>
            <a:picLocks noChangeAspect="1"/>
          </p:cNvPicPr>
          <p:nvPr userDrawn="1"/>
        </p:nvPicPr>
        <p:blipFill>
          <a:blip r:embed="rId2"/>
          <a:stretch>
            <a:fillRect/>
          </a:stretch>
        </p:blipFill>
        <p:spPr>
          <a:xfrm>
            <a:off x="5024468" y="5572162"/>
            <a:ext cx="2143063" cy="1285838"/>
          </a:xfrm>
          <a:prstGeom prst="rect">
            <a:avLst/>
          </a:prstGeom>
        </p:spPr>
      </p:pic>
    </p:spTree>
    <p:extLst>
      <p:ext uri="{BB962C8B-B14F-4D97-AF65-F5344CB8AC3E}">
        <p14:creationId xmlns:p14="http://schemas.microsoft.com/office/powerpoint/2010/main" val="809822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wo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81806"/>
            <a:ext cx="10515600" cy="1325563"/>
          </a:xfrm>
        </p:spPr>
        <p:txBody>
          <a:bodyPr/>
          <a:lstStyle/>
          <a:p>
            <a:r>
              <a:rPr lang="en-US"/>
              <a:t>Click to edit Master title style</a:t>
            </a:r>
            <a:endParaRPr lang="en-US" dirty="0"/>
          </a:p>
        </p:txBody>
      </p:sp>
      <p:pic>
        <p:nvPicPr>
          <p:cNvPr id="8" name="Picture 7">
            <a:extLst>
              <a:ext uri="{FF2B5EF4-FFF2-40B4-BE49-F238E27FC236}">
                <a16:creationId xmlns:a16="http://schemas.microsoft.com/office/drawing/2014/main" xmlns="" id="{1129B750-B268-E74C-8318-CC4FFF6959FB}"/>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3429009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26085"/>
            <a:ext cx="10515600" cy="1325563"/>
          </a:xfrm>
        </p:spPr>
        <p:txBody>
          <a:bodyPr/>
          <a:lstStyle>
            <a:lvl1pPr>
              <a:defRPr b="0" i="0">
                <a:latin typeface="Reckless" pitchFamily="2" charset="77"/>
              </a:defRPr>
            </a:lvl1pPr>
          </a:lstStyle>
          <a:p>
            <a:r>
              <a:rPr lang="en-US" dirty="0"/>
              <a:t>Click to edit Master title style</a:t>
            </a:r>
          </a:p>
        </p:txBody>
      </p:sp>
      <p:sp>
        <p:nvSpPr>
          <p:cNvPr id="3" name="Content Placeholder 2"/>
          <p:cNvSpPr>
            <a:spLocks noGrp="1"/>
          </p:cNvSpPr>
          <p:nvPr>
            <p:ph idx="1"/>
          </p:nvPr>
        </p:nvSpPr>
        <p:spPr>
          <a:xfrm>
            <a:off x="838200" y="1776096"/>
            <a:ext cx="10515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xmlns="" id="{7AEE1E11-38D0-F34D-8492-8639BCDF332D}"/>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2640914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26085"/>
            <a:ext cx="10515600" cy="1325563"/>
          </a:xfrm>
        </p:spPr>
        <p:txBody>
          <a:bodyPr/>
          <a:lstStyle>
            <a:lvl1pPr>
              <a:defRPr b="0" i="0">
                <a:latin typeface="Reckless" pitchFamily="2" charset="77"/>
              </a:defRPr>
            </a:lvl1pPr>
          </a:lstStyle>
          <a:p>
            <a:r>
              <a:rPr lang="en-US" dirty="0"/>
              <a:t>Click to edit Master title style</a:t>
            </a:r>
          </a:p>
        </p:txBody>
      </p:sp>
      <p:sp>
        <p:nvSpPr>
          <p:cNvPr id="3" name="Content Placeholder 2"/>
          <p:cNvSpPr>
            <a:spLocks noGrp="1"/>
          </p:cNvSpPr>
          <p:nvPr>
            <p:ph idx="1"/>
          </p:nvPr>
        </p:nvSpPr>
        <p:spPr>
          <a:xfrm>
            <a:off x="838200" y="1776096"/>
            <a:ext cx="10515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xmlns="" id="{7AEE1E11-38D0-F34D-8492-8639BCDF332D}"/>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2319731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26085"/>
            <a:ext cx="10515600" cy="1325563"/>
          </a:xfrm>
        </p:spPr>
        <p:txBody>
          <a:bodyPr/>
          <a:lstStyle>
            <a:lvl1pPr>
              <a:defRPr b="0" i="0">
                <a:latin typeface="Reckless" pitchFamily="2" charset="77"/>
              </a:defRPr>
            </a:lvl1pPr>
          </a:lstStyle>
          <a:p>
            <a:r>
              <a:rPr lang="en-US" dirty="0"/>
              <a:t>Click to edit Master title style</a:t>
            </a:r>
          </a:p>
        </p:txBody>
      </p:sp>
      <p:sp>
        <p:nvSpPr>
          <p:cNvPr id="3" name="Content Placeholder 2"/>
          <p:cNvSpPr>
            <a:spLocks noGrp="1"/>
          </p:cNvSpPr>
          <p:nvPr>
            <p:ph idx="1"/>
          </p:nvPr>
        </p:nvSpPr>
        <p:spPr>
          <a:xfrm>
            <a:off x="838200" y="1776096"/>
            <a:ext cx="10515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xmlns="" id="{7AEE1E11-38D0-F34D-8492-8639BCDF332D}"/>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1687232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76885"/>
            <a:ext cx="10515600" cy="1325563"/>
          </a:xfrm>
        </p:spPr>
        <p:txBody>
          <a:bodyPr/>
          <a:lstStyle>
            <a:lvl1pPr>
              <a:defRPr b="0" i="0">
                <a:solidFill>
                  <a:schemeClr val="bg1"/>
                </a:solidFill>
                <a:latin typeface="Reckless" pitchFamily="2" charset="77"/>
              </a:defRPr>
            </a:lvl1pPr>
          </a:lstStyle>
          <a:p>
            <a:r>
              <a:rPr lang="en-US" dirty="0"/>
              <a:t>Click to edit Master title style</a:t>
            </a:r>
          </a:p>
        </p:txBody>
      </p:sp>
      <p:sp>
        <p:nvSpPr>
          <p:cNvPr id="3" name="Content Placeholder 2"/>
          <p:cNvSpPr>
            <a:spLocks noGrp="1"/>
          </p:cNvSpPr>
          <p:nvPr>
            <p:ph idx="1"/>
          </p:nvPr>
        </p:nvSpPr>
        <p:spPr/>
        <p:txBody>
          <a:bodyPr/>
          <a:lstStyle>
            <a:lvl1pPr>
              <a:defRPr b="0" i="0">
                <a:solidFill>
                  <a:schemeClr val="bg1"/>
                </a:solidFill>
                <a:latin typeface="Post Grotesk Book" panose="02000000000000000000" pitchFamily="2" charset="77"/>
                <a:ea typeface="Post Grotesk Book" panose="02000000000000000000" pitchFamily="2" charset="77"/>
              </a:defRPr>
            </a:lvl1pPr>
            <a:lvl2pPr>
              <a:defRPr b="0" i="0">
                <a:solidFill>
                  <a:schemeClr val="bg1"/>
                </a:solidFill>
                <a:latin typeface="Post Grotesk Book" panose="02000000000000000000" pitchFamily="2" charset="77"/>
                <a:ea typeface="Post Grotesk Book" panose="02000000000000000000" pitchFamily="2" charset="77"/>
              </a:defRPr>
            </a:lvl2pPr>
            <a:lvl3pPr>
              <a:defRPr b="0" i="0">
                <a:solidFill>
                  <a:schemeClr val="bg1"/>
                </a:solidFill>
                <a:latin typeface="Post Grotesk Book" panose="02000000000000000000" pitchFamily="2" charset="77"/>
                <a:ea typeface="Post Grotesk Book" panose="02000000000000000000" pitchFamily="2" charset="77"/>
              </a:defRPr>
            </a:lvl3pPr>
            <a:lvl4pPr>
              <a:defRPr b="0" i="0">
                <a:solidFill>
                  <a:schemeClr val="bg1"/>
                </a:solidFill>
                <a:latin typeface="Post Grotesk Book" panose="02000000000000000000" pitchFamily="2" charset="77"/>
                <a:ea typeface="Post Grotesk Book" panose="02000000000000000000" pitchFamily="2" charset="77"/>
              </a:defRPr>
            </a:lvl4pPr>
            <a:lvl5pPr>
              <a:defRPr b="0" i="0">
                <a:solidFill>
                  <a:schemeClr val="bg1"/>
                </a:solidFill>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xmlns="" id="{41C3D783-51E2-D043-98C2-F6D7D9FE7542}"/>
              </a:ext>
            </a:extLst>
          </p:cNvPr>
          <p:cNvPicPr>
            <a:picLocks noChangeAspect="1"/>
          </p:cNvPicPr>
          <p:nvPr userDrawn="1"/>
        </p:nvPicPr>
        <p:blipFill>
          <a:blip r:embed="rId2"/>
          <a:stretch>
            <a:fillRect/>
          </a:stretch>
        </p:blipFill>
        <p:spPr>
          <a:xfrm>
            <a:off x="318135" y="5681663"/>
            <a:ext cx="1040130" cy="990600"/>
          </a:xfrm>
          <a:prstGeom prst="rect">
            <a:avLst/>
          </a:prstGeom>
        </p:spPr>
      </p:pic>
    </p:spTree>
    <p:extLst>
      <p:ext uri="{BB962C8B-B14F-4D97-AF65-F5344CB8AC3E}">
        <p14:creationId xmlns:p14="http://schemas.microsoft.com/office/powerpoint/2010/main" val="699110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76885"/>
            <a:ext cx="10515600" cy="1325563"/>
          </a:xfrm>
        </p:spPr>
        <p:txBody>
          <a:bodyPr/>
          <a:lstStyle>
            <a:lvl1pPr>
              <a:defRPr b="0" i="0">
                <a:solidFill>
                  <a:schemeClr val="bg1"/>
                </a:solidFill>
                <a:latin typeface="Reckless" pitchFamily="2" charset="77"/>
              </a:defRPr>
            </a:lvl1pPr>
          </a:lstStyle>
          <a:p>
            <a:r>
              <a:rPr lang="en-US" dirty="0"/>
              <a:t>Click to edit Master title style</a:t>
            </a:r>
          </a:p>
        </p:txBody>
      </p:sp>
      <p:sp>
        <p:nvSpPr>
          <p:cNvPr id="3" name="Content Placeholder 2"/>
          <p:cNvSpPr>
            <a:spLocks noGrp="1"/>
          </p:cNvSpPr>
          <p:nvPr>
            <p:ph idx="1"/>
          </p:nvPr>
        </p:nvSpPr>
        <p:spPr/>
        <p:txBody>
          <a:bodyPr/>
          <a:lstStyle>
            <a:lvl1pPr>
              <a:defRPr b="0" i="0">
                <a:solidFill>
                  <a:schemeClr val="bg1"/>
                </a:solidFill>
                <a:latin typeface="Post Grotesk Book" panose="02000000000000000000" pitchFamily="2" charset="77"/>
                <a:ea typeface="Post Grotesk Book" panose="02000000000000000000" pitchFamily="2" charset="77"/>
              </a:defRPr>
            </a:lvl1pPr>
            <a:lvl2pPr>
              <a:defRPr b="0" i="0">
                <a:solidFill>
                  <a:schemeClr val="bg1"/>
                </a:solidFill>
                <a:latin typeface="Post Grotesk Book" panose="02000000000000000000" pitchFamily="2" charset="77"/>
                <a:ea typeface="Post Grotesk Book" panose="02000000000000000000" pitchFamily="2" charset="77"/>
              </a:defRPr>
            </a:lvl2pPr>
            <a:lvl3pPr>
              <a:defRPr b="0" i="0">
                <a:solidFill>
                  <a:schemeClr val="bg1"/>
                </a:solidFill>
                <a:latin typeface="Post Grotesk Book" panose="02000000000000000000" pitchFamily="2" charset="77"/>
                <a:ea typeface="Post Grotesk Book" panose="02000000000000000000" pitchFamily="2" charset="77"/>
              </a:defRPr>
            </a:lvl3pPr>
            <a:lvl4pPr>
              <a:defRPr b="0" i="0">
                <a:solidFill>
                  <a:schemeClr val="bg1"/>
                </a:solidFill>
                <a:latin typeface="Post Grotesk Book" panose="02000000000000000000" pitchFamily="2" charset="77"/>
                <a:ea typeface="Post Grotesk Book" panose="02000000000000000000" pitchFamily="2" charset="77"/>
              </a:defRPr>
            </a:lvl4pPr>
            <a:lvl5pPr>
              <a:defRPr b="0" i="0">
                <a:solidFill>
                  <a:schemeClr val="bg1"/>
                </a:solidFill>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xmlns="" id="{41C3D783-51E2-D043-98C2-F6D7D9FE7542}"/>
              </a:ext>
            </a:extLst>
          </p:cNvPr>
          <p:cNvPicPr>
            <a:picLocks noChangeAspect="1"/>
          </p:cNvPicPr>
          <p:nvPr userDrawn="1"/>
        </p:nvPicPr>
        <p:blipFill>
          <a:blip r:embed="rId2"/>
          <a:stretch>
            <a:fillRect/>
          </a:stretch>
        </p:blipFill>
        <p:spPr>
          <a:xfrm>
            <a:off x="318135" y="5681663"/>
            <a:ext cx="1040130" cy="990600"/>
          </a:xfrm>
          <a:prstGeom prst="rect">
            <a:avLst/>
          </a:prstGeom>
        </p:spPr>
      </p:pic>
    </p:spTree>
    <p:extLst>
      <p:ext uri="{BB962C8B-B14F-4D97-AF65-F5344CB8AC3E}">
        <p14:creationId xmlns:p14="http://schemas.microsoft.com/office/powerpoint/2010/main" val="1371670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eckless" pitchFamily="2" charset="77"/>
              </a:defRPr>
            </a:lvl1pPr>
          </a:lstStyle>
          <a:p>
            <a:fld id="{DAEFF18E-1800-834F-92DF-E53F1D4CD738}" type="datetimeFigureOut">
              <a:rPr lang="en-US" smtClean="0"/>
              <a:pPr/>
              <a:t>9/13/2019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eckless" pitchFamily="2" charset="77"/>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eckless" pitchFamily="2" charset="77"/>
              </a:defRPr>
            </a:lvl1pPr>
          </a:lstStyle>
          <a:p>
            <a:fld id="{23E4C80F-52C3-864A-ABB3-8F8365195481}" type="slidenum">
              <a:rPr lang="en-US" smtClean="0"/>
              <a:pPr/>
              <a:t>‹#›</a:t>
            </a:fld>
            <a:endParaRPr lang="en-US" dirty="0"/>
          </a:p>
        </p:txBody>
      </p:sp>
    </p:spTree>
    <p:extLst>
      <p:ext uri="{BB962C8B-B14F-4D97-AF65-F5344CB8AC3E}">
        <p14:creationId xmlns:p14="http://schemas.microsoft.com/office/powerpoint/2010/main" val="3040854427"/>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671" r:id="rId3"/>
    <p:sldLayoutId id="2147483690" r:id="rId4"/>
    <p:sldLayoutId id="2147483662" r:id="rId5"/>
    <p:sldLayoutId id="2147483684" r:id="rId6"/>
    <p:sldLayoutId id="2147483685" r:id="rId7"/>
    <p:sldLayoutId id="2147483682" r:id="rId8"/>
    <p:sldLayoutId id="2147483689" r:id="rId9"/>
    <p:sldLayoutId id="2147483683" r:id="rId10"/>
    <p:sldLayoutId id="2147483687" r:id="rId11"/>
    <p:sldLayoutId id="2147483664" r:id="rId12"/>
    <p:sldLayoutId id="2147483692" r:id="rId13"/>
    <p:sldLayoutId id="2147483688" r:id="rId14"/>
    <p:sldLayoutId id="2147483693" r:id="rId15"/>
    <p:sldLayoutId id="2147483691" r:id="rId16"/>
    <p:sldLayoutId id="2147483667" r:id="rId17"/>
    <p:sldLayoutId id="2147483663" r:id="rId18"/>
    <p:sldLayoutId id="2147483681" r:id="rId19"/>
    <p:sldLayoutId id="2147483668" r:id="rId20"/>
    <p:sldLayoutId id="2147483669" r:id="rId2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0" i="0" kern="1200">
          <a:solidFill>
            <a:schemeClr val="tx1"/>
          </a:solidFill>
          <a:latin typeface="Reckles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st Grotesk Book" panose="02000000000000000000" pitchFamily="2" charset="77"/>
          <a:ea typeface="Post Grotesk Book" panose="02000000000000000000" pitchFamily="2"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st Grotesk Book" panose="02000000000000000000" pitchFamily="2" charset="77"/>
          <a:ea typeface="Post Grotesk Book" panose="02000000000000000000" pitchFamily="2"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st Grotesk Book" panose="02000000000000000000" pitchFamily="2" charset="77"/>
          <a:ea typeface="Post Grotesk Book" panose="02000000000000000000" pitchFamily="2"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st Grotesk Book" panose="02000000000000000000" pitchFamily="2" charset="77"/>
          <a:ea typeface="Post Grotesk Book" panose="02000000000000000000" pitchFamily="2"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st Grotesk Book" panose="02000000000000000000" pitchFamily="2" charset="77"/>
          <a:ea typeface="Post Grotesk Book" panose="02000000000000000000"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PTjpg"/><Relationship Id="rId2" Type="http://schemas.openxmlformats.org/officeDocument/2006/relationships/image" Target="../media/image3.emf"/><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A86FB9-1277-EF4F-9630-744E15A0E5F0}"/>
              </a:ext>
            </a:extLst>
          </p:cNvPr>
          <p:cNvSpPr>
            <a:spLocks noGrp="1"/>
          </p:cNvSpPr>
          <p:nvPr>
            <p:ph type="title" idx="4294967295"/>
          </p:nvPr>
        </p:nvSpPr>
        <p:spPr>
          <a:xfrm>
            <a:off x="838200" y="270193"/>
            <a:ext cx="10515600" cy="1181556"/>
          </a:xfrm>
        </p:spPr>
        <p:txBody>
          <a:bodyPr>
            <a:normAutofit/>
          </a:bodyPr>
          <a:lstStyle/>
          <a:p>
            <a:pPr algn="ctr"/>
            <a:r>
              <a:rPr lang="en-US" sz="4400" dirty="0">
                <a:solidFill>
                  <a:schemeClr val="bg1"/>
                </a:solidFill>
                <a:latin typeface="Reckless" pitchFamily="2" charset="77"/>
              </a:rPr>
              <a:t>2019 Myotonic Annual Conference</a:t>
            </a:r>
          </a:p>
        </p:txBody>
      </p:sp>
      <p:sp>
        <p:nvSpPr>
          <p:cNvPr id="3" name="Subtitle 2">
            <a:extLst>
              <a:ext uri="{FF2B5EF4-FFF2-40B4-BE49-F238E27FC236}">
                <a16:creationId xmlns:a16="http://schemas.microsoft.com/office/drawing/2014/main" xmlns="" id="{EBAE4C52-1DCC-B54C-84FA-1FB48BF1CE2A}"/>
              </a:ext>
            </a:extLst>
          </p:cNvPr>
          <p:cNvSpPr>
            <a:spLocks noGrp="1"/>
          </p:cNvSpPr>
          <p:nvPr>
            <p:ph idx="4294967295"/>
          </p:nvPr>
        </p:nvSpPr>
        <p:spPr>
          <a:xfrm>
            <a:off x="508000" y="1253331"/>
            <a:ext cx="10515600" cy="4351338"/>
          </a:xfrm>
        </p:spPr>
        <p:txBody>
          <a:bodyPr>
            <a:normAutofit/>
          </a:bodyPr>
          <a:lstStyle/>
          <a:p>
            <a:pPr marL="0" indent="0" algn="ctr">
              <a:lnSpc>
                <a:spcPct val="100000"/>
              </a:lnSpc>
              <a:spcBef>
                <a:spcPts val="400"/>
              </a:spcBef>
              <a:buNone/>
            </a:pPr>
            <a:r>
              <a:rPr lang="en-US" sz="1800" dirty="0">
                <a:solidFill>
                  <a:schemeClr val="bg1"/>
                </a:solidFill>
                <a:latin typeface="Post Grotesk Book" panose="02000000000000000000" pitchFamily="2" charset="77"/>
                <a:ea typeface="Post Grotesk Book" panose="02000000000000000000" pitchFamily="2" charset="77"/>
              </a:rPr>
              <a:t>September 13-14, 2019</a:t>
            </a:r>
          </a:p>
          <a:p>
            <a:pPr marL="0" indent="0" algn="ctr">
              <a:lnSpc>
                <a:spcPct val="100000"/>
              </a:lnSpc>
              <a:spcBef>
                <a:spcPts val="400"/>
              </a:spcBef>
              <a:buNone/>
            </a:pPr>
            <a:r>
              <a:rPr lang="en-US" sz="1800" dirty="0">
                <a:solidFill>
                  <a:schemeClr val="bg1"/>
                </a:solidFill>
                <a:latin typeface="Post Grotesk Book" panose="02000000000000000000" pitchFamily="2" charset="77"/>
                <a:ea typeface="Post Grotesk Book" panose="02000000000000000000" pitchFamily="2" charset="77"/>
              </a:rPr>
              <a:t>Philadelphia, PA</a:t>
            </a:r>
          </a:p>
        </p:txBody>
      </p:sp>
      <p:pic>
        <p:nvPicPr>
          <p:cNvPr id="5" name="Picture 4">
            <a:extLst>
              <a:ext uri="{FF2B5EF4-FFF2-40B4-BE49-F238E27FC236}">
                <a16:creationId xmlns:a16="http://schemas.microsoft.com/office/drawing/2014/main" xmlns="" id="{FEFD03D8-DA16-2040-98B7-A350BF397604}"/>
              </a:ext>
            </a:extLst>
          </p:cNvPr>
          <p:cNvPicPr>
            <a:picLocks noChangeAspect="1"/>
          </p:cNvPicPr>
          <p:nvPr/>
        </p:nvPicPr>
        <p:blipFill>
          <a:blip r:embed="rId2"/>
          <a:stretch>
            <a:fillRect/>
          </a:stretch>
        </p:blipFill>
        <p:spPr>
          <a:xfrm>
            <a:off x="4886209" y="5406251"/>
            <a:ext cx="2419582" cy="1451749"/>
          </a:xfrm>
          <a:prstGeom prst="rect">
            <a:avLst/>
          </a:prstGeom>
        </p:spPr>
      </p:pic>
      <p:pic>
        <p:nvPicPr>
          <p:cNvPr id="6" name="Picture 5">
            <a:extLst>
              <a:ext uri="{FF2B5EF4-FFF2-40B4-BE49-F238E27FC236}">
                <a16:creationId xmlns:a16="http://schemas.microsoft.com/office/drawing/2014/main" xmlns="" id="{38C49FB0-C5AC-8E49-B452-1DEBA2A4AE4E}"/>
              </a:ext>
            </a:extLst>
          </p:cNvPr>
          <p:cNvPicPr>
            <a:picLocks noChangeAspect="1"/>
          </p:cNvPicPr>
          <p:nvPr/>
        </p:nvPicPr>
        <p:blipFill rotWithShape="1">
          <a:blip r:embed="rId3"/>
          <a:srcRect t="22505"/>
          <a:stretch/>
        </p:blipFill>
        <p:spPr>
          <a:xfrm>
            <a:off x="0" y="2099389"/>
            <a:ext cx="12192000" cy="3306862"/>
          </a:xfrm>
          <a:prstGeom prst="rect">
            <a:avLst/>
          </a:prstGeom>
        </p:spPr>
      </p:pic>
    </p:spTree>
    <p:extLst>
      <p:ext uri="{BB962C8B-B14F-4D97-AF65-F5344CB8AC3E}">
        <p14:creationId xmlns:p14="http://schemas.microsoft.com/office/powerpoint/2010/main" val="119547979"/>
      </p:ext>
    </p:extLst>
  </p:cSld>
  <p:clrMapOvr>
    <a:masterClrMapping/>
  </p:clrMapOvr>
  <mc:AlternateContent xmlns:mc="http://schemas.openxmlformats.org/markup-compatibility/2006" xmlns:p14="http://schemas.microsoft.com/office/powerpoint/2010/main">
    <mc:Choice Requires="p14">
      <p:transition spd="slow" p14:dur="2000" advTm="4158"/>
    </mc:Choice>
    <mc:Fallback xmlns="">
      <p:transition spd="slow" advTm="4158"/>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17598" y="179973"/>
            <a:ext cx="4363200" cy="6330758"/>
          </a:xfrm>
          <a:prstGeom prst="rect">
            <a:avLst/>
          </a:prstGeom>
        </p:spPr>
      </p:pic>
      <p:sp>
        <p:nvSpPr>
          <p:cNvPr id="13" name="Oval 12"/>
          <p:cNvSpPr/>
          <p:nvPr/>
        </p:nvSpPr>
        <p:spPr>
          <a:xfrm>
            <a:off x="213048" y="5269584"/>
            <a:ext cx="4161353" cy="131032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51162" y="1186539"/>
            <a:ext cx="6646685" cy="1325563"/>
          </a:xfrm>
        </p:spPr>
        <p:txBody>
          <a:bodyPr>
            <a:normAutofit fontScale="90000"/>
          </a:bodyPr>
          <a:lstStyle/>
          <a:p>
            <a:pPr algn="r"/>
            <a:r>
              <a:rPr lang="en-US" sz="2400" dirty="0" smtClean="0">
                <a:solidFill>
                  <a:srgbClr val="FF0000"/>
                </a:solidFill>
              </a:rPr>
              <a:t> CCTG </a:t>
            </a:r>
            <a:br>
              <a:rPr lang="en-US" sz="2400" dirty="0" smtClean="0">
                <a:solidFill>
                  <a:srgbClr val="FF0000"/>
                </a:solidFill>
              </a:rPr>
            </a:br>
            <a:r>
              <a:rPr lang="en-US" sz="2400" dirty="0" smtClean="0">
                <a:solidFill>
                  <a:srgbClr val="FF0000"/>
                </a:solidFill>
              </a:rPr>
              <a:t>repeat </a:t>
            </a:r>
            <a:r>
              <a:rPr lang="en-US" sz="2400" dirty="0" smtClean="0">
                <a:solidFill>
                  <a:srgbClr val="FF0000"/>
                </a:solidFill>
              </a:rPr>
              <a:t/>
            </a:r>
            <a:br>
              <a:rPr lang="en-US" sz="2400" dirty="0" smtClean="0">
                <a:solidFill>
                  <a:srgbClr val="FF0000"/>
                </a:solidFill>
              </a:rPr>
            </a:br>
            <a:r>
              <a:rPr lang="en-US" sz="2400" dirty="0" smtClean="0">
                <a:solidFill>
                  <a:srgbClr val="FF0000"/>
                </a:solidFill>
              </a:rPr>
              <a:t>expansion</a:t>
            </a:r>
            <a:r>
              <a:rPr lang="en-US" sz="2400" dirty="0">
                <a:solidFill>
                  <a:srgbClr val="FFFF00"/>
                </a:solidFill>
              </a:rPr>
              <a:t/>
            </a:r>
            <a:br>
              <a:rPr lang="en-US" sz="2400" dirty="0">
                <a:solidFill>
                  <a:srgbClr val="FFFF00"/>
                </a:solidFill>
              </a:rPr>
            </a:br>
            <a:endParaRPr lang="en-US" sz="2400" dirty="0">
              <a:solidFill>
                <a:srgbClr val="FFFF00"/>
              </a:solidFill>
            </a:endParaRPr>
          </a:p>
        </p:txBody>
      </p:sp>
      <p:sp>
        <p:nvSpPr>
          <p:cNvPr id="33" name="TextBox 32"/>
          <p:cNvSpPr txBox="1"/>
          <p:nvPr/>
        </p:nvSpPr>
        <p:spPr>
          <a:xfrm>
            <a:off x="2335707" y="234819"/>
            <a:ext cx="1411000" cy="707886"/>
          </a:xfrm>
          <a:prstGeom prst="rect">
            <a:avLst/>
          </a:prstGeom>
          <a:noFill/>
          <a:ln w="19050">
            <a:solidFill>
              <a:srgbClr val="FF0000"/>
            </a:solidFill>
          </a:ln>
        </p:spPr>
        <p:txBody>
          <a:bodyPr wrap="square" rtlCol="0">
            <a:spAutoFit/>
          </a:bodyPr>
          <a:lstStyle/>
          <a:p>
            <a:r>
              <a:rPr lang="en-US" sz="4000" dirty="0" smtClean="0">
                <a:solidFill>
                  <a:srgbClr val="FF0000"/>
                </a:solidFill>
              </a:rPr>
              <a:t>DNA</a:t>
            </a:r>
            <a:r>
              <a:rPr lang="en-US" sz="4000" dirty="0" smtClean="0"/>
              <a:t> </a:t>
            </a:r>
            <a:endParaRPr lang="en-US" sz="4000" dirty="0"/>
          </a:p>
        </p:txBody>
      </p:sp>
      <p:sp>
        <p:nvSpPr>
          <p:cNvPr id="21" name="Title 1"/>
          <p:cNvSpPr txBox="1">
            <a:spLocks/>
          </p:cNvSpPr>
          <p:nvPr/>
        </p:nvSpPr>
        <p:spPr>
          <a:xfrm>
            <a:off x="5440653" y="391236"/>
            <a:ext cx="1764247" cy="795303"/>
          </a:xfrm>
          <a:prstGeom prst="rect">
            <a:avLst/>
          </a:prstGeom>
          <a:ln>
            <a:solidFill>
              <a:srgbClr val="FFFF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u="sng" dirty="0" smtClean="0">
                <a:solidFill>
                  <a:srgbClr val="FFFF00"/>
                </a:solidFill>
              </a:rPr>
              <a:t>RNA</a:t>
            </a:r>
            <a:endParaRPr lang="en-US" sz="4000" dirty="0">
              <a:solidFill>
                <a:srgbClr val="FFFF00"/>
              </a:solidFill>
            </a:endParaRPr>
          </a:p>
        </p:txBody>
      </p:sp>
      <p:sp>
        <p:nvSpPr>
          <p:cNvPr id="24" name="Title 1"/>
          <p:cNvSpPr txBox="1">
            <a:spLocks/>
          </p:cNvSpPr>
          <p:nvPr/>
        </p:nvSpPr>
        <p:spPr>
          <a:xfrm>
            <a:off x="9050207" y="459531"/>
            <a:ext cx="2228445" cy="658712"/>
          </a:xfrm>
          <a:prstGeom prst="rect">
            <a:avLst/>
          </a:prstGeom>
          <a:ln>
            <a:solidFill>
              <a:srgbClr val="FFFF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u="sng" dirty="0">
                <a:solidFill>
                  <a:srgbClr val="FFFF00"/>
                </a:solidFill>
              </a:rPr>
              <a:t>P</a:t>
            </a:r>
            <a:r>
              <a:rPr lang="en-US" u="sng" dirty="0" smtClean="0">
                <a:solidFill>
                  <a:srgbClr val="FFFF00"/>
                </a:solidFill>
              </a:rPr>
              <a:t>rotein</a:t>
            </a:r>
            <a:endParaRPr lang="en-US" u="sng" dirty="0">
              <a:solidFill>
                <a:srgbClr val="FFFF00"/>
              </a:solidFill>
            </a:endParaRPr>
          </a:p>
        </p:txBody>
      </p:sp>
    </p:spTree>
    <p:extLst>
      <p:ext uri="{BB962C8B-B14F-4D97-AF65-F5344CB8AC3E}">
        <p14:creationId xmlns:p14="http://schemas.microsoft.com/office/powerpoint/2010/main" val="2685160208"/>
      </p:ext>
    </p:extLst>
  </p:cSld>
  <p:clrMapOvr>
    <a:masterClrMapping/>
  </p:clrMapOvr>
  <mc:AlternateContent xmlns:mc="http://schemas.openxmlformats.org/markup-compatibility/2006" xmlns:p14="http://schemas.microsoft.com/office/powerpoint/2010/main">
    <mc:Choice Requires="p14">
      <p:transition spd="slow" p14:dur="2000" advTm="16458"/>
    </mc:Choice>
    <mc:Fallback xmlns="">
      <p:transition spd="slow" advTm="16458"/>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17598" y="179973"/>
            <a:ext cx="4363200" cy="6330758"/>
          </a:xfrm>
          <a:prstGeom prst="rect">
            <a:avLst/>
          </a:prstGeom>
        </p:spPr>
      </p:pic>
      <p:cxnSp>
        <p:nvCxnSpPr>
          <p:cNvPr id="7" name="Straight Arrow Connector 6"/>
          <p:cNvCxnSpPr/>
          <p:nvPr/>
        </p:nvCxnSpPr>
        <p:spPr>
          <a:xfrm flipV="1">
            <a:off x="4062953" y="2403928"/>
            <a:ext cx="1142726" cy="2752535"/>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5440653" y="391236"/>
            <a:ext cx="1764247" cy="795303"/>
          </a:xfrm>
          <a:prstGeom prst="rect">
            <a:avLst/>
          </a:prstGeom>
          <a:ln>
            <a:solidFill>
              <a:srgbClr val="FFFF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u="sng" dirty="0" smtClean="0">
                <a:solidFill>
                  <a:srgbClr val="FFFF00"/>
                </a:solidFill>
              </a:rPr>
              <a:t>RNA</a:t>
            </a:r>
            <a:endParaRPr lang="en-US" sz="4000" dirty="0">
              <a:solidFill>
                <a:srgbClr val="FFFF00"/>
              </a:solidFill>
            </a:endParaRPr>
          </a:p>
        </p:txBody>
      </p:sp>
      <p:sp>
        <p:nvSpPr>
          <p:cNvPr id="13" name="Oval 12"/>
          <p:cNvSpPr/>
          <p:nvPr/>
        </p:nvSpPr>
        <p:spPr>
          <a:xfrm>
            <a:off x="213048" y="5269584"/>
            <a:ext cx="4161353" cy="131032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51162" y="1186539"/>
            <a:ext cx="6646685" cy="1325563"/>
          </a:xfrm>
        </p:spPr>
        <p:txBody>
          <a:bodyPr>
            <a:normAutofit fontScale="90000"/>
          </a:bodyPr>
          <a:lstStyle/>
          <a:p>
            <a:pPr algn="r"/>
            <a:r>
              <a:rPr lang="en-US" sz="2400" dirty="0" smtClean="0">
                <a:solidFill>
                  <a:srgbClr val="FF0000"/>
                </a:solidFill>
              </a:rPr>
              <a:t> CCTG </a:t>
            </a:r>
            <a:br>
              <a:rPr lang="en-US" sz="2400" dirty="0" smtClean="0">
                <a:solidFill>
                  <a:srgbClr val="FF0000"/>
                </a:solidFill>
              </a:rPr>
            </a:br>
            <a:r>
              <a:rPr lang="en-US" sz="2400" dirty="0" smtClean="0">
                <a:solidFill>
                  <a:srgbClr val="FF0000"/>
                </a:solidFill>
              </a:rPr>
              <a:t>repeat </a:t>
            </a:r>
            <a:r>
              <a:rPr lang="en-US" sz="2400" dirty="0" smtClean="0">
                <a:solidFill>
                  <a:srgbClr val="FF0000"/>
                </a:solidFill>
              </a:rPr>
              <a:t/>
            </a:r>
            <a:br>
              <a:rPr lang="en-US" sz="2400" dirty="0" smtClean="0">
                <a:solidFill>
                  <a:srgbClr val="FF0000"/>
                </a:solidFill>
              </a:rPr>
            </a:br>
            <a:r>
              <a:rPr lang="en-US" sz="2400" dirty="0" smtClean="0">
                <a:solidFill>
                  <a:srgbClr val="FF0000"/>
                </a:solidFill>
              </a:rPr>
              <a:t>expansion</a:t>
            </a:r>
            <a:r>
              <a:rPr lang="en-US" sz="2400" dirty="0">
                <a:solidFill>
                  <a:srgbClr val="FFFF00"/>
                </a:solidFill>
              </a:rPr>
              <a:t/>
            </a:r>
            <a:br>
              <a:rPr lang="en-US" sz="2400" dirty="0">
                <a:solidFill>
                  <a:srgbClr val="FFFF00"/>
                </a:solidFill>
              </a:rPr>
            </a:br>
            <a:endParaRPr lang="en-US" sz="2400" dirty="0">
              <a:solidFill>
                <a:srgbClr val="FFFF00"/>
              </a:solidFill>
            </a:endParaRPr>
          </a:p>
        </p:txBody>
      </p:sp>
      <p:sp>
        <p:nvSpPr>
          <p:cNvPr id="18" name="Freeform 17"/>
          <p:cNvSpPr/>
          <p:nvPr/>
        </p:nvSpPr>
        <p:spPr>
          <a:xfrm>
            <a:off x="4890729" y="1600218"/>
            <a:ext cx="765420" cy="726203"/>
          </a:xfrm>
          <a:custGeom>
            <a:avLst/>
            <a:gdLst>
              <a:gd name="connsiteX0" fmla="*/ 171531 w 378921"/>
              <a:gd name="connsiteY0" fmla="*/ 257415 h 408583"/>
              <a:gd name="connsiteX1" fmla="*/ 1849 w 378921"/>
              <a:gd name="connsiteY1" fmla="*/ 97159 h 408583"/>
              <a:gd name="connsiteX2" fmla="*/ 86690 w 378921"/>
              <a:gd name="connsiteY2" fmla="*/ 153720 h 408583"/>
              <a:gd name="connsiteX3" fmla="*/ 171531 w 378921"/>
              <a:gd name="connsiteY3" fmla="*/ 87732 h 408583"/>
              <a:gd name="connsiteX4" fmla="*/ 67836 w 378921"/>
              <a:gd name="connsiteY4" fmla="*/ 2891 h 408583"/>
              <a:gd name="connsiteX5" fmla="*/ 39556 w 378921"/>
              <a:gd name="connsiteY5" fmla="*/ 200854 h 408583"/>
              <a:gd name="connsiteX6" fmla="*/ 228092 w 378921"/>
              <a:gd name="connsiteY6" fmla="*/ 332829 h 408583"/>
              <a:gd name="connsiteX7" fmla="*/ 228092 w 378921"/>
              <a:gd name="connsiteY7" fmla="*/ 182000 h 408583"/>
              <a:gd name="connsiteX8" fmla="*/ 30129 w 378921"/>
              <a:gd name="connsiteY8" fmla="*/ 116013 h 408583"/>
              <a:gd name="connsiteX9" fmla="*/ 162104 w 378921"/>
              <a:gd name="connsiteY9" fmla="*/ 153720 h 408583"/>
              <a:gd name="connsiteX10" fmla="*/ 67836 w 378921"/>
              <a:gd name="connsiteY10" fmla="*/ 408244 h 408583"/>
              <a:gd name="connsiteX11" fmla="*/ 86690 w 378921"/>
              <a:gd name="connsiteY11" fmla="*/ 210281 h 408583"/>
              <a:gd name="connsiteX12" fmla="*/ 77263 w 378921"/>
              <a:gd name="connsiteY12" fmla="*/ 304549 h 408583"/>
              <a:gd name="connsiteX13" fmla="*/ 378921 w 378921"/>
              <a:gd name="connsiteY13" fmla="*/ 172574 h 40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8921" h="408583">
                <a:moveTo>
                  <a:pt x="171531" y="257415"/>
                </a:moveTo>
                <a:cubicBezTo>
                  <a:pt x="93760" y="185928"/>
                  <a:pt x="15989" y="114441"/>
                  <a:pt x="1849" y="97159"/>
                </a:cubicBezTo>
                <a:cubicBezTo>
                  <a:pt x="-12291" y="79876"/>
                  <a:pt x="58410" y="155291"/>
                  <a:pt x="86690" y="153720"/>
                </a:cubicBezTo>
                <a:cubicBezTo>
                  <a:pt x="114970" y="152149"/>
                  <a:pt x="174673" y="112870"/>
                  <a:pt x="171531" y="87732"/>
                </a:cubicBezTo>
                <a:cubicBezTo>
                  <a:pt x="168389" y="62594"/>
                  <a:pt x="89832" y="-15963"/>
                  <a:pt x="67836" y="2891"/>
                </a:cubicBezTo>
                <a:cubicBezTo>
                  <a:pt x="45840" y="21745"/>
                  <a:pt x="12847" y="145864"/>
                  <a:pt x="39556" y="200854"/>
                </a:cubicBezTo>
                <a:cubicBezTo>
                  <a:pt x="66265" y="255844"/>
                  <a:pt x="196669" y="335971"/>
                  <a:pt x="228092" y="332829"/>
                </a:cubicBezTo>
                <a:cubicBezTo>
                  <a:pt x="259515" y="329687"/>
                  <a:pt x="261086" y="218136"/>
                  <a:pt x="228092" y="182000"/>
                </a:cubicBezTo>
                <a:cubicBezTo>
                  <a:pt x="195098" y="145864"/>
                  <a:pt x="41127" y="120726"/>
                  <a:pt x="30129" y="116013"/>
                </a:cubicBezTo>
                <a:cubicBezTo>
                  <a:pt x="19131" y="111300"/>
                  <a:pt x="155819" y="105015"/>
                  <a:pt x="162104" y="153720"/>
                </a:cubicBezTo>
                <a:cubicBezTo>
                  <a:pt x="168388" y="202425"/>
                  <a:pt x="80405" y="398817"/>
                  <a:pt x="67836" y="408244"/>
                </a:cubicBezTo>
                <a:cubicBezTo>
                  <a:pt x="55267" y="417671"/>
                  <a:pt x="85119" y="227563"/>
                  <a:pt x="86690" y="210281"/>
                </a:cubicBezTo>
                <a:cubicBezTo>
                  <a:pt x="88261" y="192999"/>
                  <a:pt x="28558" y="310834"/>
                  <a:pt x="77263" y="304549"/>
                </a:cubicBezTo>
                <a:cubicBezTo>
                  <a:pt x="125968" y="298265"/>
                  <a:pt x="252444" y="235419"/>
                  <a:pt x="378921" y="17257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994552" y="1554483"/>
            <a:ext cx="454026" cy="646834"/>
          </a:xfrm>
          <a:custGeom>
            <a:avLst/>
            <a:gdLst>
              <a:gd name="connsiteX0" fmla="*/ 206620 w 454026"/>
              <a:gd name="connsiteY0" fmla="*/ 179140 h 646834"/>
              <a:gd name="connsiteX1" fmla="*/ 150059 w 454026"/>
              <a:gd name="connsiteY1" fmla="*/ 452518 h 646834"/>
              <a:gd name="connsiteX2" fmla="*/ 102925 w 454026"/>
              <a:gd name="connsiteY2" fmla="*/ 593920 h 646834"/>
              <a:gd name="connsiteX3" fmla="*/ 46365 w 454026"/>
              <a:gd name="connsiteY3" fmla="*/ 31 h 646834"/>
              <a:gd name="connsiteX4" fmla="*/ 366876 w 454026"/>
              <a:gd name="connsiteY4" fmla="*/ 622200 h 646834"/>
              <a:gd name="connsiteX5" fmla="*/ 451717 w 454026"/>
              <a:gd name="connsiteY5" fmla="*/ 160287 h 646834"/>
              <a:gd name="connsiteX6" fmla="*/ 300888 w 454026"/>
              <a:gd name="connsiteY6" fmla="*/ 179140 h 646834"/>
              <a:gd name="connsiteX7" fmla="*/ 121779 w 454026"/>
              <a:gd name="connsiteY7" fmla="*/ 292262 h 646834"/>
              <a:gd name="connsiteX8" fmla="*/ 93499 w 454026"/>
              <a:gd name="connsiteY8" fmla="*/ 461944 h 646834"/>
              <a:gd name="connsiteX9" fmla="*/ 216047 w 454026"/>
              <a:gd name="connsiteY9" fmla="*/ 490225 h 646834"/>
              <a:gd name="connsiteX10" fmla="*/ 432864 w 454026"/>
              <a:gd name="connsiteY10" fmla="*/ 348823 h 646834"/>
              <a:gd name="connsiteX11" fmla="*/ 263181 w 454026"/>
              <a:gd name="connsiteY11" fmla="*/ 245128 h 646834"/>
              <a:gd name="connsiteX12" fmla="*/ 376303 w 454026"/>
              <a:gd name="connsiteY12" fmla="*/ 631627 h 646834"/>
              <a:gd name="connsiteX13" fmla="*/ 159486 w 454026"/>
              <a:gd name="connsiteY13" fmla="*/ 546786 h 646834"/>
              <a:gd name="connsiteX14" fmla="*/ 432864 w 454026"/>
              <a:gd name="connsiteY14" fmla="*/ 339396 h 646834"/>
              <a:gd name="connsiteX15" fmla="*/ 168913 w 454026"/>
              <a:gd name="connsiteY15" fmla="*/ 113153 h 646834"/>
              <a:gd name="connsiteX16" fmla="*/ 93499 w 454026"/>
              <a:gd name="connsiteY16" fmla="*/ 66019 h 646834"/>
              <a:gd name="connsiteX17" fmla="*/ 8657 w 454026"/>
              <a:gd name="connsiteY17" fmla="*/ 386530 h 646834"/>
              <a:gd name="connsiteX18" fmla="*/ 36938 w 454026"/>
              <a:gd name="connsiteY18" fmla="*/ 452518 h 646834"/>
              <a:gd name="connsiteX19" fmla="*/ 310315 w 454026"/>
              <a:gd name="connsiteY19" fmla="*/ 452518 h 646834"/>
              <a:gd name="connsiteX20" fmla="*/ 121779 w 454026"/>
              <a:gd name="connsiteY20" fmla="*/ 66019 h 646834"/>
              <a:gd name="connsiteX21" fmla="*/ 131206 w 454026"/>
              <a:gd name="connsiteY21" fmla="*/ 207421 h 646834"/>
              <a:gd name="connsiteX22" fmla="*/ 140633 w 454026"/>
              <a:gd name="connsiteY22" fmla="*/ 377103 h 646834"/>
              <a:gd name="connsiteX23" fmla="*/ 348022 w 454026"/>
              <a:gd name="connsiteY23" fmla="*/ 386530 h 646834"/>
              <a:gd name="connsiteX24" fmla="*/ 206620 w 454026"/>
              <a:gd name="connsiteY24" fmla="*/ 179140 h 64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4026" h="646834">
                <a:moveTo>
                  <a:pt x="206620" y="179140"/>
                </a:moveTo>
                <a:cubicBezTo>
                  <a:pt x="173626" y="190138"/>
                  <a:pt x="167341" y="383388"/>
                  <a:pt x="150059" y="452518"/>
                </a:cubicBezTo>
                <a:cubicBezTo>
                  <a:pt x="132777" y="521648"/>
                  <a:pt x="120207" y="669334"/>
                  <a:pt x="102925" y="593920"/>
                </a:cubicBezTo>
                <a:cubicBezTo>
                  <a:pt x="85643" y="518506"/>
                  <a:pt x="2373" y="-4682"/>
                  <a:pt x="46365" y="31"/>
                </a:cubicBezTo>
                <a:cubicBezTo>
                  <a:pt x="90357" y="4744"/>
                  <a:pt x="299317" y="595491"/>
                  <a:pt x="366876" y="622200"/>
                </a:cubicBezTo>
                <a:cubicBezTo>
                  <a:pt x="434435" y="648909"/>
                  <a:pt x="462715" y="234130"/>
                  <a:pt x="451717" y="160287"/>
                </a:cubicBezTo>
                <a:cubicBezTo>
                  <a:pt x="440719" y="86444"/>
                  <a:pt x="355878" y="157144"/>
                  <a:pt x="300888" y="179140"/>
                </a:cubicBezTo>
                <a:cubicBezTo>
                  <a:pt x="245898" y="201136"/>
                  <a:pt x="156344" y="245128"/>
                  <a:pt x="121779" y="292262"/>
                </a:cubicBezTo>
                <a:cubicBezTo>
                  <a:pt x="87214" y="339396"/>
                  <a:pt x="77788" y="428950"/>
                  <a:pt x="93499" y="461944"/>
                </a:cubicBezTo>
                <a:cubicBezTo>
                  <a:pt x="109210" y="494938"/>
                  <a:pt x="159486" y="509078"/>
                  <a:pt x="216047" y="490225"/>
                </a:cubicBezTo>
                <a:cubicBezTo>
                  <a:pt x="272608" y="471372"/>
                  <a:pt x="425008" y="389673"/>
                  <a:pt x="432864" y="348823"/>
                </a:cubicBezTo>
                <a:cubicBezTo>
                  <a:pt x="440720" y="307973"/>
                  <a:pt x="272608" y="197994"/>
                  <a:pt x="263181" y="245128"/>
                </a:cubicBezTo>
                <a:cubicBezTo>
                  <a:pt x="253754" y="292262"/>
                  <a:pt x="393586" y="581351"/>
                  <a:pt x="376303" y="631627"/>
                </a:cubicBezTo>
                <a:cubicBezTo>
                  <a:pt x="359020" y="681903"/>
                  <a:pt x="150059" y="595491"/>
                  <a:pt x="159486" y="546786"/>
                </a:cubicBezTo>
                <a:cubicBezTo>
                  <a:pt x="168913" y="498081"/>
                  <a:pt x="431293" y="411668"/>
                  <a:pt x="432864" y="339396"/>
                </a:cubicBezTo>
                <a:cubicBezTo>
                  <a:pt x="434435" y="267124"/>
                  <a:pt x="225474" y="158716"/>
                  <a:pt x="168913" y="113153"/>
                </a:cubicBezTo>
                <a:cubicBezTo>
                  <a:pt x="112352" y="67590"/>
                  <a:pt x="120208" y="20456"/>
                  <a:pt x="93499" y="66019"/>
                </a:cubicBezTo>
                <a:cubicBezTo>
                  <a:pt x="66790" y="111582"/>
                  <a:pt x="18084" y="322113"/>
                  <a:pt x="8657" y="386530"/>
                </a:cubicBezTo>
                <a:cubicBezTo>
                  <a:pt x="-770" y="450947"/>
                  <a:pt x="-13338" y="441520"/>
                  <a:pt x="36938" y="452518"/>
                </a:cubicBezTo>
                <a:cubicBezTo>
                  <a:pt x="87214" y="463516"/>
                  <a:pt x="296175" y="516934"/>
                  <a:pt x="310315" y="452518"/>
                </a:cubicBezTo>
                <a:cubicBezTo>
                  <a:pt x="324455" y="388102"/>
                  <a:pt x="151630" y="106868"/>
                  <a:pt x="121779" y="66019"/>
                </a:cubicBezTo>
                <a:cubicBezTo>
                  <a:pt x="91928" y="25170"/>
                  <a:pt x="128064" y="155574"/>
                  <a:pt x="131206" y="207421"/>
                </a:cubicBezTo>
                <a:cubicBezTo>
                  <a:pt x="134348" y="259268"/>
                  <a:pt x="104497" y="347252"/>
                  <a:pt x="140633" y="377103"/>
                </a:cubicBezTo>
                <a:cubicBezTo>
                  <a:pt x="176769" y="406955"/>
                  <a:pt x="338595" y="416382"/>
                  <a:pt x="348022" y="386530"/>
                </a:cubicBezTo>
                <a:cubicBezTo>
                  <a:pt x="357449" y="356678"/>
                  <a:pt x="239614" y="168142"/>
                  <a:pt x="206620" y="179140"/>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0432221" y="6510731"/>
            <a:ext cx="2764049" cy="307777"/>
          </a:xfrm>
          <a:prstGeom prst="rect">
            <a:avLst/>
          </a:prstGeom>
          <a:noFill/>
        </p:spPr>
        <p:txBody>
          <a:bodyPr wrap="square" rtlCol="0">
            <a:spAutoFit/>
          </a:bodyPr>
          <a:lstStyle/>
          <a:p>
            <a:r>
              <a:rPr lang="en-US" sz="1400" dirty="0" err="1" smtClean="0">
                <a:solidFill>
                  <a:srgbClr val="FFFF00"/>
                </a:solidFill>
              </a:rPr>
              <a:t>Mankodi</a:t>
            </a:r>
            <a:r>
              <a:rPr lang="en-US" sz="1400" dirty="0" smtClean="0">
                <a:solidFill>
                  <a:srgbClr val="FFFF00"/>
                </a:solidFill>
              </a:rPr>
              <a:t> et al. 2001</a:t>
            </a:r>
            <a:endParaRPr lang="en-US" sz="1400" dirty="0">
              <a:solidFill>
                <a:srgbClr val="FFFF00"/>
              </a:solidFill>
            </a:endParaRPr>
          </a:p>
        </p:txBody>
      </p:sp>
      <p:sp>
        <p:nvSpPr>
          <p:cNvPr id="28" name="Title 1"/>
          <p:cNvSpPr txBox="1">
            <a:spLocks/>
          </p:cNvSpPr>
          <p:nvPr/>
        </p:nvSpPr>
        <p:spPr>
          <a:xfrm>
            <a:off x="4282799" y="995727"/>
            <a:ext cx="2039978" cy="80371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rgbClr val="FFFF00"/>
                </a:solidFill>
              </a:rPr>
              <a:t>Extended RNA</a:t>
            </a:r>
            <a:endParaRPr lang="en-US" sz="2000" dirty="0">
              <a:solidFill>
                <a:srgbClr val="FFFF00"/>
              </a:solidFill>
            </a:endParaRPr>
          </a:p>
        </p:txBody>
      </p:sp>
      <p:sp>
        <p:nvSpPr>
          <p:cNvPr id="33" name="TextBox 32"/>
          <p:cNvSpPr txBox="1"/>
          <p:nvPr/>
        </p:nvSpPr>
        <p:spPr>
          <a:xfrm>
            <a:off x="2335707" y="234819"/>
            <a:ext cx="1411000" cy="707886"/>
          </a:xfrm>
          <a:prstGeom prst="rect">
            <a:avLst/>
          </a:prstGeom>
          <a:noFill/>
          <a:ln w="19050">
            <a:solidFill>
              <a:srgbClr val="FF0000"/>
            </a:solidFill>
          </a:ln>
        </p:spPr>
        <p:txBody>
          <a:bodyPr wrap="square" rtlCol="0">
            <a:spAutoFit/>
          </a:bodyPr>
          <a:lstStyle/>
          <a:p>
            <a:r>
              <a:rPr lang="en-US" sz="4000" dirty="0" smtClean="0">
                <a:solidFill>
                  <a:srgbClr val="FF0000"/>
                </a:solidFill>
              </a:rPr>
              <a:t>DNA</a:t>
            </a:r>
            <a:r>
              <a:rPr lang="en-US" sz="4000" dirty="0" smtClean="0"/>
              <a:t> </a:t>
            </a:r>
            <a:endParaRPr lang="en-US" sz="4000" dirty="0"/>
          </a:p>
        </p:txBody>
      </p:sp>
      <p:sp>
        <p:nvSpPr>
          <p:cNvPr id="35" name="Title 1"/>
          <p:cNvSpPr txBox="1">
            <a:spLocks/>
          </p:cNvSpPr>
          <p:nvPr/>
        </p:nvSpPr>
        <p:spPr>
          <a:xfrm>
            <a:off x="9373755" y="527827"/>
            <a:ext cx="2228445" cy="658712"/>
          </a:xfrm>
          <a:prstGeom prst="rect">
            <a:avLst/>
          </a:prstGeom>
          <a:ln>
            <a:solidFill>
              <a:srgbClr val="FFFF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u="sng" dirty="0">
                <a:solidFill>
                  <a:srgbClr val="FFFF00"/>
                </a:solidFill>
              </a:rPr>
              <a:t>P</a:t>
            </a:r>
            <a:r>
              <a:rPr lang="en-US" u="sng" dirty="0" smtClean="0">
                <a:solidFill>
                  <a:srgbClr val="FFFF00"/>
                </a:solidFill>
              </a:rPr>
              <a:t>rotein</a:t>
            </a:r>
            <a:endParaRPr lang="en-US" u="sng" dirty="0">
              <a:solidFill>
                <a:srgbClr val="FFFF00"/>
              </a:solidFill>
            </a:endParaRPr>
          </a:p>
        </p:txBody>
      </p:sp>
    </p:spTree>
    <p:extLst>
      <p:ext uri="{BB962C8B-B14F-4D97-AF65-F5344CB8AC3E}">
        <p14:creationId xmlns:p14="http://schemas.microsoft.com/office/powerpoint/2010/main" val="4073456875"/>
      </p:ext>
    </p:extLst>
  </p:cSld>
  <p:clrMapOvr>
    <a:masterClrMapping/>
  </p:clrMapOvr>
  <mc:AlternateContent xmlns:mc="http://schemas.openxmlformats.org/markup-compatibility/2006" xmlns:p14="http://schemas.microsoft.com/office/powerpoint/2010/main">
    <mc:Choice Requires="p14">
      <p:transition spd="slow" p14:dur="2000" advTm="16458"/>
    </mc:Choice>
    <mc:Fallback xmlns="">
      <p:transition spd="slow" advTm="16458"/>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17598" y="179973"/>
            <a:ext cx="4363200" cy="6330758"/>
          </a:xfrm>
          <a:prstGeom prst="rect">
            <a:avLst/>
          </a:prstGeom>
        </p:spPr>
      </p:pic>
      <p:cxnSp>
        <p:nvCxnSpPr>
          <p:cNvPr id="7" name="Straight Arrow Connector 6"/>
          <p:cNvCxnSpPr/>
          <p:nvPr/>
        </p:nvCxnSpPr>
        <p:spPr>
          <a:xfrm flipV="1">
            <a:off x="4062953" y="2403928"/>
            <a:ext cx="1142726" cy="2752535"/>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5440653" y="391236"/>
            <a:ext cx="1764247" cy="795303"/>
          </a:xfrm>
          <a:prstGeom prst="rect">
            <a:avLst/>
          </a:prstGeom>
          <a:ln>
            <a:solidFill>
              <a:srgbClr val="FFFF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u="sng" dirty="0" smtClean="0">
                <a:solidFill>
                  <a:srgbClr val="FFFF00"/>
                </a:solidFill>
              </a:rPr>
              <a:t>RNA</a:t>
            </a:r>
            <a:endParaRPr lang="en-US" sz="4000" dirty="0">
              <a:solidFill>
                <a:srgbClr val="FFFF00"/>
              </a:solidFill>
            </a:endParaRPr>
          </a:p>
        </p:txBody>
      </p:sp>
      <p:cxnSp>
        <p:nvCxnSpPr>
          <p:cNvPr id="10" name="Straight Arrow Connector 9"/>
          <p:cNvCxnSpPr/>
          <p:nvPr/>
        </p:nvCxnSpPr>
        <p:spPr>
          <a:xfrm>
            <a:off x="8500172" y="2018525"/>
            <a:ext cx="3453016" cy="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213048" y="5269584"/>
            <a:ext cx="4161353" cy="131032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51162" y="1186539"/>
            <a:ext cx="6646685" cy="1325563"/>
          </a:xfrm>
        </p:spPr>
        <p:txBody>
          <a:bodyPr>
            <a:normAutofit fontScale="90000"/>
          </a:bodyPr>
          <a:lstStyle/>
          <a:p>
            <a:pPr algn="r"/>
            <a:r>
              <a:rPr lang="en-US" sz="2400" dirty="0" smtClean="0">
                <a:solidFill>
                  <a:srgbClr val="FF0000"/>
                </a:solidFill>
              </a:rPr>
              <a:t> CCTG </a:t>
            </a:r>
            <a:br>
              <a:rPr lang="en-US" sz="2400" dirty="0" smtClean="0">
                <a:solidFill>
                  <a:srgbClr val="FF0000"/>
                </a:solidFill>
              </a:rPr>
            </a:br>
            <a:r>
              <a:rPr lang="en-US" sz="2400" dirty="0" smtClean="0">
                <a:solidFill>
                  <a:srgbClr val="FF0000"/>
                </a:solidFill>
              </a:rPr>
              <a:t>repeat </a:t>
            </a:r>
            <a:r>
              <a:rPr lang="en-US" sz="2400" dirty="0" smtClean="0">
                <a:solidFill>
                  <a:srgbClr val="FF0000"/>
                </a:solidFill>
              </a:rPr>
              <a:t/>
            </a:r>
            <a:br>
              <a:rPr lang="en-US" sz="2400" dirty="0" smtClean="0">
                <a:solidFill>
                  <a:srgbClr val="FF0000"/>
                </a:solidFill>
              </a:rPr>
            </a:br>
            <a:r>
              <a:rPr lang="en-US" sz="2400" dirty="0" smtClean="0">
                <a:solidFill>
                  <a:srgbClr val="FF0000"/>
                </a:solidFill>
              </a:rPr>
              <a:t>expansion</a:t>
            </a:r>
            <a:r>
              <a:rPr lang="en-US" sz="2400" dirty="0">
                <a:solidFill>
                  <a:srgbClr val="FFFF00"/>
                </a:solidFill>
              </a:rPr>
              <a:t/>
            </a:r>
            <a:br>
              <a:rPr lang="en-US" sz="2400" dirty="0">
                <a:solidFill>
                  <a:srgbClr val="FFFF00"/>
                </a:solidFill>
              </a:rPr>
            </a:br>
            <a:endParaRPr lang="en-US" sz="2400" dirty="0">
              <a:solidFill>
                <a:srgbClr val="FFFF00"/>
              </a:solidFill>
            </a:endParaRPr>
          </a:p>
        </p:txBody>
      </p:sp>
      <p:sp>
        <p:nvSpPr>
          <p:cNvPr id="18" name="Freeform 17"/>
          <p:cNvSpPr/>
          <p:nvPr/>
        </p:nvSpPr>
        <p:spPr>
          <a:xfrm>
            <a:off x="4890729" y="1600218"/>
            <a:ext cx="765420" cy="726203"/>
          </a:xfrm>
          <a:custGeom>
            <a:avLst/>
            <a:gdLst>
              <a:gd name="connsiteX0" fmla="*/ 171531 w 378921"/>
              <a:gd name="connsiteY0" fmla="*/ 257415 h 408583"/>
              <a:gd name="connsiteX1" fmla="*/ 1849 w 378921"/>
              <a:gd name="connsiteY1" fmla="*/ 97159 h 408583"/>
              <a:gd name="connsiteX2" fmla="*/ 86690 w 378921"/>
              <a:gd name="connsiteY2" fmla="*/ 153720 h 408583"/>
              <a:gd name="connsiteX3" fmla="*/ 171531 w 378921"/>
              <a:gd name="connsiteY3" fmla="*/ 87732 h 408583"/>
              <a:gd name="connsiteX4" fmla="*/ 67836 w 378921"/>
              <a:gd name="connsiteY4" fmla="*/ 2891 h 408583"/>
              <a:gd name="connsiteX5" fmla="*/ 39556 w 378921"/>
              <a:gd name="connsiteY5" fmla="*/ 200854 h 408583"/>
              <a:gd name="connsiteX6" fmla="*/ 228092 w 378921"/>
              <a:gd name="connsiteY6" fmla="*/ 332829 h 408583"/>
              <a:gd name="connsiteX7" fmla="*/ 228092 w 378921"/>
              <a:gd name="connsiteY7" fmla="*/ 182000 h 408583"/>
              <a:gd name="connsiteX8" fmla="*/ 30129 w 378921"/>
              <a:gd name="connsiteY8" fmla="*/ 116013 h 408583"/>
              <a:gd name="connsiteX9" fmla="*/ 162104 w 378921"/>
              <a:gd name="connsiteY9" fmla="*/ 153720 h 408583"/>
              <a:gd name="connsiteX10" fmla="*/ 67836 w 378921"/>
              <a:gd name="connsiteY10" fmla="*/ 408244 h 408583"/>
              <a:gd name="connsiteX11" fmla="*/ 86690 w 378921"/>
              <a:gd name="connsiteY11" fmla="*/ 210281 h 408583"/>
              <a:gd name="connsiteX12" fmla="*/ 77263 w 378921"/>
              <a:gd name="connsiteY12" fmla="*/ 304549 h 408583"/>
              <a:gd name="connsiteX13" fmla="*/ 378921 w 378921"/>
              <a:gd name="connsiteY13" fmla="*/ 172574 h 40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8921" h="408583">
                <a:moveTo>
                  <a:pt x="171531" y="257415"/>
                </a:moveTo>
                <a:cubicBezTo>
                  <a:pt x="93760" y="185928"/>
                  <a:pt x="15989" y="114441"/>
                  <a:pt x="1849" y="97159"/>
                </a:cubicBezTo>
                <a:cubicBezTo>
                  <a:pt x="-12291" y="79876"/>
                  <a:pt x="58410" y="155291"/>
                  <a:pt x="86690" y="153720"/>
                </a:cubicBezTo>
                <a:cubicBezTo>
                  <a:pt x="114970" y="152149"/>
                  <a:pt x="174673" y="112870"/>
                  <a:pt x="171531" y="87732"/>
                </a:cubicBezTo>
                <a:cubicBezTo>
                  <a:pt x="168389" y="62594"/>
                  <a:pt x="89832" y="-15963"/>
                  <a:pt x="67836" y="2891"/>
                </a:cubicBezTo>
                <a:cubicBezTo>
                  <a:pt x="45840" y="21745"/>
                  <a:pt x="12847" y="145864"/>
                  <a:pt x="39556" y="200854"/>
                </a:cubicBezTo>
                <a:cubicBezTo>
                  <a:pt x="66265" y="255844"/>
                  <a:pt x="196669" y="335971"/>
                  <a:pt x="228092" y="332829"/>
                </a:cubicBezTo>
                <a:cubicBezTo>
                  <a:pt x="259515" y="329687"/>
                  <a:pt x="261086" y="218136"/>
                  <a:pt x="228092" y="182000"/>
                </a:cubicBezTo>
                <a:cubicBezTo>
                  <a:pt x="195098" y="145864"/>
                  <a:pt x="41127" y="120726"/>
                  <a:pt x="30129" y="116013"/>
                </a:cubicBezTo>
                <a:cubicBezTo>
                  <a:pt x="19131" y="111300"/>
                  <a:pt x="155819" y="105015"/>
                  <a:pt x="162104" y="153720"/>
                </a:cubicBezTo>
                <a:cubicBezTo>
                  <a:pt x="168388" y="202425"/>
                  <a:pt x="80405" y="398817"/>
                  <a:pt x="67836" y="408244"/>
                </a:cubicBezTo>
                <a:cubicBezTo>
                  <a:pt x="55267" y="417671"/>
                  <a:pt x="85119" y="227563"/>
                  <a:pt x="86690" y="210281"/>
                </a:cubicBezTo>
                <a:cubicBezTo>
                  <a:pt x="88261" y="192999"/>
                  <a:pt x="28558" y="310834"/>
                  <a:pt x="77263" y="304549"/>
                </a:cubicBezTo>
                <a:cubicBezTo>
                  <a:pt x="125968" y="298265"/>
                  <a:pt x="252444" y="235419"/>
                  <a:pt x="378921" y="17257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994552" y="1554483"/>
            <a:ext cx="454026" cy="646834"/>
          </a:xfrm>
          <a:custGeom>
            <a:avLst/>
            <a:gdLst>
              <a:gd name="connsiteX0" fmla="*/ 206620 w 454026"/>
              <a:gd name="connsiteY0" fmla="*/ 179140 h 646834"/>
              <a:gd name="connsiteX1" fmla="*/ 150059 w 454026"/>
              <a:gd name="connsiteY1" fmla="*/ 452518 h 646834"/>
              <a:gd name="connsiteX2" fmla="*/ 102925 w 454026"/>
              <a:gd name="connsiteY2" fmla="*/ 593920 h 646834"/>
              <a:gd name="connsiteX3" fmla="*/ 46365 w 454026"/>
              <a:gd name="connsiteY3" fmla="*/ 31 h 646834"/>
              <a:gd name="connsiteX4" fmla="*/ 366876 w 454026"/>
              <a:gd name="connsiteY4" fmla="*/ 622200 h 646834"/>
              <a:gd name="connsiteX5" fmla="*/ 451717 w 454026"/>
              <a:gd name="connsiteY5" fmla="*/ 160287 h 646834"/>
              <a:gd name="connsiteX6" fmla="*/ 300888 w 454026"/>
              <a:gd name="connsiteY6" fmla="*/ 179140 h 646834"/>
              <a:gd name="connsiteX7" fmla="*/ 121779 w 454026"/>
              <a:gd name="connsiteY7" fmla="*/ 292262 h 646834"/>
              <a:gd name="connsiteX8" fmla="*/ 93499 w 454026"/>
              <a:gd name="connsiteY8" fmla="*/ 461944 h 646834"/>
              <a:gd name="connsiteX9" fmla="*/ 216047 w 454026"/>
              <a:gd name="connsiteY9" fmla="*/ 490225 h 646834"/>
              <a:gd name="connsiteX10" fmla="*/ 432864 w 454026"/>
              <a:gd name="connsiteY10" fmla="*/ 348823 h 646834"/>
              <a:gd name="connsiteX11" fmla="*/ 263181 w 454026"/>
              <a:gd name="connsiteY11" fmla="*/ 245128 h 646834"/>
              <a:gd name="connsiteX12" fmla="*/ 376303 w 454026"/>
              <a:gd name="connsiteY12" fmla="*/ 631627 h 646834"/>
              <a:gd name="connsiteX13" fmla="*/ 159486 w 454026"/>
              <a:gd name="connsiteY13" fmla="*/ 546786 h 646834"/>
              <a:gd name="connsiteX14" fmla="*/ 432864 w 454026"/>
              <a:gd name="connsiteY14" fmla="*/ 339396 h 646834"/>
              <a:gd name="connsiteX15" fmla="*/ 168913 w 454026"/>
              <a:gd name="connsiteY15" fmla="*/ 113153 h 646834"/>
              <a:gd name="connsiteX16" fmla="*/ 93499 w 454026"/>
              <a:gd name="connsiteY16" fmla="*/ 66019 h 646834"/>
              <a:gd name="connsiteX17" fmla="*/ 8657 w 454026"/>
              <a:gd name="connsiteY17" fmla="*/ 386530 h 646834"/>
              <a:gd name="connsiteX18" fmla="*/ 36938 w 454026"/>
              <a:gd name="connsiteY18" fmla="*/ 452518 h 646834"/>
              <a:gd name="connsiteX19" fmla="*/ 310315 w 454026"/>
              <a:gd name="connsiteY19" fmla="*/ 452518 h 646834"/>
              <a:gd name="connsiteX20" fmla="*/ 121779 w 454026"/>
              <a:gd name="connsiteY20" fmla="*/ 66019 h 646834"/>
              <a:gd name="connsiteX21" fmla="*/ 131206 w 454026"/>
              <a:gd name="connsiteY21" fmla="*/ 207421 h 646834"/>
              <a:gd name="connsiteX22" fmla="*/ 140633 w 454026"/>
              <a:gd name="connsiteY22" fmla="*/ 377103 h 646834"/>
              <a:gd name="connsiteX23" fmla="*/ 348022 w 454026"/>
              <a:gd name="connsiteY23" fmla="*/ 386530 h 646834"/>
              <a:gd name="connsiteX24" fmla="*/ 206620 w 454026"/>
              <a:gd name="connsiteY24" fmla="*/ 179140 h 64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4026" h="646834">
                <a:moveTo>
                  <a:pt x="206620" y="179140"/>
                </a:moveTo>
                <a:cubicBezTo>
                  <a:pt x="173626" y="190138"/>
                  <a:pt x="167341" y="383388"/>
                  <a:pt x="150059" y="452518"/>
                </a:cubicBezTo>
                <a:cubicBezTo>
                  <a:pt x="132777" y="521648"/>
                  <a:pt x="120207" y="669334"/>
                  <a:pt x="102925" y="593920"/>
                </a:cubicBezTo>
                <a:cubicBezTo>
                  <a:pt x="85643" y="518506"/>
                  <a:pt x="2373" y="-4682"/>
                  <a:pt x="46365" y="31"/>
                </a:cubicBezTo>
                <a:cubicBezTo>
                  <a:pt x="90357" y="4744"/>
                  <a:pt x="299317" y="595491"/>
                  <a:pt x="366876" y="622200"/>
                </a:cubicBezTo>
                <a:cubicBezTo>
                  <a:pt x="434435" y="648909"/>
                  <a:pt x="462715" y="234130"/>
                  <a:pt x="451717" y="160287"/>
                </a:cubicBezTo>
                <a:cubicBezTo>
                  <a:pt x="440719" y="86444"/>
                  <a:pt x="355878" y="157144"/>
                  <a:pt x="300888" y="179140"/>
                </a:cubicBezTo>
                <a:cubicBezTo>
                  <a:pt x="245898" y="201136"/>
                  <a:pt x="156344" y="245128"/>
                  <a:pt x="121779" y="292262"/>
                </a:cubicBezTo>
                <a:cubicBezTo>
                  <a:pt x="87214" y="339396"/>
                  <a:pt x="77788" y="428950"/>
                  <a:pt x="93499" y="461944"/>
                </a:cubicBezTo>
                <a:cubicBezTo>
                  <a:pt x="109210" y="494938"/>
                  <a:pt x="159486" y="509078"/>
                  <a:pt x="216047" y="490225"/>
                </a:cubicBezTo>
                <a:cubicBezTo>
                  <a:pt x="272608" y="471372"/>
                  <a:pt x="425008" y="389673"/>
                  <a:pt x="432864" y="348823"/>
                </a:cubicBezTo>
                <a:cubicBezTo>
                  <a:pt x="440720" y="307973"/>
                  <a:pt x="272608" y="197994"/>
                  <a:pt x="263181" y="245128"/>
                </a:cubicBezTo>
                <a:cubicBezTo>
                  <a:pt x="253754" y="292262"/>
                  <a:pt x="393586" y="581351"/>
                  <a:pt x="376303" y="631627"/>
                </a:cubicBezTo>
                <a:cubicBezTo>
                  <a:pt x="359020" y="681903"/>
                  <a:pt x="150059" y="595491"/>
                  <a:pt x="159486" y="546786"/>
                </a:cubicBezTo>
                <a:cubicBezTo>
                  <a:pt x="168913" y="498081"/>
                  <a:pt x="431293" y="411668"/>
                  <a:pt x="432864" y="339396"/>
                </a:cubicBezTo>
                <a:cubicBezTo>
                  <a:pt x="434435" y="267124"/>
                  <a:pt x="225474" y="158716"/>
                  <a:pt x="168913" y="113153"/>
                </a:cubicBezTo>
                <a:cubicBezTo>
                  <a:pt x="112352" y="67590"/>
                  <a:pt x="120208" y="20456"/>
                  <a:pt x="93499" y="66019"/>
                </a:cubicBezTo>
                <a:cubicBezTo>
                  <a:pt x="66790" y="111582"/>
                  <a:pt x="18084" y="322113"/>
                  <a:pt x="8657" y="386530"/>
                </a:cubicBezTo>
                <a:cubicBezTo>
                  <a:pt x="-770" y="450947"/>
                  <a:pt x="-13338" y="441520"/>
                  <a:pt x="36938" y="452518"/>
                </a:cubicBezTo>
                <a:cubicBezTo>
                  <a:pt x="87214" y="463516"/>
                  <a:pt x="296175" y="516934"/>
                  <a:pt x="310315" y="452518"/>
                </a:cubicBezTo>
                <a:cubicBezTo>
                  <a:pt x="324455" y="388102"/>
                  <a:pt x="151630" y="106868"/>
                  <a:pt x="121779" y="66019"/>
                </a:cubicBezTo>
                <a:cubicBezTo>
                  <a:pt x="91928" y="25170"/>
                  <a:pt x="128064" y="155574"/>
                  <a:pt x="131206" y="207421"/>
                </a:cubicBezTo>
                <a:cubicBezTo>
                  <a:pt x="134348" y="259268"/>
                  <a:pt x="104497" y="347252"/>
                  <a:pt x="140633" y="377103"/>
                </a:cubicBezTo>
                <a:cubicBezTo>
                  <a:pt x="176769" y="406955"/>
                  <a:pt x="338595" y="416382"/>
                  <a:pt x="348022" y="386530"/>
                </a:cubicBezTo>
                <a:cubicBezTo>
                  <a:pt x="357449" y="356678"/>
                  <a:pt x="239614" y="168142"/>
                  <a:pt x="206620" y="179140"/>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1217" t="32928" r="27188"/>
          <a:stretch/>
        </p:blipFill>
        <p:spPr>
          <a:xfrm>
            <a:off x="6073564" y="4120504"/>
            <a:ext cx="2585737" cy="2071917"/>
          </a:xfrm>
          <a:prstGeom prst="rect">
            <a:avLst/>
          </a:prstGeom>
        </p:spPr>
      </p:pic>
      <p:sp>
        <p:nvSpPr>
          <p:cNvPr id="23" name="Title 1"/>
          <p:cNvSpPr txBox="1">
            <a:spLocks/>
          </p:cNvSpPr>
          <p:nvPr/>
        </p:nvSpPr>
        <p:spPr>
          <a:xfrm>
            <a:off x="6199586" y="4210562"/>
            <a:ext cx="2201378" cy="480292"/>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FFFF00"/>
                </a:solidFill>
              </a:rPr>
              <a:t>Healthy cell nucleus:</a:t>
            </a:r>
            <a:endParaRPr lang="en-US" sz="2400" dirty="0">
              <a:solidFill>
                <a:srgbClr val="FFFF00"/>
              </a:solidFill>
            </a:endParaRPr>
          </a:p>
        </p:txBody>
      </p:sp>
      <p:pic>
        <p:nvPicPr>
          <p:cNvPr id="25" name="Content Placeholder 3" descr="Screen Shot 2017-04-11 at 8.20.37 AM.png"/>
          <p:cNvPicPr>
            <a:picLocks noChangeAspect="1"/>
          </p:cNvPicPr>
          <p:nvPr/>
        </p:nvPicPr>
        <p:blipFill rotWithShape="1">
          <a:blip r:embed="rId5">
            <a:extLst>
              <a:ext uri="{28A0092B-C50C-407E-A947-70E740481C1C}">
                <a14:useLocalDpi xmlns:a14="http://schemas.microsoft.com/office/drawing/2010/main" val="0"/>
              </a:ext>
            </a:extLst>
          </a:blip>
          <a:srcRect l="69334" t="47745" r="-441" b="8678"/>
          <a:stretch/>
        </p:blipFill>
        <p:spPr>
          <a:xfrm>
            <a:off x="6122094" y="1254042"/>
            <a:ext cx="2488678" cy="2549952"/>
          </a:xfrm>
          <a:prstGeom prst="rect">
            <a:avLst/>
          </a:prstGeom>
        </p:spPr>
      </p:pic>
      <p:sp>
        <p:nvSpPr>
          <p:cNvPr id="26" name="TextBox 25"/>
          <p:cNvSpPr txBox="1"/>
          <p:nvPr/>
        </p:nvSpPr>
        <p:spPr>
          <a:xfrm>
            <a:off x="10432221" y="6510731"/>
            <a:ext cx="2764049" cy="307777"/>
          </a:xfrm>
          <a:prstGeom prst="rect">
            <a:avLst/>
          </a:prstGeom>
          <a:noFill/>
        </p:spPr>
        <p:txBody>
          <a:bodyPr wrap="square" rtlCol="0">
            <a:spAutoFit/>
          </a:bodyPr>
          <a:lstStyle/>
          <a:p>
            <a:r>
              <a:rPr lang="en-US" sz="1400" dirty="0" err="1" smtClean="0">
                <a:solidFill>
                  <a:srgbClr val="FFFF00"/>
                </a:solidFill>
              </a:rPr>
              <a:t>Mankodi</a:t>
            </a:r>
            <a:r>
              <a:rPr lang="en-US" sz="1400" dirty="0" smtClean="0">
                <a:solidFill>
                  <a:srgbClr val="FFFF00"/>
                </a:solidFill>
              </a:rPr>
              <a:t> et al. 2001</a:t>
            </a:r>
            <a:endParaRPr lang="en-US" sz="1400" dirty="0">
              <a:solidFill>
                <a:srgbClr val="FFFF00"/>
              </a:solidFill>
            </a:endParaRPr>
          </a:p>
        </p:txBody>
      </p:sp>
      <p:sp>
        <p:nvSpPr>
          <p:cNvPr id="27" name="Title 1"/>
          <p:cNvSpPr txBox="1">
            <a:spLocks/>
          </p:cNvSpPr>
          <p:nvPr/>
        </p:nvSpPr>
        <p:spPr>
          <a:xfrm>
            <a:off x="6865333" y="1280991"/>
            <a:ext cx="1744542" cy="1045429"/>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900" b="1" dirty="0" smtClean="0">
                <a:solidFill>
                  <a:srgbClr val="FFFF00"/>
                </a:solidFill>
              </a:rPr>
              <a:t>DM2 nucleus:  </a:t>
            </a:r>
          </a:p>
          <a:p>
            <a:r>
              <a:rPr lang="en-US" sz="2500" dirty="0" smtClean="0">
                <a:solidFill>
                  <a:srgbClr val="FFFF00"/>
                </a:solidFill>
              </a:rPr>
              <a:t>Clumps of RNA and important proteins</a:t>
            </a:r>
            <a:endParaRPr lang="en-US" sz="2500" dirty="0">
              <a:solidFill>
                <a:srgbClr val="FFFF00"/>
              </a:solidFill>
            </a:endParaRPr>
          </a:p>
        </p:txBody>
      </p:sp>
      <p:sp>
        <p:nvSpPr>
          <p:cNvPr id="28" name="Title 1"/>
          <p:cNvSpPr txBox="1">
            <a:spLocks/>
          </p:cNvSpPr>
          <p:nvPr/>
        </p:nvSpPr>
        <p:spPr>
          <a:xfrm>
            <a:off x="4282799" y="995727"/>
            <a:ext cx="2039978" cy="80371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rgbClr val="FFFF00"/>
                </a:solidFill>
              </a:rPr>
              <a:t>Extended RNA</a:t>
            </a:r>
            <a:endParaRPr lang="en-US" sz="2000" dirty="0">
              <a:solidFill>
                <a:srgbClr val="FFFF00"/>
              </a:solidFill>
            </a:endParaRPr>
          </a:p>
        </p:txBody>
      </p:sp>
      <p:sp>
        <p:nvSpPr>
          <p:cNvPr id="33" name="TextBox 32"/>
          <p:cNvSpPr txBox="1"/>
          <p:nvPr/>
        </p:nvSpPr>
        <p:spPr>
          <a:xfrm>
            <a:off x="2335707" y="234819"/>
            <a:ext cx="1411000" cy="707886"/>
          </a:xfrm>
          <a:prstGeom prst="rect">
            <a:avLst/>
          </a:prstGeom>
          <a:noFill/>
          <a:ln w="19050">
            <a:solidFill>
              <a:srgbClr val="FF0000"/>
            </a:solidFill>
          </a:ln>
        </p:spPr>
        <p:txBody>
          <a:bodyPr wrap="square" rtlCol="0">
            <a:spAutoFit/>
          </a:bodyPr>
          <a:lstStyle/>
          <a:p>
            <a:r>
              <a:rPr lang="en-US" sz="4000" dirty="0" smtClean="0">
                <a:solidFill>
                  <a:srgbClr val="FF0000"/>
                </a:solidFill>
              </a:rPr>
              <a:t>DNA</a:t>
            </a:r>
            <a:r>
              <a:rPr lang="en-US" sz="4000" dirty="0" smtClean="0"/>
              <a:t> </a:t>
            </a:r>
            <a:endParaRPr lang="en-US" sz="4000" dirty="0"/>
          </a:p>
        </p:txBody>
      </p:sp>
      <p:sp>
        <p:nvSpPr>
          <p:cNvPr id="34" name="Title 1"/>
          <p:cNvSpPr txBox="1">
            <a:spLocks/>
          </p:cNvSpPr>
          <p:nvPr/>
        </p:nvSpPr>
        <p:spPr>
          <a:xfrm>
            <a:off x="6199586" y="694731"/>
            <a:ext cx="3017811" cy="48029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FFFF00"/>
                </a:solidFill>
              </a:rPr>
              <a:t>foci</a:t>
            </a:r>
            <a:endParaRPr lang="en-US" sz="4000" dirty="0">
              <a:solidFill>
                <a:srgbClr val="FFFF00"/>
              </a:solidFill>
            </a:endParaRPr>
          </a:p>
        </p:txBody>
      </p:sp>
      <p:sp>
        <p:nvSpPr>
          <p:cNvPr id="35" name="Title 1"/>
          <p:cNvSpPr txBox="1">
            <a:spLocks/>
          </p:cNvSpPr>
          <p:nvPr/>
        </p:nvSpPr>
        <p:spPr>
          <a:xfrm>
            <a:off x="9976330" y="1186539"/>
            <a:ext cx="2228445" cy="658712"/>
          </a:xfrm>
          <a:prstGeom prst="rect">
            <a:avLst/>
          </a:prstGeom>
          <a:ln>
            <a:solidFill>
              <a:srgbClr val="FFFF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u="sng" dirty="0">
                <a:solidFill>
                  <a:srgbClr val="FFFF00"/>
                </a:solidFill>
              </a:rPr>
              <a:t>P</a:t>
            </a:r>
            <a:r>
              <a:rPr lang="en-US" u="sng" dirty="0" smtClean="0">
                <a:solidFill>
                  <a:srgbClr val="FFFF00"/>
                </a:solidFill>
              </a:rPr>
              <a:t>rotein</a:t>
            </a:r>
            <a:endParaRPr lang="en-US" u="sng" dirty="0">
              <a:solidFill>
                <a:srgbClr val="FFFF00"/>
              </a:solidFill>
            </a:endParaRPr>
          </a:p>
        </p:txBody>
      </p:sp>
    </p:spTree>
    <p:extLst>
      <p:ext uri="{BB962C8B-B14F-4D97-AF65-F5344CB8AC3E}">
        <p14:creationId xmlns:p14="http://schemas.microsoft.com/office/powerpoint/2010/main" val="2806216800"/>
      </p:ext>
    </p:extLst>
  </p:cSld>
  <p:clrMapOvr>
    <a:masterClrMapping/>
  </p:clrMapOvr>
  <mc:AlternateContent xmlns:mc="http://schemas.openxmlformats.org/markup-compatibility/2006" xmlns:p14="http://schemas.microsoft.com/office/powerpoint/2010/main">
    <mc:Choice Requires="p14">
      <p:transition spd="slow" p14:dur="2000" advTm="16458"/>
    </mc:Choice>
    <mc:Fallback xmlns="">
      <p:transition spd="slow" advTm="16458"/>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17598" y="179973"/>
            <a:ext cx="4363200" cy="6330758"/>
          </a:xfrm>
          <a:prstGeom prst="rect">
            <a:avLst/>
          </a:prstGeom>
        </p:spPr>
      </p:pic>
      <p:cxnSp>
        <p:nvCxnSpPr>
          <p:cNvPr id="7" name="Straight Arrow Connector 6"/>
          <p:cNvCxnSpPr/>
          <p:nvPr/>
        </p:nvCxnSpPr>
        <p:spPr>
          <a:xfrm flipV="1">
            <a:off x="4062953" y="2403928"/>
            <a:ext cx="1142726" cy="2752535"/>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5440653" y="391236"/>
            <a:ext cx="1764247" cy="795303"/>
          </a:xfrm>
          <a:prstGeom prst="rect">
            <a:avLst/>
          </a:prstGeom>
          <a:ln>
            <a:solidFill>
              <a:srgbClr val="FFFF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u="sng" dirty="0" smtClean="0">
                <a:solidFill>
                  <a:srgbClr val="FFFF00"/>
                </a:solidFill>
              </a:rPr>
              <a:t>RNA</a:t>
            </a:r>
            <a:endParaRPr lang="en-US" sz="4000" dirty="0">
              <a:solidFill>
                <a:srgbClr val="FFFF00"/>
              </a:solidFill>
            </a:endParaRPr>
          </a:p>
        </p:txBody>
      </p:sp>
      <p:cxnSp>
        <p:nvCxnSpPr>
          <p:cNvPr id="10" name="Straight Arrow Connector 9"/>
          <p:cNvCxnSpPr/>
          <p:nvPr/>
        </p:nvCxnSpPr>
        <p:spPr>
          <a:xfrm>
            <a:off x="8500172" y="2018525"/>
            <a:ext cx="3453016" cy="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213048" y="5269584"/>
            <a:ext cx="4161353" cy="131032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51162" y="1186539"/>
            <a:ext cx="6646685" cy="1325563"/>
          </a:xfrm>
        </p:spPr>
        <p:txBody>
          <a:bodyPr>
            <a:normAutofit fontScale="90000"/>
          </a:bodyPr>
          <a:lstStyle/>
          <a:p>
            <a:pPr algn="r"/>
            <a:r>
              <a:rPr lang="en-US" sz="2400" dirty="0" smtClean="0">
                <a:solidFill>
                  <a:srgbClr val="FF0000"/>
                </a:solidFill>
              </a:rPr>
              <a:t> CCTG </a:t>
            </a:r>
            <a:br>
              <a:rPr lang="en-US" sz="2400" dirty="0" smtClean="0">
                <a:solidFill>
                  <a:srgbClr val="FF0000"/>
                </a:solidFill>
              </a:rPr>
            </a:br>
            <a:r>
              <a:rPr lang="en-US" sz="2400" dirty="0" smtClean="0">
                <a:solidFill>
                  <a:srgbClr val="FF0000"/>
                </a:solidFill>
              </a:rPr>
              <a:t>repeat </a:t>
            </a:r>
            <a:r>
              <a:rPr lang="en-US" sz="2400" dirty="0" smtClean="0">
                <a:solidFill>
                  <a:srgbClr val="FF0000"/>
                </a:solidFill>
              </a:rPr>
              <a:t/>
            </a:r>
            <a:br>
              <a:rPr lang="en-US" sz="2400" dirty="0" smtClean="0">
                <a:solidFill>
                  <a:srgbClr val="FF0000"/>
                </a:solidFill>
              </a:rPr>
            </a:br>
            <a:r>
              <a:rPr lang="en-US" sz="2400" dirty="0" smtClean="0">
                <a:solidFill>
                  <a:srgbClr val="FF0000"/>
                </a:solidFill>
              </a:rPr>
              <a:t>expansion</a:t>
            </a:r>
            <a:r>
              <a:rPr lang="en-US" sz="2400" dirty="0">
                <a:solidFill>
                  <a:srgbClr val="FFFF00"/>
                </a:solidFill>
              </a:rPr>
              <a:t/>
            </a:r>
            <a:br>
              <a:rPr lang="en-US" sz="2400" dirty="0">
                <a:solidFill>
                  <a:srgbClr val="FFFF00"/>
                </a:solidFill>
              </a:rPr>
            </a:br>
            <a:endParaRPr lang="en-US" sz="2400" dirty="0">
              <a:solidFill>
                <a:srgbClr val="FFFF00"/>
              </a:solidFill>
            </a:endParaRPr>
          </a:p>
        </p:txBody>
      </p:sp>
      <p:sp>
        <p:nvSpPr>
          <p:cNvPr id="15" name="Title 1"/>
          <p:cNvSpPr txBox="1">
            <a:spLocks/>
          </p:cNvSpPr>
          <p:nvPr/>
        </p:nvSpPr>
        <p:spPr>
          <a:xfrm>
            <a:off x="9181792" y="588762"/>
            <a:ext cx="3017811" cy="48029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dirty="0" smtClean="0">
                <a:solidFill>
                  <a:srgbClr val="FFFF00"/>
                </a:solidFill>
              </a:rPr>
              <a:t>Abnormal </a:t>
            </a:r>
            <a:endParaRPr lang="en-US" u="sng" dirty="0">
              <a:solidFill>
                <a:srgbClr val="FFFF00"/>
              </a:solidFill>
            </a:endParaRPr>
          </a:p>
        </p:txBody>
      </p:sp>
      <p:sp>
        <p:nvSpPr>
          <p:cNvPr id="18" name="Freeform 17"/>
          <p:cNvSpPr/>
          <p:nvPr/>
        </p:nvSpPr>
        <p:spPr>
          <a:xfrm>
            <a:off x="4890729" y="1600218"/>
            <a:ext cx="765420" cy="726203"/>
          </a:xfrm>
          <a:custGeom>
            <a:avLst/>
            <a:gdLst>
              <a:gd name="connsiteX0" fmla="*/ 171531 w 378921"/>
              <a:gd name="connsiteY0" fmla="*/ 257415 h 408583"/>
              <a:gd name="connsiteX1" fmla="*/ 1849 w 378921"/>
              <a:gd name="connsiteY1" fmla="*/ 97159 h 408583"/>
              <a:gd name="connsiteX2" fmla="*/ 86690 w 378921"/>
              <a:gd name="connsiteY2" fmla="*/ 153720 h 408583"/>
              <a:gd name="connsiteX3" fmla="*/ 171531 w 378921"/>
              <a:gd name="connsiteY3" fmla="*/ 87732 h 408583"/>
              <a:gd name="connsiteX4" fmla="*/ 67836 w 378921"/>
              <a:gd name="connsiteY4" fmla="*/ 2891 h 408583"/>
              <a:gd name="connsiteX5" fmla="*/ 39556 w 378921"/>
              <a:gd name="connsiteY5" fmla="*/ 200854 h 408583"/>
              <a:gd name="connsiteX6" fmla="*/ 228092 w 378921"/>
              <a:gd name="connsiteY6" fmla="*/ 332829 h 408583"/>
              <a:gd name="connsiteX7" fmla="*/ 228092 w 378921"/>
              <a:gd name="connsiteY7" fmla="*/ 182000 h 408583"/>
              <a:gd name="connsiteX8" fmla="*/ 30129 w 378921"/>
              <a:gd name="connsiteY8" fmla="*/ 116013 h 408583"/>
              <a:gd name="connsiteX9" fmla="*/ 162104 w 378921"/>
              <a:gd name="connsiteY9" fmla="*/ 153720 h 408583"/>
              <a:gd name="connsiteX10" fmla="*/ 67836 w 378921"/>
              <a:gd name="connsiteY10" fmla="*/ 408244 h 408583"/>
              <a:gd name="connsiteX11" fmla="*/ 86690 w 378921"/>
              <a:gd name="connsiteY11" fmla="*/ 210281 h 408583"/>
              <a:gd name="connsiteX12" fmla="*/ 77263 w 378921"/>
              <a:gd name="connsiteY12" fmla="*/ 304549 h 408583"/>
              <a:gd name="connsiteX13" fmla="*/ 378921 w 378921"/>
              <a:gd name="connsiteY13" fmla="*/ 172574 h 40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8921" h="408583">
                <a:moveTo>
                  <a:pt x="171531" y="257415"/>
                </a:moveTo>
                <a:cubicBezTo>
                  <a:pt x="93760" y="185928"/>
                  <a:pt x="15989" y="114441"/>
                  <a:pt x="1849" y="97159"/>
                </a:cubicBezTo>
                <a:cubicBezTo>
                  <a:pt x="-12291" y="79876"/>
                  <a:pt x="58410" y="155291"/>
                  <a:pt x="86690" y="153720"/>
                </a:cubicBezTo>
                <a:cubicBezTo>
                  <a:pt x="114970" y="152149"/>
                  <a:pt x="174673" y="112870"/>
                  <a:pt x="171531" y="87732"/>
                </a:cubicBezTo>
                <a:cubicBezTo>
                  <a:pt x="168389" y="62594"/>
                  <a:pt x="89832" y="-15963"/>
                  <a:pt x="67836" y="2891"/>
                </a:cubicBezTo>
                <a:cubicBezTo>
                  <a:pt x="45840" y="21745"/>
                  <a:pt x="12847" y="145864"/>
                  <a:pt x="39556" y="200854"/>
                </a:cubicBezTo>
                <a:cubicBezTo>
                  <a:pt x="66265" y="255844"/>
                  <a:pt x="196669" y="335971"/>
                  <a:pt x="228092" y="332829"/>
                </a:cubicBezTo>
                <a:cubicBezTo>
                  <a:pt x="259515" y="329687"/>
                  <a:pt x="261086" y="218136"/>
                  <a:pt x="228092" y="182000"/>
                </a:cubicBezTo>
                <a:cubicBezTo>
                  <a:pt x="195098" y="145864"/>
                  <a:pt x="41127" y="120726"/>
                  <a:pt x="30129" y="116013"/>
                </a:cubicBezTo>
                <a:cubicBezTo>
                  <a:pt x="19131" y="111300"/>
                  <a:pt x="155819" y="105015"/>
                  <a:pt x="162104" y="153720"/>
                </a:cubicBezTo>
                <a:cubicBezTo>
                  <a:pt x="168388" y="202425"/>
                  <a:pt x="80405" y="398817"/>
                  <a:pt x="67836" y="408244"/>
                </a:cubicBezTo>
                <a:cubicBezTo>
                  <a:pt x="55267" y="417671"/>
                  <a:pt x="85119" y="227563"/>
                  <a:pt x="86690" y="210281"/>
                </a:cubicBezTo>
                <a:cubicBezTo>
                  <a:pt x="88261" y="192999"/>
                  <a:pt x="28558" y="310834"/>
                  <a:pt x="77263" y="304549"/>
                </a:cubicBezTo>
                <a:cubicBezTo>
                  <a:pt x="125968" y="298265"/>
                  <a:pt x="252444" y="235419"/>
                  <a:pt x="378921" y="17257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994552" y="1554483"/>
            <a:ext cx="454026" cy="646834"/>
          </a:xfrm>
          <a:custGeom>
            <a:avLst/>
            <a:gdLst>
              <a:gd name="connsiteX0" fmla="*/ 206620 w 454026"/>
              <a:gd name="connsiteY0" fmla="*/ 179140 h 646834"/>
              <a:gd name="connsiteX1" fmla="*/ 150059 w 454026"/>
              <a:gd name="connsiteY1" fmla="*/ 452518 h 646834"/>
              <a:gd name="connsiteX2" fmla="*/ 102925 w 454026"/>
              <a:gd name="connsiteY2" fmla="*/ 593920 h 646834"/>
              <a:gd name="connsiteX3" fmla="*/ 46365 w 454026"/>
              <a:gd name="connsiteY3" fmla="*/ 31 h 646834"/>
              <a:gd name="connsiteX4" fmla="*/ 366876 w 454026"/>
              <a:gd name="connsiteY4" fmla="*/ 622200 h 646834"/>
              <a:gd name="connsiteX5" fmla="*/ 451717 w 454026"/>
              <a:gd name="connsiteY5" fmla="*/ 160287 h 646834"/>
              <a:gd name="connsiteX6" fmla="*/ 300888 w 454026"/>
              <a:gd name="connsiteY6" fmla="*/ 179140 h 646834"/>
              <a:gd name="connsiteX7" fmla="*/ 121779 w 454026"/>
              <a:gd name="connsiteY7" fmla="*/ 292262 h 646834"/>
              <a:gd name="connsiteX8" fmla="*/ 93499 w 454026"/>
              <a:gd name="connsiteY8" fmla="*/ 461944 h 646834"/>
              <a:gd name="connsiteX9" fmla="*/ 216047 w 454026"/>
              <a:gd name="connsiteY9" fmla="*/ 490225 h 646834"/>
              <a:gd name="connsiteX10" fmla="*/ 432864 w 454026"/>
              <a:gd name="connsiteY10" fmla="*/ 348823 h 646834"/>
              <a:gd name="connsiteX11" fmla="*/ 263181 w 454026"/>
              <a:gd name="connsiteY11" fmla="*/ 245128 h 646834"/>
              <a:gd name="connsiteX12" fmla="*/ 376303 w 454026"/>
              <a:gd name="connsiteY12" fmla="*/ 631627 h 646834"/>
              <a:gd name="connsiteX13" fmla="*/ 159486 w 454026"/>
              <a:gd name="connsiteY13" fmla="*/ 546786 h 646834"/>
              <a:gd name="connsiteX14" fmla="*/ 432864 w 454026"/>
              <a:gd name="connsiteY14" fmla="*/ 339396 h 646834"/>
              <a:gd name="connsiteX15" fmla="*/ 168913 w 454026"/>
              <a:gd name="connsiteY15" fmla="*/ 113153 h 646834"/>
              <a:gd name="connsiteX16" fmla="*/ 93499 w 454026"/>
              <a:gd name="connsiteY16" fmla="*/ 66019 h 646834"/>
              <a:gd name="connsiteX17" fmla="*/ 8657 w 454026"/>
              <a:gd name="connsiteY17" fmla="*/ 386530 h 646834"/>
              <a:gd name="connsiteX18" fmla="*/ 36938 w 454026"/>
              <a:gd name="connsiteY18" fmla="*/ 452518 h 646834"/>
              <a:gd name="connsiteX19" fmla="*/ 310315 w 454026"/>
              <a:gd name="connsiteY19" fmla="*/ 452518 h 646834"/>
              <a:gd name="connsiteX20" fmla="*/ 121779 w 454026"/>
              <a:gd name="connsiteY20" fmla="*/ 66019 h 646834"/>
              <a:gd name="connsiteX21" fmla="*/ 131206 w 454026"/>
              <a:gd name="connsiteY21" fmla="*/ 207421 h 646834"/>
              <a:gd name="connsiteX22" fmla="*/ 140633 w 454026"/>
              <a:gd name="connsiteY22" fmla="*/ 377103 h 646834"/>
              <a:gd name="connsiteX23" fmla="*/ 348022 w 454026"/>
              <a:gd name="connsiteY23" fmla="*/ 386530 h 646834"/>
              <a:gd name="connsiteX24" fmla="*/ 206620 w 454026"/>
              <a:gd name="connsiteY24" fmla="*/ 179140 h 64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4026" h="646834">
                <a:moveTo>
                  <a:pt x="206620" y="179140"/>
                </a:moveTo>
                <a:cubicBezTo>
                  <a:pt x="173626" y="190138"/>
                  <a:pt x="167341" y="383388"/>
                  <a:pt x="150059" y="452518"/>
                </a:cubicBezTo>
                <a:cubicBezTo>
                  <a:pt x="132777" y="521648"/>
                  <a:pt x="120207" y="669334"/>
                  <a:pt x="102925" y="593920"/>
                </a:cubicBezTo>
                <a:cubicBezTo>
                  <a:pt x="85643" y="518506"/>
                  <a:pt x="2373" y="-4682"/>
                  <a:pt x="46365" y="31"/>
                </a:cubicBezTo>
                <a:cubicBezTo>
                  <a:pt x="90357" y="4744"/>
                  <a:pt x="299317" y="595491"/>
                  <a:pt x="366876" y="622200"/>
                </a:cubicBezTo>
                <a:cubicBezTo>
                  <a:pt x="434435" y="648909"/>
                  <a:pt x="462715" y="234130"/>
                  <a:pt x="451717" y="160287"/>
                </a:cubicBezTo>
                <a:cubicBezTo>
                  <a:pt x="440719" y="86444"/>
                  <a:pt x="355878" y="157144"/>
                  <a:pt x="300888" y="179140"/>
                </a:cubicBezTo>
                <a:cubicBezTo>
                  <a:pt x="245898" y="201136"/>
                  <a:pt x="156344" y="245128"/>
                  <a:pt x="121779" y="292262"/>
                </a:cubicBezTo>
                <a:cubicBezTo>
                  <a:pt x="87214" y="339396"/>
                  <a:pt x="77788" y="428950"/>
                  <a:pt x="93499" y="461944"/>
                </a:cubicBezTo>
                <a:cubicBezTo>
                  <a:pt x="109210" y="494938"/>
                  <a:pt x="159486" y="509078"/>
                  <a:pt x="216047" y="490225"/>
                </a:cubicBezTo>
                <a:cubicBezTo>
                  <a:pt x="272608" y="471372"/>
                  <a:pt x="425008" y="389673"/>
                  <a:pt x="432864" y="348823"/>
                </a:cubicBezTo>
                <a:cubicBezTo>
                  <a:pt x="440720" y="307973"/>
                  <a:pt x="272608" y="197994"/>
                  <a:pt x="263181" y="245128"/>
                </a:cubicBezTo>
                <a:cubicBezTo>
                  <a:pt x="253754" y="292262"/>
                  <a:pt x="393586" y="581351"/>
                  <a:pt x="376303" y="631627"/>
                </a:cubicBezTo>
                <a:cubicBezTo>
                  <a:pt x="359020" y="681903"/>
                  <a:pt x="150059" y="595491"/>
                  <a:pt x="159486" y="546786"/>
                </a:cubicBezTo>
                <a:cubicBezTo>
                  <a:pt x="168913" y="498081"/>
                  <a:pt x="431293" y="411668"/>
                  <a:pt x="432864" y="339396"/>
                </a:cubicBezTo>
                <a:cubicBezTo>
                  <a:pt x="434435" y="267124"/>
                  <a:pt x="225474" y="158716"/>
                  <a:pt x="168913" y="113153"/>
                </a:cubicBezTo>
                <a:cubicBezTo>
                  <a:pt x="112352" y="67590"/>
                  <a:pt x="120208" y="20456"/>
                  <a:pt x="93499" y="66019"/>
                </a:cubicBezTo>
                <a:cubicBezTo>
                  <a:pt x="66790" y="111582"/>
                  <a:pt x="18084" y="322113"/>
                  <a:pt x="8657" y="386530"/>
                </a:cubicBezTo>
                <a:cubicBezTo>
                  <a:pt x="-770" y="450947"/>
                  <a:pt x="-13338" y="441520"/>
                  <a:pt x="36938" y="452518"/>
                </a:cubicBezTo>
                <a:cubicBezTo>
                  <a:pt x="87214" y="463516"/>
                  <a:pt x="296175" y="516934"/>
                  <a:pt x="310315" y="452518"/>
                </a:cubicBezTo>
                <a:cubicBezTo>
                  <a:pt x="324455" y="388102"/>
                  <a:pt x="151630" y="106868"/>
                  <a:pt x="121779" y="66019"/>
                </a:cubicBezTo>
                <a:cubicBezTo>
                  <a:pt x="91928" y="25170"/>
                  <a:pt x="128064" y="155574"/>
                  <a:pt x="131206" y="207421"/>
                </a:cubicBezTo>
                <a:cubicBezTo>
                  <a:pt x="134348" y="259268"/>
                  <a:pt x="104497" y="347252"/>
                  <a:pt x="140633" y="377103"/>
                </a:cubicBezTo>
                <a:cubicBezTo>
                  <a:pt x="176769" y="406955"/>
                  <a:pt x="338595" y="416382"/>
                  <a:pt x="348022" y="386530"/>
                </a:cubicBezTo>
                <a:cubicBezTo>
                  <a:pt x="357449" y="356678"/>
                  <a:pt x="239614" y="168142"/>
                  <a:pt x="206620" y="179140"/>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1217" t="32928" r="27188"/>
          <a:stretch/>
        </p:blipFill>
        <p:spPr>
          <a:xfrm>
            <a:off x="6073564" y="4120504"/>
            <a:ext cx="2585737" cy="2071917"/>
          </a:xfrm>
          <a:prstGeom prst="rect">
            <a:avLst/>
          </a:prstGeom>
        </p:spPr>
      </p:pic>
      <p:sp>
        <p:nvSpPr>
          <p:cNvPr id="23" name="Title 1"/>
          <p:cNvSpPr txBox="1">
            <a:spLocks/>
          </p:cNvSpPr>
          <p:nvPr/>
        </p:nvSpPr>
        <p:spPr>
          <a:xfrm>
            <a:off x="6199586" y="4210562"/>
            <a:ext cx="2201378" cy="480292"/>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FFFF00"/>
                </a:solidFill>
              </a:rPr>
              <a:t>Healthy cell nucleus:</a:t>
            </a:r>
            <a:endParaRPr lang="en-US" sz="2400" dirty="0">
              <a:solidFill>
                <a:srgbClr val="FFFF00"/>
              </a:solidFill>
            </a:endParaRPr>
          </a:p>
        </p:txBody>
      </p:sp>
      <p:pic>
        <p:nvPicPr>
          <p:cNvPr id="25" name="Content Placeholder 3" descr="Screen Shot 2017-04-11 at 8.20.37 AM.png"/>
          <p:cNvPicPr>
            <a:picLocks noChangeAspect="1"/>
          </p:cNvPicPr>
          <p:nvPr/>
        </p:nvPicPr>
        <p:blipFill rotWithShape="1">
          <a:blip r:embed="rId5">
            <a:extLst>
              <a:ext uri="{28A0092B-C50C-407E-A947-70E740481C1C}">
                <a14:useLocalDpi xmlns:a14="http://schemas.microsoft.com/office/drawing/2010/main" val="0"/>
              </a:ext>
            </a:extLst>
          </a:blip>
          <a:srcRect l="69334" t="47745" r="-441" b="8678"/>
          <a:stretch/>
        </p:blipFill>
        <p:spPr>
          <a:xfrm>
            <a:off x="6122094" y="1254042"/>
            <a:ext cx="2488678" cy="2549952"/>
          </a:xfrm>
          <a:prstGeom prst="rect">
            <a:avLst/>
          </a:prstGeom>
        </p:spPr>
      </p:pic>
      <p:sp>
        <p:nvSpPr>
          <p:cNvPr id="26" name="TextBox 25"/>
          <p:cNvSpPr txBox="1"/>
          <p:nvPr/>
        </p:nvSpPr>
        <p:spPr>
          <a:xfrm>
            <a:off x="10432221" y="6510731"/>
            <a:ext cx="2764049" cy="307777"/>
          </a:xfrm>
          <a:prstGeom prst="rect">
            <a:avLst/>
          </a:prstGeom>
          <a:noFill/>
        </p:spPr>
        <p:txBody>
          <a:bodyPr wrap="square" rtlCol="0">
            <a:spAutoFit/>
          </a:bodyPr>
          <a:lstStyle/>
          <a:p>
            <a:r>
              <a:rPr lang="en-US" sz="1400" dirty="0" err="1" smtClean="0">
                <a:solidFill>
                  <a:srgbClr val="FFFF00"/>
                </a:solidFill>
              </a:rPr>
              <a:t>Mankodi</a:t>
            </a:r>
            <a:r>
              <a:rPr lang="en-US" sz="1400" dirty="0" smtClean="0">
                <a:solidFill>
                  <a:srgbClr val="FFFF00"/>
                </a:solidFill>
              </a:rPr>
              <a:t> et al. 2001</a:t>
            </a:r>
            <a:endParaRPr lang="en-US" sz="1400" dirty="0">
              <a:solidFill>
                <a:srgbClr val="FFFF00"/>
              </a:solidFill>
            </a:endParaRPr>
          </a:p>
        </p:txBody>
      </p:sp>
      <p:sp>
        <p:nvSpPr>
          <p:cNvPr id="27" name="Title 1"/>
          <p:cNvSpPr txBox="1">
            <a:spLocks/>
          </p:cNvSpPr>
          <p:nvPr/>
        </p:nvSpPr>
        <p:spPr>
          <a:xfrm>
            <a:off x="6865333" y="1280991"/>
            <a:ext cx="1744542" cy="1045429"/>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900" b="1" dirty="0" smtClean="0">
                <a:solidFill>
                  <a:srgbClr val="FFFF00"/>
                </a:solidFill>
              </a:rPr>
              <a:t>DM2 nucleus:  </a:t>
            </a:r>
          </a:p>
          <a:p>
            <a:r>
              <a:rPr lang="en-US" sz="2500" dirty="0" smtClean="0">
                <a:solidFill>
                  <a:srgbClr val="FFFF00"/>
                </a:solidFill>
              </a:rPr>
              <a:t>Clumps of RNA and important proteins</a:t>
            </a:r>
            <a:endParaRPr lang="en-US" sz="2500" dirty="0">
              <a:solidFill>
                <a:srgbClr val="FFFF00"/>
              </a:solidFill>
            </a:endParaRPr>
          </a:p>
        </p:txBody>
      </p:sp>
      <p:sp>
        <p:nvSpPr>
          <p:cNvPr id="28" name="Title 1"/>
          <p:cNvSpPr txBox="1">
            <a:spLocks/>
          </p:cNvSpPr>
          <p:nvPr/>
        </p:nvSpPr>
        <p:spPr>
          <a:xfrm>
            <a:off x="4282799" y="995727"/>
            <a:ext cx="2039978" cy="80371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rgbClr val="FFFF00"/>
                </a:solidFill>
              </a:rPr>
              <a:t>Extended RNA</a:t>
            </a:r>
            <a:endParaRPr lang="en-US" sz="2000" dirty="0">
              <a:solidFill>
                <a:srgbClr val="FFFF00"/>
              </a:solidFill>
            </a:endParaRPr>
          </a:p>
        </p:txBody>
      </p:sp>
      <p:sp>
        <p:nvSpPr>
          <p:cNvPr id="31" name="TextBox 30"/>
          <p:cNvSpPr txBox="1"/>
          <p:nvPr/>
        </p:nvSpPr>
        <p:spPr>
          <a:xfrm>
            <a:off x="8785323" y="2129641"/>
            <a:ext cx="2452965" cy="3970318"/>
          </a:xfrm>
          <a:prstGeom prst="rect">
            <a:avLst/>
          </a:prstGeom>
          <a:noFill/>
        </p:spPr>
        <p:txBody>
          <a:bodyPr wrap="square" rtlCol="0">
            <a:spAutoFit/>
          </a:bodyPr>
          <a:lstStyle/>
          <a:p>
            <a:r>
              <a:rPr lang="en-US" dirty="0" smtClean="0">
                <a:solidFill>
                  <a:srgbClr val="FFFF00"/>
                </a:solidFill>
              </a:rPr>
              <a:t>Trapped proteins fail to edit RNAs from other genes and affect their function:</a:t>
            </a:r>
          </a:p>
          <a:p>
            <a:endParaRPr lang="en-US" dirty="0" smtClean="0">
              <a:solidFill>
                <a:srgbClr val="FFFF00"/>
              </a:solidFill>
            </a:endParaRPr>
          </a:p>
          <a:p>
            <a:pPr marL="285750" indent="-285750">
              <a:buFontTx/>
              <a:buChar char="-"/>
            </a:pPr>
            <a:r>
              <a:rPr lang="en-US" i="1" dirty="0" smtClean="0">
                <a:solidFill>
                  <a:srgbClr val="FFFF00"/>
                </a:solidFill>
              </a:rPr>
              <a:t>Chloride channel</a:t>
            </a:r>
          </a:p>
          <a:p>
            <a:pPr lvl="1"/>
            <a:r>
              <a:rPr lang="en-US" dirty="0" smtClean="0">
                <a:solidFill>
                  <a:srgbClr val="FFFF00"/>
                </a:solidFill>
                <a:sym typeface="Wingdings" panose="05000000000000000000" pitchFamily="2" charset="2"/>
              </a:rPr>
              <a:t> </a:t>
            </a:r>
            <a:r>
              <a:rPr lang="en-US" dirty="0" err="1" smtClean="0">
                <a:solidFill>
                  <a:srgbClr val="FF0000"/>
                </a:solidFill>
                <a:sym typeface="Wingdings" panose="05000000000000000000" pitchFamily="2" charset="2"/>
              </a:rPr>
              <a:t>myotonia</a:t>
            </a:r>
            <a:endParaRPr lang="en-US" dirty="0">
              <a:solidFill>
                <a:srgbClr val="FF0000"/>
              </a:solidFill>
              <a:sym typeface="Wingdings" panose="05000000000000000000" pitchFamily="2" charset="2"/>
            </a:endParaRPr>
          </a:p>
          <a:p>
            <a:pPr marL="285750" indent="-285750">
              <a:buFontTx/>
              <a:buChar char="-"/>
            </a:pPr>
            <a:r>
              <a:rPr lang="en-US" i="1" dirty="0" smtClean="0">
                <a:solidFill>
                  <a:srgbClr val="FFFF00"/>
                </a:solidFill>
              </a:rPr>
              <a:t>Insulin </a:t>
            </a:r>
            <a:r>
              <a:rPr lang="en-US" i="1" dirty="0">
                <a:solidFill>
                  <a:srgbClr val="FFFF00"/>
                </a:solidFill>
              </a:rPr>
              <a:t>receptor </a:t>
            </a:r>
            <a:endParaRPr lang="en-US" i="1" dirty="0" smtClean="0">
              <a:solidFill>
                <a:srgbClr val="FFFF00"/>
              </a:solidFill>
            </a:endParaRPr>
          </a:p>
          <a:p>
            <a:r>
              <a:rPr lang="en-US" dirty="0">
                <a:solidFill>
                  <a:srgbClr val="FFFF00"/>
                </a:solidFill>
                <a:sym typeface="Wingdings" panose="05000000000000000000" pitchFamily="2" charset="2"/>
              </a:rPr>
              <a:t>	</a:t>
            </a:r>
            <a:r>
              <a:rPr lang="en-US" dirty="0" smtClean="0">
                <a:solidFill>
                  <a:srgbClr val="FFFF00"/>
                </a:solidFill>
                <a:sym typeface="Wingdings" panose="05000000000000000000" pitchFamily="2" charset="2"/>
              </a:rPr>
              <a:t> </a:t>
            </a:r>
            <a:r>
              <a:rPr lang="en-US" dirty="0" smtClean="0">
                <a:solidFill>
                  <a:srgbClr val="FF0000"/>
                </a:solidFill>
                <a:sym typeface="Wingdings" panose="05000000000000000000" pitchFamily="2" charset="2"/>
              </a:rPr>
              <a:t>diabetes</a:t>
            </a:r>
          </a:p>
          <a:p>
            <a:pPr marL="285750" indent="-285750">
              <a:buFontTx/>
              <a:buChar char="-"/>
            </a:pPr>
            <a:r>
              <a:rPr lang="en-US" i="1" dirty="0" smtClean="0">
                <a:solidFill>
                  <a:srgbClr val="FFFF00"/>
                </a:solidFill>
                <a:sym typeface="Wingdings" panose="05000000000000000000" pitchFamily="2" charset="2"/>
              </a:rPr>
              <a:t>Calcium channel</a:t>
            </a:r>
            <a:r>
              <a:rPr lang="en-US" dirty="0" smtClean="0">
                <a:solidFill>
                  <a:srgbClr val="FFFF00"/>
                </a:solidFill>
                <a:sym typeface="Wingdings" panose="05000000000000000000" pitchFamily="2" charset="2"/>
              </a:rPr>
              <a:t>	 </a:t>
            </a:r>
            <a:r>
              <a:rPr lang="en-US" dirty="0" smtClean="0">
                <a:solidFill>
                  <a:srgbClr val="FF0000"/>
                </a:solidFill>
                <a:sym typeface="Wingdings" panose="05000000000000000000" pitchFamily="2" charset="2"/>
              </a:rPr>
              <a:t>weakness</a:t>
            </a:r>
            <a:endParaRPr lang="en-US" dirty="0">
              <a:solidFill>
                <a:srgbClr val="FF0000"/>
              </a:solidFill>
            </a:endParaRPr>
          </a:p>
          <a:p>
            <a:pPr marL="285750" indent="-285750">
              <a:buFontTx/>
              <a:buChar char="-"/>
            </a:pPr>
            <a:r>
              <a:rPr lang="en-US" i="1" dirty="0" smtClean="0">
                <a:solidFill>
                  <a:srgbClr val="FFFF00"/>
                </a:solidFill>
              </a:rPr>
              <a:t>Sodium channel</a:t>
            </a:r>
          </a:p>
          <a:p>
            <a:r>
              <a:rPr lang="en-US" dirty="0" smtClean="0">
                <a:solidFill>
                  <a:srgbClr val="FFFF00"/>
                </a:solidFill>
                <a:sym typeface="Wingdings" panose="05000000000000000000" pitchFamily="2" charset="2"/>
              </a:rPr>
              <a:t>	 </a:t>
            </a:r>
            <a:r>
              <a:rPr lang="en-US" dirty="0" smtClean="0">
                <a:solidFill>
                  <a:srgbClr val="FF0000"/>
                </a:solidFill>
                <a:sym typeface="Wingdings" panose="05000000000000000000" pitchFamily="2" charset="2"/>
              </a:rPr>
              <a:t>arrhythmia</a:t>
            </a:r>
          </a:p>
          <a:p>
            <a:pPr marL="285750" indent="-285750">
              <a:buFontTx/>
              <a:buChar char="-"/>
            </a:pPr>
            <a:endParaRPr lang="en-US" dirty="0">
              <a:solidFill>
                <a:srgbClr val="FFFF00"/>
              </a:solidFill>
            </a:endParaRPr>
          </a:p>
        </p:txBody>
      </p:sp>
      <p:sp>
        <p:nvSpPr>
          <p:cNvPr id="33" name="TextBox 32"/>
          <p:cNvSpPr txBox="1"/>
          <p:nvPr/>
        </p:nvSpPr>
        <p:spPr>
          <a:xfrm>
            <a:off x="2335707" y="234819"/>
            <a:ext cx="1411000" cy="707886"/>
          </a:xfrm>
          <a:prstGeom prst="rect">
            <a:avLst/>
          </a:prstGeom>
          <a:noFill/>
          <a:ln w="19050">
            <a:solidFill>
              <a:srgbClr val="FF0000"/>
            </a:solidFill>
          </a:ln>
        </p:spPr>
        <p:txBody>
          <a:bodyPr wrap="square" rtlCol="0">
            <a:spAutoFit/>
          </a:bodyPr>
          <a:lstStyle/>
          <a:p>
            <a:r>
              <a:rPr lang="en-US" sz="4000" dirty="0" smtClean="0">
                <a:solidFill>
                  <a:srgbClr val="FF0000"/>
                </a:solidFill>
              </a:rPr>
              <a:t>DNA</a:t>
            </a:r>
            <a:r>
              <a:rPr lang="en-US" sz="4000" dirty="0" smtClean="0"/>
              <a:t> </a:t>
            </a:r>
            <a:endParaRPr lang="en-US" sz="4000" dirty="0"/>
          </a:p>
        </p:txBody>
      </p:sp>
      <p:sp>
        <p:nvSpPr>
          <p:cNvPr id="34" name="Title 1"/>
          <p:cNvSpPr txBox="1">
            <a:spLocks/>
          </p:cNvSpPr>
          <p:nvPr/>
        </p:nvSpPr>
        <p:spPr>
          <a:xfrm>
            <a:off x="6199586" y="694731"/>
            <a:ext cx="3017811" cy="48029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FFFF00"/>
                </a:solidFill>
              </a:rPr>
              <a:t>foci</a:t>
            </a:r>
            <a:endParaRPr lang="en-US" sz="4000" dirty="0">
              <a:solidFill>
                <a:srgbClr val="FFFF00"/>
              </a:solidFill>
            </a:endParaRPr>
          </a:p>
        </p:txBody>
      </p:sp>
      <p:sp>
        <p:nvSpPr>
          <p:cNvPr id="35" name="Title 1"/>
          <p:cNvSpPr txBox="1">
            <a:spLocks/>
          </p:cNvSpPr>
          <p:nvPr/>
        </p:nvSpPr>
        <p:spPr>
          <a:xfrm>
            <a:off x="9976330" y="1186539"/>
            <a:ext cx="2228445" cy="658712"/>
          </a:xfrm>
          <a:prstGeom prst="rect">
            <a:avLst/>
          </a:prstGeom>
          <a:ln>
            <a:solidFill>
              <a:srgbClr val="FFFF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u="sng" dirty="0">
                <a:solidFill>
                  <a:srgbClr val="FFFF00"/>
                </a:solidFill>
              </a:rPr>
              <a:t>P</a:t>
            </a:r>
            <a:r>
              <a:rPr lang="en-US" u="sng" dirty="0" smtClean="0">
                <a:solidFill>
                  <a:srgbClr val="FFFF00"/>
                </a:solidFill>
              </a:rPr>
              <a:t>rotein</a:t>
            </a:r>
            <a:endParaRPr lang="en-US" u="sng" dirty="0">
              <a:solidFill>
                <a:srgbClr val="FFFF00"/>
              </a:solidFill>
            </a:endParaRPr>
          </a:p>
        </p:txBody>
      </p:sp>
    </p:spTree>
    <p:extLst>
      <p:ext uri="{BB962C8B-B14F-4D97-AF65-F5344CB8AC3E}">
        <p14:creationId xmlns:p14="http://schemas.microsoft.com/office/powerpoint/2010/main" val="585500972"/>
      </p:ext>
    </p:extLst>
  </p:cSld>
  <p:clrMapOvr>
    <a:masterClrMapping/>
  </p:clrMapOvr>
  <mc:AlternateContent xmlns:mc="http://schemas.openxmlformats.org/markup-compatibility/2006" xmlns:p14="http://schemas.microsoft.com/office/powerpoint/2010/main">
    <mc:Choice Requires="p14">
      <p:transition spd="slow" p14:dur="2000" advTm="16458"/>
    </mc:Choice>
    <mc:Fallback xmlns="">
      <p:transition spd="slow" advTm="1645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1054" y="139220"/>
            <a:ext cx="10515600" cy="1325563"/>
          </a:xfrm>
        </p:spPr>
        <p:txBody>
          <a:bodyPr>
            <a:normAutofit/>
          </a:bodyPr>
          <a:lstStyle/>
          <a:p>
            <a:pPr algn="ctr"/>
            <a:r>
              <a:rPr lang="en-US" sz="5400" dirty="0">
                <a:solidFill>
                  <a:srgbClr val="FFC000"/>
                </a:solidFill>
              </a:rPr>
              <a:t>Multi-systemic Disease</a:t>
            </a:r>
          </a:p>
        </p:txBody>
      </p:sp>
      <p:pic>
        <p:nvPicPr>
          <p:cNvPr id="4" name="Picture 3" descr="Screen Shot 2017-04-20 at 2.52.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731" y="3198763"/>
            <a:ext cx="1202874" cy="1371108"/>
          </a:xfrm>
          <a:prstGeom prst="rect">
            <a:avLst/>
          </a:prstGeom>
        </p:spPr>
      </p:pic>
      <p:pic>
        <p:nvPicPr>
          <p:cNvPr id="5" name="Content Placeholder 4" descr="Screen Shot 2017-04-20 at 2.53.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579" y="4750767"/>
            <a:ext cx="2266950" cy="12477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1181" y="1684483"/>
            <a:ext cx="1053647" cy="141396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3359" y="3406398"/>
            <a:ext cx="2409807" cy="259155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825" y="476885"/>
            <a:ext cx="1922685" cy="2526394"/>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43240" y="3777058"/>
            <a:ext cx="2198911" cy="1776413"/>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1879" y="4328155"/>
            <a:ext cx="2552700" cy="1695450"/>
          </a:xfrm>
          <a:prstGeom prst="rect">
            <a:avLst/>
          </a:prstGeom>
        </p:spPr>
      </p:pic>
      <p:pic>
        <p:nvPicPr>
          <p:cNvPr id="11" name="Picture 10" descr="DM1cataractvsm"/>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643240" y="1630632"/>
            <a:ext cx="1495312" cy="1521661"/>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10075293" y="5578377"/>
            <a:ext cx="1172116" cy="646331"/>
          </a:xfrm>
          <a:prstGeom prst="rect">
            <a:avLst/>
          </a:prstGeom>
          <a:noFill/>
        </p:spPr>
        <p:txBody>
          <a:bodyPr wrap="none" rtlCol="0">
            <a:spAutoFit/>
          </a:bodyPr>
          <a:lstStyle/>
          <a:p>
            <a:r>
              <a:rPr lang="en-US" dirty="0" smtClean="0">
                <a:solidFill>
                  <a:srgbClr val="FFFF00"/>
                </a:solidFill>
              </a:rPr>
              <a:t>Difficulty </a:t>
            </a:r>
          </a:p>
          <a:p>
            <a:r>
              <a:rPr lang="en-US" dirty="0">
                <a:solidFill>
                  <a:srgbClr val="FFFF00"/>
                </a:solidFill>
              </a:rPr>
              <a:t>B</a:t>
            </a:r>
            <a:r>
              <a:rPr lang="en-US" dirty="0" smtClean="0">
                <a:solidFill>
                  <a:srgbClr val="FFFF00"/>
                </a:solidFill>
              </a:rPr>
              <a:t>reathing</a:t>
            </a:r>
            <a:endParaRPr lang="en-US" dirty="0">
              <a:solidFill>
                <a:srgbClr val="FFFF00"/>
              </a:solidFill>
            </a:endParaRPr>
          </a:p>
        </p:txBody>
      </p:sp>
      <p:sp>
        <p:nvSpPr>
          <p:cNvPr id="13" name="TextBox 12"/>
          <p:cNvSpPr txBox="1"/>
          <p:nvPr/>
        </p:nvSpPr>
        <p:spPr>
          <a:xfrm>
            <a:off x="4760654" y="1950991"/>
            <a:ext cx="1774845" cy="923330"/>
          </a:xfrm>
          <a:prstGeom prst="rect">
            <a:avLst/>
          </a:prstGeom>
          <a:noFill/>
        </p:spPr>
        <p:txBody>
          <a:bodyPr wrap="none" rtlCol="0">
            <a:spAutoFit/>
          </a:bodyPr>
          <a:lstStyle/>
          <a:p>
            <a:r>
              <a:rPr lang="en-US" dirty="0" smtClean="0">
                <a:solidFill>
                  <a:srgbClr val="FFFF00"/>
                </a:solidFill>
              </a:rPr>
              <a:t>Diarrhea</a:t>
            </a:r>
          </a:p>
          <a:p>
            <a:r>
              <a:rPr lang="en-US" dirty="0" smtClean="0">
                <a:solidFill>
                  <a:srgbClr val="FFFF00"/>
                </a:solidFill>
              </a:rPr>
              <a:t>Constipation</a:t>
            </a:r>
          </a:p>
          <a:p>
            <a:r>
              <a:rPr lang="en-US" dirty="0" smtClean="0">
                <a:solidFill>
                  <a:srgbClr val="FFFF00"/>
                </a:solidFill>
              </a:rPr>
              <a:t>Abdominal pain</a:t>
            </a:r>
            <a:endParaRPr lang="en-US" dirty="0">
              <a:solidFill>
                <a:srgbClr val="FFFF00"/>
              </a:solidFill>
            </a:endParaRPr>
          </a:p>
        </p:txBody>
      </p:sp>
      <p:sp>
        <p:nvSpPr>
          <p:cNvPr id="15" name="TextBox 14"/>
          <p:cNvSpPr txBox="1"/>
          <p:nvPr/>
        </p:nvSpPr>
        <p:spPr>
          <a:xfrm>
            <a:off x="2532538" y="4797621"/>
            <a:ext cx="1313180" cy="1200329"/>
          </a:xfrm>
          <a:prstGeom prst="rect">
            <a:avLst/>
          </a:prstGeom>
          <a:noFill/>
        </p:spPr>
        <p:txBody>
          <a:bodyPr wrap="none" rtlCol="0">
            <a:spAutoFit/>
          </a:bodyPr>
          <a:lstStyle/>
          <a:p>
            <a:r>
              <a:rPr lang="en-US" dirty="0" smtClean="0">
                <a:solidFill>
                  <a:srgbClr val="FFFF00"/>
                </a:solidFill>
              </a:rPr>
              <a:t>Difficulty </a:t>
            </a:r>
          </a:p>
          <a:p>
            <a:r>
              <a:rPr lang="en-US" dirty="0" smtClean="0">
                <a:solidFill>
                  <a:srgbClr val="FFFF00"/>
                </a:solidFill>
              </a:rPr>
              <a:t>Thinking</a:t>
            </a:r>
          </a:p>
          <a:p>
            <a:r>
              <a:rPr lang="en-US" dirty="0" smtClean="0">
                <a:solidFill>
                  <a:srgbClr val="FFFF00"/>
                </a:solidFill>
              </a:rPr>
              <a:t>Sleepiness</a:t>
            </a:r>
          </a:p>
          <a:p>
            <a:r>
              <a:rPr lang="en-US" dirty="0" smtClean="0">
                <a:solidFill>
                  <a:srgbClr val="FFFF00"/>
                </a:solidFill>
              </a:rPr>
              <a:t>Fatigue</a:t>
            </a:r>
            <a:endParaRPr lang="en-US" dirty="0">
              <a:solidFill>
                <a:srgbClr val="FFFF00"/>
              </a:solidFill>
            </a:endParaRPr>
          </a:p>
        </p:txBody>
      </p:sp>
      <p:sp>
        <p:nvSpPr>
          <p:cNvPr id="16" name="TextBox 15"/>
          <p:cNvSpPr txBox="1"/>
          <p:nvPr/>
        </p:nvSpPr>
        <p:spPr>
          <a:xfrm>
            <a:off x="6946529" y="3659711"/>
            <a:ext cx="2223686" cy="646331"/>
          </a:xfrm>
          <a:prstGeom prst="rect">
            <a:avLst/>
          </a:prstGeom>
          <a:noFill/>
        </p:spPr>
        <p:txBody>
          <a:bodyPr wrap="none" rtlCol="0">
            <a:spAutoFit/>
          </a:bodyPr>
          <a:lstStyle/>
          <a:p>
            <a:r>
              <a:rPr lang="en-US" dirty="0" smtClean="0">
                <a:solidFill>
                  <a:srgbClr val="FFFF00"/>
                </a:solidFill>
              </a:rPr>
              <a:t>Sleep apnea</a:t>
            </a:r>
          </a:p>
          <a:p>
            <a:r>
              <a:rPr lang="en-US" dirty="0" smtClean="0">
                <a:solidFill>
                  <a:srgbClr val="FFFF00"/>
                </a:solidFill>
              </a:rPr>
              <a:t>Daytime Sleepiness</a:t>
            </a:r>
            <a:endParaRPr lang="en-US" dirty="0">
              <a:solidFill>
                <a:srgbClr val="FFFF00"/>
              </a:solidFill>
            </a:endParaRPr>
          </a:p>
        </p:txBody>
      </p:sp>
      <p:sp>
        <p:nvSpPr>
          <p:cNvPr id="18" name="TextBox 17"/>
          <p:cNvSpPr txBox="1"/>
          <p:nvPr/>
        </p:nvSpPr>
        <p:spPr>
          <a:xfrm>
            <a:off x="2357105" y="3394023"/>
            <a:ext cx="1107996" cy="923330"/>
          </a:xfrm>
          <a:prstGeom prst="rect">
            <a:avLst/>
          </a:prstGeom>
          <a:noFill/>
        </p:spPr>
        <p:txBody>
          <a:bodyPr wrap="none" rtlCol="0">
            <a:spAutoFit/>
          </a:bodyPr>
          <a:lstStyle/>
          <a:p>
            <a:r>
              <a:rPr lang="en-US" dirty="0" smtClean="0">
                <a:solidFill>
                  <a:srgbClr val="FFFF00"/>
                </a:solidFill>
              </a:rPr>
              <a:t>Irregular </a:t>
            </a:r>
          </a:p>
          <a:p>
            <a:r>
              <a:rPr lang="en-US" dirty="0">
                <a:solidFill>
                  <a:srgbClr val="FFFF00"/>
                </a:solidFill>
              </a:rPr>
              <a:t>H</a:t>
            </a:r>
            <a:r>
              <a:rPr lang="en-US" dirty="0" smtClean="0">
                <a:solidFill>
                  <a:srgbClr val="FFFF00"/>
                </a:solidFill>
              </a:rPr>
              <a:t>eart </a:t>
            </a:r>
          </a:p>
          <a:p>
            <a:r>
              <a:rPr lang="en-US" dirty="0">
                <a:solidFill>
                  <a:srgbClr val="FFFF00"/>
                </a:solidFill>
              </a:rPr>
              <a:t>R</a:t>
            </a:r>
            <a:r>
              <a:rPr lang="en-US" dirty="0" smtClean="0">
                <a:solidFill>
                  <a:srgbClr val="FFFF00"/>
                </a:solidFill>
              </a:rPr>
              <a:t>hythm</a:t>
            </a:r>
            <a:endParaRPr lang="en-US" dirty="0">
              <a:solidFill>
                <a:srgbClr val="FFFF00"/>
              </a:solidFill>
            </a:endParaRPr>
          </a:p>
        </p:txBody>
      </p:sp>
      <p:sp>
        <p:nvSpPr>
          <p:cNvPr id="19" name="TextBox 18"/>
          <p:cNvSpPr txBox="1"/>
          <p:nvPr/>
        </p:nvSpPr>
        <p:spPr>
          <a:xfrm>
            <a:off x="2421151" y="1313517"/>
            <a:ext cx="1856534" cy="2092881"/>
          </a:xfrm>
          <a:prstGeom prst="rect">
            <a:avLst/>
          </a:prstGeom>
          <a:noFill/>
        </p:spPr>
        <p:txBody>
          <a:bodyPr wrap="none" rtlCol="0">
            <a:spAutoFit/>
          </a:bodyPr>
          <a:lstStyle/>
          <a:p>
            <a:r>
              <a:rPr lang="en-US" sz="2800" dirty="0" smtClean="0">
                <a:solidFill>
                  <a:srgbClr val="FFFF00"/>
                </a:solidFill>
              </a:rPr>
              <a:t>Muscle: </a:t>
            </a:r>
          </a:p>
          <a:p>
            <a:r>
              <a:rPr lang="en-US" sz="2800" dirty="0">
                <a:solidFill>
                  <a:srgbClr val="FFFF00"/>
                </a:solidFill>
              </a:rPr>
              <a:t>W</a:t>
            </a:r>
            <a:r>
              <a:rPr lang="en-US" sz="2800" dirty="0" smtClean="0">
                <a:solidFill>
                  <a:srgbClr val="FFFF00"/>
                </a:solidFill>
              </a:rPr>
              <a:t>eakness</a:t>
            </a:r>
          </a:p>
          <a:p>
            <a:r>
              <a:rPr lang="en-US" sz="2800" dirty="0" smtClean="0">
                <a:solidFill>
                  <a:srgbClr val="FFFF00"/>
                </a:solidFill>
              </a:rPr>
              <a:t>Pain</a:t>
            </a:r>
          </a:p>
          <a:p>
            <a:r>
              <a:rPr lang="en-US" sz="2800" dirty="0" err="1" smtClean="0">
                <a:solidFill>
                  <a:srgbClr val="FFFF00"/>
                </a:solidFill>
              </a:rPr>
              <a:t>Myotonia</a:t>
            </a:r>
            <a:endParaRPr lang="en-US" sz="2800" dirty="0" smtClean="0">
              <a:solidFill>
                <a:srgbClr val="FFFF00"/>
              </a:solidFill>
            </a:endParaRPr>
          </a:p>
          <a:p>
            <a:r>
              <a:rPr lang="en-US" dirty="0" smtClean="0">
                <a:solidFill>
                  <a:srgbClr val="FFFF00"/>
                </a:solidFill>
              </a:rPr>
              <a:t> </a:t>
            </a:r>
            <a:endParaRPr lang="en-US" dirty="0">
              <a:solidFill>
                <a:srgbClr val="FFFF00"/>
              </a:solidFill>
            </a:endParaRPr>
          </a:p>
        </p:txBody>
      </p:sp>
      <p:sp>
        <p:nvSpPr>
          <p:cNvPr id="20" name="TextBox 19"/>
          <p:cNvSpPr txBox="1"/>
          <p:nvPr/>
        </p:nvSpPr>
        <p:spPr>
          <a:xfrm>
            <a:off x="7974389" y="2075015"/>
            <a:ext cx="1723549" cy="523220"/>
          </a:xfrm>
          <a:prstGeom prst="rect">
            <a:avLst/>
          </a:prstGeom>
          <a:noFill/>
        </p:spPr>
        <p:txBody>
          <a:bodyPr wrap="none" rtlCol="0">
            <a:spAutoFit/>
          </a:bodyPr>
          <a:lstStyle/>
          <a:p>
            <a:r>
              <a:rPr lang="en-US" sz="2800" dirty="0">
                <a:solidFill>
                  <a:srgbClr val="FFFF00"/>
                </a:solidFill>
              </a:rPr>
              <a:t>C</a:t>
            </a:r>
            <a:r>
              <a:rPr lang="en-US" sz="2800" dirty="0" smtClean="0">
                <a:solidFill>
                  <a:srgbClr val="FFFF00"/>
                </a:solidFill>
              </a:rPr>
              <a:t>ataracts</a:t>
            </a:r>
            <a:endParaRPr lang="en-US" sz="2800" dirty="0">
              <a:solidFill>
                <a:srgbClr val="FFFF00"/>
              </a:solidFill>
            </a:endParaRPr>
          </a:p>
        </p:txBody>
      </p:sp>
      <p:sp>
        <p:nvSpPr>
          <p:cNvPr id="21" name="TextBox 20"/>
          <p:cNvSpPr txBox="1"/>
          <p:nvPr/>
        </p:nvSpPr>
        <p:spPr>
          <a:xfrm>
            <a:off x="4076993" y="5997950"/>
            <a:ext cx="2441694" cy="800219"/>
          </a:xfrm>
          <a:prstGeom prst="rect">
            <a:avLst/>
          </a:prstGeom>
          <a:noFill/>
        </p:spPr>
        <p:txBody>
          <a:bodyPr wrap="none" rtlCol="0">
            <a:spAutoFit/>
          </a:bodyPr>
          <a:lstStyle/>
          <a:p>
            <a:r>
              <a:rPr lang="en-US" sz="2800" dirty="0" smtClean="0">
                <a:solidFill>
                  <a:srgbClr val="FFFF00"/>
                </a:solidFill>
              </a:rPr>
              <a:t>Diabetes</a:t>
            </a:r>
          </a:p>
          <a:p>
            <a:r>
              <a:rPr lang="en-US" dirty="0" smtClean="0">
                <a:solidFill>
                  <a:srgbClr val="FFFF00"/>
                </a:solidFill>
              </a:rPr>
              <a:t>Problems with Fertility</a:t>
            </a:r>
            <a:endParaRPr lang="en-US" dirty="0">
              <a:solidFill>
                <a:srgbClr val="FFFF00"/>
              </a:solidFill>
            </a:endParaRPr>
          </a:p>
        </p:txBody>
      </p:sp>
    </p:spTree>
    <p:extLst>
      <p:ext uri="{BB962C8B-B14F-4D97-AF65-F5344CB8AC3E}">
        <p14:creationId xmlns:p14="http://schemas.microsoft.com/office/powerpoint/2010/main" val="4035229394"/>
      </p:ext>
    </p:extLst>
  </p:cSld>
  <p:clrMapOvr>
    <a:masterClrMapping/>
  </p:clrMapOvr>
  <mc:AlternateContent xmlns:mc="http://schemas.openxmlformats.org/markup-compatibility/2006" xmlns:p14="http://schemas.microsoft.com/office/powerpoint/2010/main">
    <mc:Choice Requires="p14">
      <p:transition spd="slow" p14:dur="2000" advTm="2729"/>
    </mc:Choice>
    <mc:Fallback xmlns="">
      <p:transition spd="slow" advTm="2729"/>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034" y="476885"/>
            <a:ext cx="10515600" cy="1325563"/>
          </a:xfrm>
        </p:spPr>
        <p:txBody>
          <a:bodyPr/>
          <a:lstStyle/>
          <a:p>
            <a:r>
              <a:rPr lang="en-US" dirty="0" smtClean="0">
                <a:solidFill>
                  <a:srgbClr val="FFC000"/>
                </a:solidFill>
              </a:rPr>
              <a:t>DM2 Disease Chronicle</a:t>
            </a:r>
            <a:endParaRPr lang="en-US" dirty="0">
              <a:solidFill>
                <a:srgbClr val="FFC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67780325"/>
              </p:ext>
            </p:extLst>
          </p:nvPr>
        </p:nvGraphicFramePr>
        <p:xfrm>
          <a:off x="838200" y="1998154"/>
          <a:ext cx="5519468" cy="1483360"/>
        </p:xfrm>
        <a:graphic>
          <a:graphicData uri="http://schemas.openxmlformats.org/drawingml/2006/table">
            <a:tbl>
              <a:tblPr firstRow="1" bandRow="1">
                <a:tableStyleId>{5C22544A-7EE6-4342-B048-85BDC9FD1C3A}</a:tableStyleId>
              </a:tblPr>
              <a:tblGrid>
                <a:gridCol w="2759734"/>
                <a:gridCol w="2759734"/>
              </a:tblGrid>
              <a:tr h="370840">
                <a:tc>
                  <a:txBody>
                    <a:bodyPr/>
                    <a:lstStyle/>
                    <a:p>
                      <a:endParaRPr lang="en-US" sz="1800" b="0" i="0" u="none" strike="noStrike" kern="1200" baseline="0" dirty="0" smtClean="0">
                        <a:solidFill>
                          <a:schemeClr val="lt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smtClean="0">
                          <a:solidFill>
                            <a:schemeClr val="lt1"/>
                          </a:solidFill>
                          <a:latin typeface="+mn-lt"/>
                          <a:ea typeface="+mn-ea"/>
                          <a:cs typeface="+mn-cs"/>
                        </a:rPr>
                        <a:t> </a:t>
                      </a:r>
                      <a:r>
                        <a:rPr lang="en-US" sz="1800" b="0" i="0" u="none" strike="noStrike" kern="1200" baseline="0" dirty="0" smtClean="0">
                          <a:solidFill>
                            <a:schemeClr val="bg1"/>
                          </a:solidFill>
                          <a:latin typeface="+mn-lt"/>
                          <a:ea typeface="+mn-ea"/>
                          <a:cs typeface="+mn-cs"/>
                        </a:rPr>
                        <a:t>(Average, in years) </a:t>
                      </a:r>
                    </a:p>
                  </a:txBody>
                  <a:tcPr/>
                </a:tc>
              </a:tr>
              <a:tr h="370840">
                <a:tc>
                  <a:txBody>
                    <a:bodyPr/>
                    <a:lstStyle/>
                    <a:p>
                      <a:r>
                        <a:rPr lang="en-US" sz="1800" b="0" i="0" u="none" strike="noStrike" kern="1200" baseline="0" dirty="0" smtClean="0">
                          <a:solidFill>
                            <a:schemeClr val="dk1"/>
                          </a:solidFill>
                          <a:latin typeface="+mn-lt"/>
                          <a:ea typeface="+mn-ea"/>
                          <a:cs typeface="+mn-cs"/>
                        </a:rPr>
                        <a:t> Age at symptom onset </a:t>
                      </a:r>
                    </a:p>
                  </a:txBody>
                  <a:tcPr/>
                </a:tc>
                <a:tc>
                  <a:txBody>
                    <a:bodyPr/>
                    <a:lstStyle/>
                    <a:p>
                      <a:r>
                        <a:rPr lang="en-US" sz="1800" b="0" i="0" u="none" strike="noStrike" kern="1200" baseline="0" dirty="0" smtClean="0">
                          <a:solidFill>
                            <a:schemeClr val="dk1"/>
                          </a:solidFill>
                          <a:latin typeface="+mn-lt"/>
                          <a:ea typeface="+mn-ea"/>
                          <a:cs typeface="+mn-cs"/>
                        </a:rPr>
                        <a:t> 37.9  	</a:t>
                      </a:r>
                    </a:p>
                  </a:txBody>
                  <a:tcPr/>
                </a:tc>
              </a:tr>
              <a:tr h="370840">
                <a:tc>
                  <a:txBody>
                    <a:bodyPr/>
                    <a:lstStyle/>
                    <a:p>
                      <a:r>
                        <a:rPr lang="en-US" sz="1800" b="0" i="0" u="none" strike="noStrike" kern="1200" baseline="0" dirty="0" smtClean="0">
                          <a:solidFill>
                            <a:schemeClr val="dk1"/>
                          </a:solidFill>
                          <a:latin typeface="+mn-lt"/>
                          <a:ea typeface="+mn-ea"/>
                          <a:cs typeface="+mn-cs"/>
                        </a:rPr>
                        <a:t> Age at diagnosis 	</a:t>
                      </a:r>
                    </a:p>
                  </a:txBody>
                  <a:tcPr/>
                </a:tc>
                <a:tc>
                  <a:txBody>
                    <a:bodyPr/>
                    <a:lstStyle/>
                    <a:p>
                      <a:r>
                        <a:rPr lang="en-US" sz="1800" b="0" i="0" u="none" strike="noStrike" kern="1200" baseline="0" dirty="0" smtClean="0">
                          <a:solidFill>
                            <a:schemeClr val="dk1"/>
                          </a:solidFill>
                          <a:latin typeface="+mn-lt"/>
                          <a:ea typeface="+mn-ea"/>
                          <a:cs typeface="+mn-cs"/>
                        </a:rPr>
                        <a:t> 49.9 	</a:t>
                      </a:r>
                    </a:p>
                  </a:txBody>
                  <a:tcPr/>
                </a:tc>
              </a:tr>
              <a:tr h="370840">
                <a:tc>
                  <a:txBody>
                    <a:bodyPr/>
                    <a:lstStyle/>
                    <a:p>
                      <a:r>
                        <a:rPr lang="en-US" sz="1800" b="0" i="0" u="none" strike="noStrike" kern="1200" baseline="0" dirty="0" smtClean="0">
                          <a:solidFill>
                            <a:schemeClr val="dk1"/>
                          </a:solidFill>
                          <a:latin typeface="+mn-lt"/>
                          <a:ea typeface="+mn-ea"/>
                          <a:cs typeface="+mn-cs"/>
                        </a:rPr>
                        <a:t> Diagnostic delay 	</a:t>
                      </a:r>
                    </a:p>
                  </a:txBody>
                  <a:tcPr/>
                </a:tc>
                <a:tc>
                  <a:txBody>
                    <a:bodyPr/>
                    <a:lstStyle/>
                    <a:p>
                      <a:r>
                        <a:rPr lang="en-US" sz="1800" b="0" i="0" u="none" strike="noStrike" kern="1200" baseline="0" dirty="0" smtClean="0">
                          <a:solidFill>
                            <a:schemeClr val="dk1"/>
                          </a:solidFill>
                          <a:latin typeface="+mn-lt"/>
                          <a:ea typeface="+mn-ea"/>
                          <a:cs typeface="+mn-cs"/>
                        </a:rPr>
                        <a:t> 12.3	</a:t>
                      </a:r>
                    </a:p>
                  </a:txBody>
                  <a:tcPr/>
                </a:tc>
              </a:tr>
            </a:tbl>
          </a:graphicData>
        </a:graphic>
      </p:graphicFrame>
      <p:pic>
        <p:nvPicPr>
          <p:cNvPr id="5" name="Picture 4"/>
          <p:cNvPicPr>
            <a:picLocks noChangeAspect="1"/>
          </p:cNvPicPr>
          <p:nvPr/>
        </p:nvPicPr>
        <p:blipFill>
          <a:blip r:embed="rId3"/>
          <a:stretch>
            <a:fillRect/>
          </a:stretch>
        </p:blipFill>
        <p:spPr>
          <a:xfrm>
            <a:off x="6838176" y="974785"/>
            <a:ext cx="5110368" cy="4457101"/>
          </a:xfrm>
          <a:prstGeom prst="rect">
            <a:avLst/>
          </a:prstGeom>
        </p:spPr>
      </p:pic>
      <p:sp>
        <p:nvSpPr>
          <p:cNvPr id="6" name="TextBox 15"/>
          <p:cNvSpPr txBox="1">
            <a:spLocks noChangeArrowheads="1"/>
          </p:cNvSpPr>
          <p:nvPr/>
        </p:nvSpPr>
        <p:spPr bwMode="auto">
          <a:xfrm>
            <a:off x="8166149" y="1073301"/>
            <a:ext cx="2599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ea typeface="MS PGothic" panose="020B0600070205080204" pitchFamily="34" charset="-128"/>
              </a:defRPr>
            </a:lvl1pPr>
            <a:lvl2pPr marL="742950" indent="-285750">
              <a:defRPr sz="3200">
                <a:solidFill>
                  <a:schemeClr val="tx1"/>
                </a:solidFill>
                <a:latin typeface="Arial" panose="020B0604020202020204" pitchFamily="34" charset="0"/>
                <a:ea typeface="MS PGothic" panose="020B0600070205080204" pitchFamily="34" charset="-128"/>
              </a:defRPr>
            </a:lvl2pPr>
            <a:lvl3pPr marL="1143000" indent="-228600">
              <a:defRPr sz="3200">
                <a:solidFill>
                  <a:schemeClr val="tx1"/>
                </a:solidFill>
                <a:latin typeface="Arial" panose="020B0604020202020204" pitchFamily="34" charset="0"/>
                <a:ea typeface="MS PGothic" panose="020B0600070205080204" pitchFamily="34" charset="-128"/>
              </a:defRPr>
            </a:lvl3pPr>
            <a:lvl4pPr marL="1600200" indent="-228600">
              <a:defRPr sz="3200">
                <a:solidFill>
                  <a:schemeClr val="tx1"/>
                </a:solidFill>
                <a:latin typeface="Arial" panose="020B0604020202020204" pitchFamily="34" charset="0"/>
                <a:ea typeface="MS PGothic" panose="020B0600070205080204" pitchFamily="34" charset="-128"/>
              </a:defRPr>
            </a:lvl4pPr>
            <a:lvl5pPr marL="2057400" indent="-22860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r>
              <a:rPr lang="en-US" altLang="en-US" sz="1800" dirty="0" smtClean="0"/>
              <a:t>Disability due to DM</a:t>
            </a:r>
            <a:endParaRPr lang="en-US" altLang="en-US" sz="1800" dirty="0"/>
          </a:p>
        </p:txBody>
      </p:sp>
    </p:spTree>
    <p:extLst>
      <p:ext uri="{BB962C8B-B14F-4D97-AF65-F5344CB8AC3E}">
        <p14:creationId xmlns:p14="http://schemas.microsoft.com/office/powerpoint/2010/main" val="3075788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rgbClr val="FFC000"/>
                </a:solidFill>
              </a:rPr>
              <a:t>Symptom Management in DM2</a:t>
            </a:r>
          </a:p>
        </p:txBody>
      </p:sp>
      <p:sp>
        <p:nvSpPr>
          <p:cNvPr id="3" name="Content Placeholder 2"/>
          <p:cNvSpPr>
            <a:spLocks noGrp="1"/>
          </p:cNvSpPr>
          <p:nvPr>
            <p:ph idx="1"/>
          </p:nvPr>
        </p:nvSpPr>
        <p:spPr/>
        <p:txBody>
          <a:bodyPr>
            <a:normAutofit/>
          </a:bodyPr>
          <a:lstStyle/>
          <a:p>
            <a:r>
              <a:rPr lang="en-US" sz="3600" dirty="0" smtClean="0">
                <a:solidFill>
                  <a:srgbClr val="FFFF00"/>
                </a:solidFill>
              </a:rPr>
              <a:t>What symptoms do patients with DM2 experience? </a:t>
            </a:r>
            <a:endParaRPr lang="en-US" sz="3600" dirty="0">
              <a:solidFill>
                <a:srgbClr val="FFFF00"/>
              </a:solidFill>
            </a:endParaRPr>
          </a:p>
          <a:p>
            <a:r>
              <a:rPr lang="en-US" sz="3600" dirty="0">
                <a:solidFill>
                  <a:srgbClr val="FFFF00"/>
                </a:solidFill>
              </a:rPr>
              <a:t>Why does DM2 cause so many different symptoms? </a:t>
            </a:r>
            <a:endParaRPr lang="en-US" sz="3600" dirty="0" smtClean="0">
              <a:solidFill>
                <a:srgbClr val="FFFF00"/>
              </a:solidFill>
            </a:endParaRPr>
          </a:p>
          <a:p>
            <a:r>
              <a:rPr lang="en-US" sz="3600" dirty="0">
                <a:solidFill>
                  <a:srgbClr val="FF0000"/>
                </a:solidFill>
              </a:rPr>
              <a:t>What testing/monitoring is needed? </a:t>
            </a:r>
          </a:p>
          <a:p>
            <a:r>
              <a:rPr lang="en-US" sz="3600" dirty="0">
                <a:solidFill>
                  <a:srgbClr val="FF0000"/>
                </a:solidFill>
              </a:rPr>
              <a:t>How are symptoms of DM2 treated?</a:t>
            </a:r>
            <a:r>
              <a:rPr lang="en-US" sz="4400" dirty="0">
                <a:solidFill>
                  <a:srgbClr val="FF0000"/>
                </a:solidFill>
              </a:rPr>
              <a:t> </a:t>
            </a:r>
          </a:p>
          <a:p>
            <a:endParaRPr lang="en-US" sz="3600" dirty="0"/>
          </a:p>
        </p:txBody>
      </p:sp>
    </p:spTree>
    <p:extLst>
      <p:ext uri="{BB962C8B-B14F-4D97-AF65-F5344CB8AC3E}">
        <p14:creationId xmlns:p14="http://schemas.microsoft.com/office/powerpoint/2010/main" val="193665580"/>
      </p:ext>
    </p:extLst>
  </p:cSld>
  <p:clrMapOvr>
    <a:masterClrMapping/>
  </p:clrMapOvr>
  <mc:AlternateContent xmlns:mc="http://schemas.openxmlformats.org/markup-compatibility/2006" xmlns:p14="http://schemas.microsoft.com/office/powerpoint/2010/main">
    <mc:Choice Requires="p14">
      <p:transition spd="slow" p14:dur="2000" advTm="6818"/>
    </mc:Choice>
    <mc:Fallback xmlns="">
      <p:transition spd="slow" advTm="6818"/>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C000"/>
                </a:solidFill>
              </a:rPr>
              <a:t>Muscle Weakness</a:t>
            </a:r>
            <a:endParaRPr lang="en-US" dirty="0">
              <a:solidFill>
                <a:srgbClr val="FFC000"/>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679" y="491470"/>
            <a:ext cx="2488093" cy="6002664"/>
          </a:xfrm>
        </p:spPr>
      </p:pic>
      <p:sp>
        <p:nvSpPr>
          <p:cNvPr id="8" name="TextBox 7"/>
          <p:cNvSpPr txBox="1"/>
          <p:nvPr/>
        </p:nvSpPr>
        <p:spPr>
          <a:xfrm>
            <a:off x="3195163" y="1683473"/>
            <a:ext cx="7532017" cy="4801314"/>
          </a:xfrm>
          <a:prstGeom prst="rect">
            <a:avLst/>
          </a:prstGeom>
          <a:noFill/>
        </p:spPr>
        <p:txBody>
          <a:bodyPr wrap="square" rtlCol="0">
            <a:spAutoFit/>
          </a:bodyPr>
          <a:lstStyle/>
          <a:p>
            <a:r>
              <a:rPr lang="en-US" dirty="0" smtClean="0">
                <a:solidFill>
                  <a:srgbClr val="FFFF00"/>
                </a:solidFill>
              </a:rPr>
              <a:t>Symptoms: </a:t>
            </a:r>
          </a:p>
          <a:p>
            <a:r>
              <a:rPr lang="en-US" dirty="0">
                <a:solidFill>
                  <a:schemeClr val="bg1"/>
                </a:solidFill>
              </a:rPr>
              <a:t>	</a:t>
            </a:r>
            <a:r>
              <a:rPr lang="en-US" dirty="0" smtClean="0">
                <a:solidFill>
                  <a:schemeClr val="bg1"/>
                </a:solidFill>
              </a:rPr>
              <a:t>- Difficulty lifting head from bed</a:t>
            </a:r>
          </a:p>
          <a:p>
            <a:r>
              <a:rPr lang="en-US" dirty="0">
                <a:solidFill>
                  <a:schemeClr val="bg1"/>
                </a:solidFill>
              </a:rPr>
              <a:t>	</a:t>
            </a:r>
            <a:r>
              <a:rPr lang="en-US" dirty="0" smtClean="0">
                <a:solidFill>
                  <a:schemeClr val="bg1"/>
                </a:solidFill>
              </a:rPr>
              <a:t>- Difficulty rising from a chair, ground, climbing stairs</a:t>
            </a:r>
          </a:p>
          <a:p>
            <a:r>
              <a:rPr lang="en-US" dirty="0">
                <a:solidFill>
                  <a:schemeClr val="bg1"/>
                </a:solidFill>
              </a:rPr>
              <a:t>	</a:t>
            </a:r>
            <a:r>
              <a:rPr lang="en-US" dirty="0" smtClean="0">
                <a:solidFill>
                  <a:schemeClr val="bg1"/>
                </a:solidFill>
              </a:rPr>
              <a:t>- Shoulder weakness</a:t>
            </a:r>
          </a:p>
          <a:p>
            <a:r>
              <a:rPr lang="en-US" dirty="0">
                <a:solidFill>
                  <a:schemeClr val="bg1"/>
                </a:solidFill>
              </a:rPr>
              <a:t>	</a:t>
            </a:r>
            <a:r>
              <a:rPr lang="en-US" dirty="0" smtClean="0">
                <a:solidFill>
                  <a:schemeClr val="bg1"/>
                </a:solidFill>
              </a:rPr>
              <a:t>- Difficulty rising </a:t>
            </a:r>
            <a:r>
              <a:rPr lang="en-US" dirty="0">
                <a:solidFill>
                  <a:schemeClr val="bg1"/>
                </a:solidFill>
              </a:rPr>
              <a:t>in </a:t>
            </a:r>
            <a:r>
              <a:rPr lang="en-US" dirty="0" smtClean="0">
                <a:solidFill>
                  <a:schemeClr val="bg1"/>
                </a:solidFill>
              </a:rPr>
              <a:t>bed from lying to sitting, walking upright</a:t>
            </a:r>
            <a:endParaRPr lang="en-US" dirty="0">
              <a:solidFill>
                <a:schemeClr val="bg1"/>
              </a:solidFill>
            </a:endParaRPr>
          </a:p>
          <a:p>
            <a:endParaRPr lang="en-US" dirty="0" smtClean="0">
              <a:solidFill>
                <a:schemeClr val="bg1"/>
              </a:solidFill>
            </a:endParaRPr>
          </a:p>
          <a:p>
            <a:endParaRPr lang="en-US" dirty="0" smtClean="0">
              <a:solidFill>
                <a:schemeClr val="bg1"/>
              </a:solidFill>
            </a:endParaRPr>
          </a:p>
          <a:p>
            <a:r>
              <a:rPr lang="en-US" dirty="0" smtClean="0">
                <a:solidFill>
                  <a:srgbClr val="FFFF00"/>
                </a:solidFill>
              </a:rPr>
              <a:t>Monitoring:</a:t>
            </a:r>
          </a:p>
          <a:p>
            <a:r>
              <a:rPr lang="en-US" dirty="0">
                <a:solidFill>
                  <a:schemeClr val="bg1"/>
                </a:solidFill>
              </a:rPr>
              <a:t>	</a:t>
            </a:r>
            <a:r>
              <a:rPr lang="en-US" dirty="0" smtClean="0">
                <a:solidFill>
                  <a:schemeClr val="bg1"/>
                </a:solidFill>
              </a:rPr>
              <a:t>- Consultation with a neurologist/neuromuscular specialist/physical 	  	therapist</a:t>
            </a:r>
          </a:p>
          <a:p>
            <a:endParaRPr lang="en-US" dirty="0">
              <a:solidFill>
                <a:schemeClr val="bg1"/>
              </a:solidFill>
            </a:endParaRPr>
          </a:p>
          <a:p>
            <a:r>
              <a:rPr lang="en-US" dirty="0" smtClean="0">
                <a:solidFill>
                  <a:srgbClr val="FFFF00"/>
                </a:solidFill>
              </a:rPr>
              <a:t>Treatment:</a:t>
            </a:r>
          </a:p>
          <a:p>
            <a:r>
              <a:rPr lang="en-US" dirty="0">
                <a:solidFill>
                  <a:schemeClr val="bg1"/>
                </a:solidFill>
              </a:rPr>
              <a:t>	</a:t>
            </a:r>
            <a:r>
              <a:rPr lang="en-US" dirty="0" smtClean="0">
                <a:solidFill>
                  <a:schemeClr val="bg1"/>
                </a:solidFill>
              </a:rPr>
              <a:t>- Avoid inactivity: moderate, low- intensity exercise </a:t>
            </a:r>
          </a:p>
          <a:p>
            <a:r>
              <a:rPr lang="en-US" dirty="0">
                <a:solidFill>
                  <a:schemeClr val="bg1"/>
                </a:solidFill>
              </a:rPr>
              <a:t>	</a:t>
            </a:r>
            <a:r>
              <a:rPr lang="en-US" dirty="0" smtClean="0">
                <a:solidFill>
                  <a:schemeClr val="bg1"/>
                </a:solidFill>
              </a:rPr>
              <a:t>- Avoid falls: walking aids as needed (walker, cane)</a:t>
            </a:r>
          </a:p>
          <a:p>
            <a:r>
              <a:rPr lang="en-US" dirty="0">
                <a:solidFill>
                  <a:schemeClr val="bg1"/>
                </a:solidFill>
              </a:rPr>
              <a:t>	</a:t>
            </a:r>
            <a:r>
              <a:rPr lang="en-US" dirty="0" smtClean="0">
                <a:solidFill>
                  <a:schemeClr val="bg1"/>
                </a:solidFill>
              </a:rPr>
              <a:t>- Physical therapy</a:t>
            </a:r>
          </a:p>
          <a:p>
            <a:r>
              <a:rPr lang="en-US" dirty="0">
                <a:solidFill>
                  <a:schemeClr val="bg1"/>
                </a:solidFill>
              </a:rPr>
              <a:t>	</a:t>
            </a:r>
            <a:r>
              <a:rPr lang="en-US" dirty="0" smtClean="0">
                <a:solidFill>
                  <a:schemeClr val="bg1"/>
                </a:solidFill>
              </a:rPr>
              <a:t>- Home modifications</a:t>
            </a:r>
          </a:p>
          <a:p>
            <a:r>
              <a:rPr lang="en-US" dirty="0">
                <a:solidFill>
                  <a:schemeClr val="bg1"/>
                </a:solidFill>
              </a:rPr>
              <a:t>	</a:t>
            </a:r>
          </a:p>
        </p:txBody>
      </p:sp>
      <p:sp>
        <p:nvSpPr>
          <p:cNvPr id="7" name="TextBox 15"/>
          <p:cNvSpPr txBox="1">
            <a:spLocks noChangeArrowheads="1"/>
          </p:cNvSpPr>
          <p:nvPr/>
        </p:nvSpPr>
        <p:spPr bwMode="auto">
          <a:xfrm>
            <a:off x="9690846" y="695292"/>
            <a:ext cx="2599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ea typeface="MS PGothic" panose="020B0600070205080204" pitchFamily="34" charset="-128"/>
              </a:defRPr>
            </a:lvl1pPr>
            <a:lvl2pPr marL="742950" indent="-285750">
              <a:defRPr sz="3200">
                <a:solidFill>
                  <a:schemeClr val="tx1"/>
                </a:solidFill>
                <a:latin typeface="Arial" panose="020B0604020202020204" pitchFamily="34" charset="0"/>
                <a:ea typeface="MS PGothic" panose="020B0600070205080204" pitchFamily="34" charset="-128"/>
              </a:defRPr>
            </a:lvl2pPr>
            <a:lvl3pPr marL="1143000" indent="-228600">
              <a:defRPr sz="3200">
                <a:solidFill>
                  <a:schemeClr val="tx1"/>
                </a:solidFill>
                <a:latin typeface="Arial" panose="020B0604020202020204" pitchFamily="34" charset="0"/>
                <a:ea typeface="MS PGothic" panose="020B0600070205080204" pitchFamily="34" charset="-128"/>
              </a:defRPr>
            </a:lvl3pPr>
            <a:lvl4pPr marL="1600200" indent="-228600">
              <a:defRPr sz="3200">
                <a:solidFill>
                  <a:schemeClr val="tx1"/>
                </a:solidFill>
                <a:latin typeface="Arial" panose="020B0604020202020204" pitchFamily="34" charset="0"/>
                <a:ea typeface="MS PGothic" panose="020B0600070205080204" pitchFamily="34" charset="-128"/>
              </a:defRPr>
            </a:lvl4pPr>
            <a:lvl5pPr marL="2057400" indent="-22860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r>
              <a:rPr lang="en-US" altLang="en-US" sz="1800" dirty="0" smtClean="0"/>
              <a:t>Walker Use</a:t>
            </a:r>
            <a:endParaRPr lang="en-US" altLang="en-US" sz="1800" dirty="0"/>
          </a:p>
        </p:txBody>
      </p:sp>
      <p:sp>
        <p:nvSpPr>
          <p:cNvPr id="9" name="TextBox 15"/>
          <p:cNvSpPr txBox="1">
            <a:spLocks noChangeArrowheads="1"/>
          </p:cNvSpPr>
          <p:nvPr/>
        </p:nvSpPr>
        <p:spPr bwMode="auto">
          <a:xfrm>
            <a:off x="9690845" y="4291825"/>
            <a:ext cx="2599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ea typeface="MS PGothic" panose="020B0600070205080204" pitchFamily="34" charset="-128"/>
              </a:defRPr>
            </a:lvl1pPr>
            <a:lvl2pPr marL="742950" indent="-285750">
              <a:defRPr sz="3200">
                <a:solidFill>
                  <a:schemeClr val="tx1"/>
                </a:solidFill>
                <a:latin typeface="Arial" panose="020B0604020202020204" pitchFamily="34" charset="0"/>
                <a:ea typeface="MS PGothic" panose="020B0600070205080204" pitchFamily="34" charset="-128"/>
              </a:defRPr>
            </a:lvl2pPr>
            <a:lvl3pPr marL="1143000" indent="-228600">
              <a:defRPr sz="3200">
                <a:solidFill>
                  <a:schemeClr val="tx1"/>
                </a:solidFill>
                <a:latin typeface="Arial" panose="020B0604020202020204" pitchFamily="34" charset="0"/>
                <a:ea typeface="MS PGothic" panose="020B0600070205080204" pitchFamily="34" charset="-128"/>
              </a:defRPr>
            </a:lvl3pPr>
            <a:lvl4pPr marL="1600200" indent="-228600">
              <a:defRPr sz="3200">
                <a:solidFill>
                  <a:schemeClr val="tx1"/>
                </a:solidFill>
                <a:latin typeface="Arial" panose="020B0604020202020204" pitchFamily="34" charset="0"/>
                <a:ea typeface="MS PGothic" panose="020B0600070205080204" pitchFamily="34" charset="-128"/>
              </a:defRPr>
            </a:lvl4pPr>
            <a:lvl5pPr marL="2057400" indent="-22860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r>
              <a:rPr lang="en-US" altLang="en-US" sz="1800" dirty="0" smtClean="0"/>
              <a:t>Wheelchair Use</a:t>
            </a:r>
            <a:endParaRPr lang="en-US" altLang="en-US" sz="1800" dirty="0"/>
          </a:p>
        </p:txBody>
      </p:sp>
    </p:spTree>
    <p:extLst>
      <p:ext uri="{BB962C8B-B14F-4D97-AF65-F5344CB8AC3E}">
        <p14:creationId xmlns:p14="http://schemas.microsoft.com/office/powerpoint/2010/main" val="3471124247"/>
      </p:ext>
    </p:extLst>
  </p:cSld>
  <p:clrMapOvr>
    <a:masterClrMapping/>
  </p:clrMapOvr>
  <mc:AlternateContent xmlns:mc="http://schemas.openxmlformats.org/markup-compatibility/2006" xmlns:p14="http://schemas.microsoft.com/office/powerpoint/2010/main">
    <mc:Choice Requires="p14">
      <p:transition spd="slow" p14:dur="2000" advTm="47306"/>
    </mc:Choice>
    <mc:Fallback xmlns="">
      <p:transition spd="slow" advTm="47306"/>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C000"/>
                </a:solidFill>
              </a:rPr>
              <a:t>Muscle Weakness</a:t>
            </a:r>
            <a:endParaRPr lang="en-US" dirty="0">
              <a:solidFill>
                <a:srgbClr val="FFC000"/>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679" y="491470"/>
            <a:ext cx="2488093" cy="6002664"/>
          </a:xfrm>
        </p:spPr>
      </p:pic>
      <p:sp>
        <p:nvSpPr>
          <p:cNvPr id="8" name="TextBox 7"/>
          <p:cNvSpPr txBox="1"/>
          <p:nvPr/>
        </p:nvSpPr>
        <p:spPr>
          <a:xfrm>
            <a:off x="3195163" y="1683473"/>
            <a:ext cx="7532017" cy="4524315"/>
          </a:xfrm>
          <a:prstGeom prst="rect">
            <a:avLst/>
          </a:prstGeom>
          <a:noFill/>
        </p:spPr>
        <p:txBody>
          <a:bodyPr wrap="square" rtlCol="0">
            <a:spAutoFit/>
          </a:bodyPr>
          <a:lstStyle/>
          <a:p>
            <a:r>
              <a:rPr lang="en-US" dirty="0" smtClean="0">
                <a:solidFill>
                  <a:srgbClr val="FFFF00"/>
                </a:solidFill>
              </a:rPr>
              <a:t>Symptoms: </a:t>
            </a:r>
          </a:p>
          <a:p>
            <a:r>
              <a:rPr lang="en-US" dirty="0">
                <a:solidFill>
                  <a:schemeClr val="bg1"/>
                </a:solidFill>
              </a:rPr>
              <a:t>	</a:t>
            </a:r>
            <a:r>
              <a:rPr lang="en-US" dirty="0" smtClean="0">
                <a:solidFill>
                  <a:schemeClr val="bg1"/>
                </a:solidFill>
              </a:rPr>
              <a:t>- </a:t>
            </a:r>
            <a:r>
              <a:rPr lang="en-US" dirty="0">
                <a:solidFill>
                  <a:schemeClr val="bg1"/>
                </a:solidFill>
              </a:rPr>
              <a:t>Difficulty lifting head from bed</a:t>
            </a:r>
          </a:p>
          <a:p>
            <a:r>
              <a:rPr lang="en-US" dirty="0">
                <a:solidFill>
                  <a:schemeClr val="bg1"/>
                </a:solidFill>
              </a:rPr>
              <a:t>	- Difficulty rising from a chair, ground, climbing stairs</a:t>
            </a:r>
          </a:p>
          <a:p>
            <a:r>
              <a:rPr lang="en-US" dirty="0">
                <a:solidFill>
                  <a:schemeClr val="bg1"/>
                </a:solidFill>
              </a:rPr>
              <a:t>	- Shoulder weakness</a:t>
            </a:r>
          </a:p>
          <a:p>
            <a:r>
              <a:rPr lang="en-US" dirty="0">
                <a:solidFill>
                  <a:schemeClr val="bg1"/>
                </a:solidFill>
              </a:rPr>
              <a:t>	- Difficulty rising in bed from supine to sitting, walking upright</a:t>
            </a:r>
          </a:p>
          <a:p>
            <a:endParaRPr lang="en-US" dirty="0" smtClean="0">
              <a:solidFill>
                <a:schemeClr val="bg1"/>
              </a:solidFill>
            </a:endParaRPr>
          </a:p>
          <a:p>
            <a:endParaRPr lang="en-US" dirty="0" smtClean="0">
              <a:solidFill>
                <a:schemeClr val="bg1"/>
              </a:solidFill>
            </a:endParaRPr>
          </a:p>
          <a:p>
            <a:r>
              <a:rPr lang="en-US" dirty="0" smtClean="0">
                <a:solidFill>
                  <a:srgbClr val="FFFF00"/>
                </a:solidFill>
              </a:rPr>
              <a:t>Monitoring:</a:t>
            </a:r>
          </a:p>
          <a:p>
            <a:r>
              <a:rPr lang="en-US" dirty="0">
                <a:solidFill>
                  <a:schemeClr val="bg1"/>
                </a:solidFill>
              </a:rPr>
              <a:t>	</a:t>
            </a:r>
            <a:r>
              <a:rPr lang="en-US" dirty="0" smtClean="0">
                <a:solidFill>
                  <a:schemeClr val="bg1"/>
                </a:solidFill>
              </a:rPr>
              <a:t>- Consultation with a neurologist/neuromuscular specialist</a:t>
            </a:r>
          </a:p>
          <a:p>
            <a:endParaRPr lang="en-US" dirty="0">
              <a:solidFill>
                <a:schemeClr val="bg1"/>
              </a:solidFill>
            </a:endParaRPr>
          </a:p>
          <a:p>
            <a:r>
              <a:rPr lang="en-US" dirty="0" smtClean="0">
                <a:solidFill>
                  <a:srgbClr val="FFFF00"/>
                </a:solidFill>
              </a:rPr>
              <a:t>Treatment:</a:t>
            </a:r>
          </a:p>
          <a:p>
            <a:r>
              <a:rPr lang="en-US" dirty="0">
                <a:solidFill>
                  <a:schemeClr val="bg1"/>
                </a:solidFill>
              </a:rPr>
              <a:t>	</a:t>
            </a:r>
            <a:r>
              <a:rPr lang="en-US" dirty="0" smtClean="0">
                <a:solidFill>
                  <a:schemeClr val="bg1"/>
                </a:solidFill>
              </a:rPr>
              <a:t>- Avoid inactivity: moderate, low- intensity exercise </a:t>
            </a:r>
          </a:p>
          <a:p>
            <a:r>
              <a:rPr lang="en-US" dirty="0">
                <a:solidFill>
                  <a:schemeClr val="bg1"/>
                </a:solidFill>
              </a:rPr>
              <a:t>	</a:t>
            </a:r>
            <a:r>
              <a:rPr lang="en-US" dirty="0" smtClean="0">
                <a:solidFill>
                  <a:schemeClr val="bg1"/>
                </a:solidFill>
              </a:rPr>
              <a:t>- Avoid falls: walking aids as needed (walker, cane)</a:t>
            </a:r>
          </a:p>
          <a:p>
            <a:r>
              <a:rPr lang="en-US" dirty="0">
                <a:solidFill>
                  <a:schemeClr val="bg1"/>
                </a:solidFill>
              </a:rPr>
              <a:t>	</a:t>
            </a:r>
            <a:r>
              <a:rPr lang="en-US" dirty="0" smtClean="0">
                <a:solidFill>
                  <a:schemeClr val="bg1"/>
                </a:solidFill>
              </a:rPr>
              <a:t>- Physical therapy</a:t>
            </a:r>
          </a:p>
          <a:p>
            <a:r>
              <a:rPr lang="en-US" dirty="0">
                <a:solidFill>
                  <a:schemeClr val="bg1"/>
                </a:solidFill>
              </a:rPr>
              <a:t>	</a:t>
            </a:r>
            <a:r>
              <a:rPr lang="en-US" dirty="0" smtClean="0">
                <a:solidFill>
                  <a:schemeClr val="bg1"/>
                </a:solidFill>
              </a:rPr>
              <a:t>- Home modifications</a:t>
            </a:r>
          </a:p>
          <a:p>
            <a:r>
              <a:rPr lang="en-US" dirty="0">
                <a:solidFill>
                  <a:schemeClr val="bg1"/>
                </a:solidFill>
              </a:rPr>
              <a:t>	</a:t>
            </a:r>
          </a:p>
        </p:txBody>
      </p:sp>
      <p:pic>
        <p:nvPicPr>
          <p:cNvPr id="3" name="Picture 2"/>
          <p:cNvPicPr>
            <a:picLocks noChangeAspect="1"/>
          </p:cNvPicPr>
          <p:nvPr/>
        </p:nvPicPr>
        <p:blipFill>
          <a:blip r:embed="rId3"/>
          <a:stretch>
            <a:fillRect/>
          </a:stretch>
        </p:blipFill>
        <p:spPr>
          <a:xfrm>
            <a:off x="8816196" y="555253"/>
            <a:ext cx="3196890" cy="2798955"/>
          </a:xfrm>
          <a:prstGeom prst="rect">
            <a:avLst/>
          </a:prstGeom>
        </p:spPr>
      </p:pic>
      <p:sp>
        <p:nvSpPr>
          <p:cNvPr id="7" name="TextBox 15"/>
          <p:cNvSpPr txBox="1">
            <a:spLocks noChangeArrowheads="1"/>
          </p:cNvSpPr>
          <p:nvPr/>
        </p:nvSpPr>
        <p:spPr bwMode="auto">
          <a:xfrm>
            <a:off x="9690844" y="591826"/>
            <a:ext cx="2599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ea typeface="MS PGothic" panose="020B0600070205080204" pitchFamily="34" charset="-128"/>
              </a:defRPr>
            </a:lvl1pPr>
            <a:lvl2pPr marL="742950" indent="-285750">
              <a:defRPr sz="3200">
                <a:solidFill>
                  <a:schemeClr val="tx1"/>
                </a:solidFill>
                <a:latin typeface="Arial" panose="020B0604020202020204" pitchFamily="34" charset="0"/>
                <a:ea typeface="MS PGothic" panose="020B0600070205080204" pitchFamily="34" charset="-128"/>
              </a:defRPr>
            </a:lvl2pPr>
            <a:lvl3pPr marL="1143000" indent="-228600">
              <a:defRPr sz="3200">
                <a:solidFill>
                  <a:schemeClr val="tx1"/>
                </a:solidFill>
                <a:latin typeface="Arial" panose="020B0604020202020204" pitchFamily="34" charset="0"/>
                <a:ea typeface="MS PGothic" panose="020B0600070205080204" pitchFamily="34" charset="-128"/>
              </a:defRPr>
            </a:lvl3pPr>
            <a:lvl4pPr marL="1600200" indent="-228600">
              <a:defRPr sz="3200">
                <a:solidFill>
                  <a:schemeClr val="tx1"/>
                </a:solidFill>
                <a:latin typeface="Arial" panose="020B0604020202020204" pitchFamily="34" charset="0"/>
                <a:ea typeface="MS PGothic" panose="020B0600070205080204" pitchFamily="34" charset="-128"/>
              </a:defRPr>
            </a:lvl4pPr>
            <a:lvl5pPr marL="2057400" indent="-22860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r>
              <a:rPr lang="en-US" altLang="en-US" sz="1800" dirty="0" smtClean="0"/>
              <a:t>Walker Use</a:t>
            </a:r>
            <a:endParaRPr lang="en-US" altLang="en-US" sz="1800" dirty="0"/>
          </a:p>
        </p:txBody>
      </p:sp>
      <p:pic>
        <p:nvPicPr>
          <p:cNvPr id="4" name="Picture 3"/>
          <p:cNvPicPr>
            <a:picLocks noChangeAspect="1"/>
          </p:cNvPicPr>
          <p:nvPr/>
        </p:nvPicPr>
        <p:blipFill>
          <a:blip r:embed="rId4"/>
          <a:stretch>
            <a:fillRect/>
          </a:stretch>
        </p:blipFill>
        <p:spPr>
          <a:xfrm>
            <a:off x="8816196" y="3656937"/>
            <a:ext cx="3174023" cy="2779633"/>
          </a:xfrm>
          <a:prstGeom prst="rect">
            <a:avLst/>
          </a:prstGeom>
        </p:spPr>
      </p:pic>
      <p:sp>
        <p:nvSpPr>
          <p:cNvPr id="9" name="TextBox 15"/>
          <p:cNvSpPr txBox="1">
            <a:spLocks noChangeArrowheads="1"/>
          </p:cNvSpPr>
          <p:nvPr/>
        </p:nvSpPr>
        <p:spPr bwMode="auto">
          <a:xfrm>
            <a:off x="9391144" y="3735963"/>
            <a:ext cx="2599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ea typeface="MS PGothic" panose="020B0600070205080204" pitchFamily="34" charset="-128"/>
              </a:defRPr>
            </a:lvl1pPr>
            <a:lvl2pPr marL="742950" indent="-285750">
              <a:defRPr sz="3200">
                <a:solidFill>
                  <a:schemeClr val="tx1"/>
                </a:solidFill>
                <a:latin typeface="Arial" panose="020B0604020202020204" pitchFamily="34" charset="0"/>
                <a:ea typeface="MS PGothic" panose="020B0600070205080204" pitchFamily="34" charset="-128"/>
              </a:defRPr>
            </a:lvl2pPr>
            <a:lvl3pPr marL="1143000" indent="-228600">
              <a:defRPr sz="3200">
                <a:solidFill>
                  <a:schemeClr val="tx1"/>
                </a:solidFill>
                <a:latin typeface="Arial" panose="020B0604020202020204" pitchFamily="34" charset="0"/>
                <a:ea typeface="MS PGothic" panose="020B0600070205080204" pitchFamily="34" charset="-128"/>
              </a:defRPr>
            </a:lvl3pPr>
            <a:lvl4pPr marL="1600200" indent="-228600">
              <a:defRPr sz="3200">
                <a:solidFill>
                  <a:schemeClr val="tx1"/>
                </a:solidFill>
                <a:latin typeface="Arial" panose="020B0604020202020204" pitchFamily="34" charset="0"/>
                <a:ea typeface="MS PGothic" panose="020B0600070205080204" pitchFamily="34" charset="-128"/>
              </a:defRPr>
            </a:lvl4pPr>
            <a:lvl5pPr marL="2057400" indent="-22860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r>
              <a:rPr lang="en-US" altLang="en-US" sz="1800" dirty="0" smtClean="0"/>
              <a:t>Wheelchair Use</a:t>
            </a:r>
            <a:endParaRPr lang="en-US" altLang="en-US" sz="1800" dirty="0"/>
          </a:p>
        </p:txBody>
      </p:sp>
    </p:spTree>
    <p:extLst>
      <p:ext uri="{BB962C8B-B14F-4D97-AF65-F5344CB8AC3E}">
        <p14:creationId xmlns:p14="http://schemas.microsoft.com/office/powerpoint/2010/main" val="4222888558"/>
      </p:ext>
    </p:extLst>
  </p:cSld>
  <p:clrMapOvr>
    <a:masterClrMapping/>
  </p:clrMapOvr>
  <mc:AlternateContent xmlns:mc="http://schemas.openxmlformats.org/markup-compatibility/2006" xmlns:p14="http://schemas.microsoft.com/office/powerpoint/2010/main">
    <mc:Choice Requires="p14">
      <p:transition spd="slow" p14:dur="2000" advTm="14923"/>
    </mc:Choice>
    <mc:Fallback xmlns="">
      <p:transition spd="slow" advTm="14923"/>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C000"/>
                </a:solidFill>
              </a:rPr>
              <a:t>Muscle Pain</a:t>
            </a:r>
            <a:endParaRPr lang="en-US" dirty="0">
              <a:solidFill>
                <a:srgbClr val="FFC000"/>
              </a:solidFill>
            </a:endParaRPr>
          </a:p>
        </p:txBody>
      </p:sp>
      <p:sp>
        <p:nvSpPr>
          <p:cNvPr id="3" name="Content Placeholder 2"/>
          <p:cNvSpPr>
            <a:spLocks noGrp="1"/>
          </p:cNvSpPr>
          <p:nvPr>
            <p:ph idx="1"/>
          </p:nvPr>
        </p:nvSpPr>
        <p:spPr>
          <a:xfrm>
            <a:off x="923041" y="1684222"/>
            <a:ext cx="10515600" cy="4351338"/>
          </a:xfrm>
        </p:spPr>
        <p:txBody>
          <a:bodyPr>
            <a:normAutofit fontScale="92500" lnSpcReduction="20000"/>
          </a:bodyPr>
          <a:lstStyle/>
          <a:p>
            <a:r>
              <a:rPr lang="en-US" dirty="0" smtClean="0">
                <a:solidFill>
                  <a:srgbClr val="FFFF00"/>
                </a:solidFill>
              </a:rPr>
              <a:t>Symptoms: </a:t>
            </a:r>
          </a:p>
          <a:p>
            <a:pPr lvl="1"/>
            <a:r>
              <a:rPr lang="en-US" dirty="0"/>
              <a:t>Muscle pain in thighs, back, neck and shoulders</a:t>
            </a:r>
          </a:p>
          <a:p>
            <a:pPr lvl="1"/>
            <a:r>
              <a:rPr lang="en-US" dirty="0"/>
              <a:t>Joint pain</a:t>
            </a:r>
          </a:p>
          <a:p>
            <a:endParaRPr lang="en-US" dirty="0" smtClean="0"/>
          </a:p>
          <a:p>
            <a:r>
              <a:rPr lang="en-US" dirty="0" smtClean="0">
                <a:solidFill>
                  <a:srgbClr val="FFFF00"/>
                </a:solidFill>
              </a:rPr>
              <a:t>Treatment: </a:t>
            </a:r>
          </a:p>
          <a:p>
            <a:pPr lvl="1"/>
            <a:r>
              <a:rPr lang="en-US" dirty="0" smtClean="0"/>
              <a:t>Conventional therapies: Ibuprofen, Tylenol (specifically if joint pain plays a role)</a:t>
            </a:r>
          </a:p>
          <a:p>
            <a:pPr lvl="1"/>
            <a:r>
              <a:rPr lang="en-US" dirty="0" smtClean="0"/>
              <a:t>Duloxetine</a:t>
            </a:r>
          </a:p>
          <a:p>
            <a:pPr lvl="1"/>
            <a:r>
              <a:rPr lang="en-US" dirty="0" smtClean="0"/>
              <a:t>Avoid opioids</a:t>
            </a:r>
          </a:p>
          <a:p>
            <a:pPr lvl="1"/>
            <a:r>
              <a:rPr lang="en-US" dirty="0" smtClean="0"/>
              <a:t>Consult with physical therapist (truncal weakness, high walking sticks </a:t>
            </a:r>
            <a:r>
              <a:rPr lang="en-US" dirty="0" err="1" smtClean="0"/>
              <a:t>etc</a:t>
            </a:r>
            <a:r>
              <a:rPr lang="en-US" dirty="0" smtClean="0"/>
              <a:t>)</a:t>
            </a:r>
          </a:p>
          <a:p>
            <a:pPr lvl="1"/>
            <a:r>
              <a:rPr lang="en-US" dirty="0" smtClean="0"/>
              <a:t>Discuss with your doctor whether therapy with cholesterol lowering medications (statins) may have worsened symptoms</a:t>
            </a:r>
          </a:p>
          <a:p>
            <a:pPr lvl="1"/>
            <a:r>
              <a:rPr lang="en-US" dirty="0" smtClean="0"/>
              <a:t>Consider treating </a:t>
            </a:r>
            <a:r>
              <a:rPr lang="en-US" dirty="0" err="1" smtClean="0"/>
              <a:t>myotonia</a:t>
            </a:r>
            <a:r>
              <a:rPr lang="en-US" dirty="0" smtClean="0"/>
              <a:t>, if pain improves with activity and worsens in cold temperatures</a:t>
            </a:r>
          </a:p>
          <a:p>
            <a:pPr lvl="1"/>
            <a:endParaRPr lang="en-US" dirty="0"/>
          </a:p>
          <a:p>
            <a:pPr marL="457200" lvl="1" indent="0">
              <a:buNone/>
            </a:pPr>
            <a:endParaRPr lang="en-US" dirty="0" smtClean="0"/>
          </a:p>
          <a:p>
            <a:pPr lvl="1"/>
            <a:endParaRPr lang="en-US" dirty="0"/>
          </a:p>
          <a:p>
            <a:pPr lvl="1"/>
            <a:endParaRPr lang="en-US" dirty="0"/>
          </a:p>
        </p:txBody>
      </p:sp>
    </p:spTree>
    <p:extLst>
      <p:ext uri="{BB962C8B-B14F-4D97-AF65-F5344CB8AC3E}">
        <p14:creationId xmlns:p14="http://schemas.microsoft.com/office/powerpoint/2010/main" val="81589912"/>
      </p:ext>
    </p:extLst>
  </p:cSld>
  <p:clrMapOvr>
    <a:masterClrMapping/>
  </p:clrMapOvr>
  <mc:AlternateContent xmlns:mc="http://schemas.openxmlformats.org/markup-compatibility/2006" xmlns:p14="http://schemas.microsoft.com/office/powerpoint/2010/main">
    <mc:Choice Requires="p14">
      <p:transition spd="slow" p14:dur="2000" advTm="28958"/>
    </mc:Choice>
    <mc:Fallback xmlns="">
      <p:transition spd="slow" advTm="28958"/>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A86FB9-1277-EF4F-9630-744E15A0E5F0}"/>
              </a:ext>
            </a:extLst>
          </p:cNvPr>
          <p:cNvSpPr>
            <a:spLocks noGrp="1"/>
          </p:cNvSpPr>
          <p:nvPr>
            <p:ph type="ctrTitle"/>
          </p:nvPr>
        </p:nvSpPr>
        <p:spPr/>
        <p:txBody>
          <a:bodyPr>
            <a:normAutofit fontScale="90000"/>
          </a:bodyPr>
          <a:lstStyle/>
          <a:p>
            <a:pPr algn="ctr"/>
            <a:r>
              <a:rPr lang="en-US" sz="7200" dirty="0" smtClean="0">
                <a:solidFill>
                  <a:srgbClr val="FFC000"/>
                </a:solidFill>
                <a:latin typeface="Reckless" pitchFamily="2" charset="77"/>
              </a:rPr>
              <a:t>Symptom Management in Myotonic </a:t>
            </a:r>
            <a:r>
              <a:rPr lang="en-US" sz="7200" dirty="0">
                <a:solidFill>
                  <a:srgbClr val="FFC000"/>
                </a:solidFill>
              </a:rPr>
              <a:t>D</a:t>
            </a:r>
            <a:r>
              <a:rPr lang="en-US" sz="7200" dirty="0" smtClean="0">
                <a:solidFill>
                  <a:srgbClr val="FFC000"/>
                </a:solidFill>
                <a:latin typeface="Reckless" pitchFamily="2" charset="77"/>
              </a:rPr>
              <a:t>ystrophy </a:t>
            </a:r>
            <a:r>
              <a:rPr lang="en-US" sz="7200" dirty="0">
                <a:solidFill>
                  <a:srgbClr val="FFC000"/>
                </a:solidFill>
              </a:rPr>
              <a:t>T</a:t>
            </a:r>
            <a:r>
              <a:rPr lang="en-US" sz="7200" dirty="0" smtClean="0">
                <a:solidFill>
                  <a:srgbClr val="FFC000"/>
                </a:solidFill>
                <a:latin typeface="Reckless" pitchFamily="2" charset="77"/>
              </a:rPr>
              <a:t>ype 2 (DM2)</a:t>
            </a:r>
            <a:endParaRPr lang="en-US" sz="7200" dirty="0">
              <a:solidFill>
                <a:srgbClr val="FFC000"/>
              </a:solidFill>
              <a:latin typeface="Reckless" pitchFamily="2" charset="77"/>
            </a:endParaRPr>
          </a:p>
        </p:txBody>
      </p:sp>
      <p:sp>
        <p:nvSpPr>
          <p:cNvPr id="3" name="Subtitle 2">
            <a:extLst>
              <a:ext uri="{FF2B5EF4-FFF2-40B4-BE49-F238E27FC236}">
                <a16:creationId xmlns:a16="http://schemas.microsoft.com/office/drawing/2014/main" xmlns="" id="{EBAE4C52-1DCC-B54C-84FA-1FB48BF1CE2A}"/>
              </a:ext>
            </a:extLst>
          </p:cNvPr>
          <p:cNvSpPr>
            <a:spLocks noGrp="1"/>
          </p:cNvSpPr>
          <p:nvPr>
            <p:ph type="subTitle" idx="1"/>
          </p:nvPr>
        </p:nvSpPr>
        <p:spPr>
          <a:xfrm>
            <a:off x="506480" y="5570480"/>
            <a:ext cx="5868920" cy="1655762"/>
          </a:xfrm>
        </p:spPr>
        <p:txBody>
          <a:bodyPr/>
          <a:lstStyle/>
          <a:p>
            <a:pPr algn="ctr"/>
            <a:r>
              <a:rPr lang="en-US" dirty="0" smtClean="0">
                <a:solidFill>
                  <a:schemeClr val="bg1"/>
                </a:solidFill>
                <a:latin typeface="Post Grotesk Book" panose="02000000000000000000" pitchFamily="2" charset="77"/>
                <a:ea typeface="Post Grotesk Book" panose="02000000000000000000" pitchFamily="2" charset="77"/>
              </a:rPr>
              <a:t>Johanna Hamel, MD</a:t>
            </a:r>
          </a:p>
          <a:p>
            <a:pPr algn="ctr"/>
            <a:r>
              <a:rPr lang="en-US" dirty="0" smtClean="0"/>
              <a:t>University of Rochester, NY</a:t>
            </a:r>
            <a:endParaRPr lang="en-US" dirty="0">
              <a:solidFill>
                <a:schemeClr val="bg1"/>
              </a:solidFill>
              <a:latin typeface="Post Grotesk Book" panose="02000000000000000000" pitchFamily="2" charset="77"/>
              <a:ea typeface="Post Grotesk Book" panose="02000000000000000000" pitchFamily="2" charset="77"/>
            </a:endParaRPr>
          </a:p>
        </p:txBody>
      </p:sp>
    </p:spTree>
    <p:extLst>
      <p:ext uri="{BB962C8B-B14F-4D97-AF65-F5344CB8AC3E}">
        <p14:creationId xmlns:p14="http://schemas.microsoft.com/office/powerpoint/2010/main" val="3217522947"/>
      </p:ext>
    </p:extLst>
  </p:cSld>
  <p:clrMapOvr>
    <a:masterClrMapping/>
  </p:clrMapOvr>
  <mc:AlternateContent xmlns:mc="http://schemas.openxmlformats.org/markup-compatibility/2006" xmlns:p14="http://schemas.microsoft.com/office/powerpoint/2010/main">
    <mc:Choice Requires="p14">
      <p:transition spd="slow" p14:dur="2000" advTm="863"/>
    </mc:Choice>
    <mc:Fallback xmlns="">
      <p:transition spd="slow" advTm="863"/>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solidFill>
                  <a:schemeClr val="accent4"/>
                </a:solidFill>
              </a:rPr>
              <a:t>Myotonia</a:t>
            </a:r>
            <a:endParaRPr lang="en-US" dirty="0">
              <a:solidFill>
                <a:schemeClr val="accent4"/>
              </a:solidFill>
            </a:endParaRPr>
          </a:p>
        </p:txBody>
      </p:sp>
      <p:sp>
        <p:nvSpPr>
          <p:cNvPr id="3" name="Content Placeholder 2"/>
          <p:cNvSpPr>
            <a:spLocks noGrp="1"/>
          </p:cNvSpPr>
          <p:nvPr>
            <p:ph idx="1"/>
          </p:nvPr>
        </p:nvSpPr>
        <p:spPr/>
        <p:txBody>
          <a:bodyPr>
            <a:normAutofit/>
          </a:bodyPr>
          <a:lstStyle/>
          <a:p>
            <a:r>
              <a:rPr lang="en-US" dirty="0">
                <a:solidFill>
                  <a:srgbClr val="FFFF00"/>
                </a:solidFill>
              </a:rPr>
              <a:t>Symptoms: </a:t>
            </a:r>
          </a:p>
          <a:p>
            <a:pPr lvl="1"/>
            <a:r>
              <a:rPr lang="en-US" dirty="0" smtClean="0"/>
              <a:t>Muscle stiffness, difficulty opening hands, speaking, chewing</a:t>
            </a:r>
          </a:p>
          <a:p>
            <a:pPr lvl="1"/>
            <a:r>
              <a:rPr lang="en-US" dirty="0" smtClean="0"/>
              <a:t>Muscle stiffness and pain when starting to move after resting or in cold weather</a:t>
            </a:r>
            <a:endParaRPr lang="en-US" dirty="0"/>
          </a:p>
          <a:p>
            <a:pPr lvl="1"/>
            <a:endParaRPr lang="en-US" dirty="0"/>
          </a:p>
          <a:p>
            <a:endParaRPr lang="en-US" dirty="0"/>
          </a:p>
          <a:p>
            <a:r>
              <a:rPr lang="en-US" dirty="0">
                <a:solidFill>
                  <a:srgbClr val="FFFF00"/>
                </a:solidFill>
              </a:rPr>
              <a:t>Treatment:</a:t>
            </a:r>
            <a:r>
              <a:rPr lang="en-US" dirty="0"/>
              <a:t> </a:t>
            </a:r>
            <a:r>
              <a:rPr lang="en-US" i="1" dirty="0" smtClean="0"/>
              <a:t>(check ECG first)</a:t>
            </a:r>
            <a:endParaRPr lang="en-US" i="1" dirty="0"/>
          </a:p>
          <a:p>
            <a:pPr lvl="1"/>
            <a:r>
              <a:rPr lang="en-US" dirty="0" err="1" smtClean="0"/>
              <a:t>Mexiletine</a:t>
            </a:r>
            <a:r>
              <a:rPr lang="en-US" dirty="0" smtClean="0"/>
              <a:t> </a:t>
            </a:r>
          </a:p>
          <a:p>
            <a:pPr lvl="1"/>
            <a:r>
              <a:rPr lang="en-US" dirty="0" err="1" smtClean="0"/>
              <a:t>Ranolazine</a:t>
            </a:r>
            <a:endParaRPr lang="en-US" dirty="0"/>
          </a:p>
          <a:p>
            <a:endParaRPr lang="en-US" dirty="0"/>
          </a:p>
        </p:txBody>
      </p:sp>
    </p:spTree>
    <p:extLst>
      <p:ext uri="{BB962C8B-B14F-4D97-AF65-F5344CB8AC3E}">
        <p14:creationId xmlns:p14="http://schemas.microsoft.com/office/powerpoint/2010/main" val="2735431412"/>
      </p:ext>
    </p:extLst>
  </p:cSld>
  <p:clrMapOvr>
    <a:masterClrMapping/>
  </p:clrMapOvr>
  <mc:AlternateContent xmlns:mc="http://schemas.openxmlformats.org/markup-compatibility/2006" xmlns:p14="http://schemas.microsoft.com/office/powerpoint/2010/main">
    <mc:Choice Requires="p14">
      <p:transition spd="slow" p14:dur="2000" advTm="30383"/>
    </mc:Choice>
    <mc:Fallback xmlns="">
      <p:transition spd="slow" advTm="30383"/>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4"/>
                </a:solidFill>
              </a:rPr>
              <a:t>H</a:t>
            </a:r>
            <a:r>
              <a:rPr lang="en-US" dirty="0" smtClean="0">
                <a:solidFill>
                  <a:schemeClr val="accent4"/>
                </a:solidFill>
              </a:rPr>
              <a:t>eart Disease</a:t>
            </a:r>
            <a:endParaRPr lang="en-US" dirty="0">
              <a:solidFill>
                <a:schemeClr val="accent4"/>
              </a:solidFill>
            </a:endParaRPr>
          </a:p>
        </p:txBody>
      </p:sp>
      <p:sp>
        <p:nvSpPr>
          <p:cNvPr id="3" name="Content Placeholder 2"/>
          <p:cNvSpPr>
            <a:spLocks noGrp="1"/>
          </p:cNvSpPr>
          <p:nvPr>
            <p:ph idx="1"/>
          </p:nvPr>
        </p:nvSpPr>
        <p:spPr/>
        <p:txBody>
          <a:bodyPr>
            <a:normAutofit/>
          </a:bodyPr>
          <a:lstStyle/>
          <a:p>
            <a:r>
              <a:rPr lang="en-US" dirty="0" smtClean="0">
                <a:solidFill>
                  <a:srgbClr val="FFFF00"/>
                </a:solidFill>
              </a:rPr>
              <a:t>Symptoms:</a:t>
            </a:r>
          </a:p>
          <a:p>
            <a:pPr lvl="1"/>
            <a:r>
              <a:rPr lang="en-US" dirty="0" smtClean="0"/>
              <a:t>There may be none </a:t>
            </a:r>
            <a:r>
              <a:rPr lang="en-US" dirty="0"/>
              <a:t>(=asymptomatic)</a:t>
            </a:r>
          </a:p>
          <a:p>
            <a:pPr lvl="1"/>
            <a:r>
              <a:rPr lang="en-US" dirty="0"/>
              <a:t>Passing </a:t>
            </a:r>
            <a:r>
              <a:rPr lang="en-US" dirty="0" smtClean="0"/>
              <a:t>out/fainting </a:t>
            </a:r>
            <a:r>
              <a:rPr lang="en-US" dirty="0"/>
              <a:t>spells (syncope), dizziness, palpitations (heart racing, skipping beats), chest pain</a:t>
            </a:r>
          </a:p>
          <a:p>
            <a:endParaRPr lang="en-US" dirty="0" smtClean="0"/>
          </a:p>
          <a:p>
            <a:r>
              <a:rPr lang="en-US" dirty="0">
                <a:solidFill>
                  <a:srgbClr val="FFFF00"/>
                </a:solidFill>
              </a:rPr>
              <a:t>Monitoring: </a:t>
            </a:r>
          </a:p>
          <a:p>
            <a:pPr lvl="1"/>
            <a:r>
              <a:rPr lang="en-US" dirty="0"/>
              <a:t>Yearly </a:t>
            </a:r>
            <a:r>
              <a:rPr lang="en-US" dirty="0" smtClean="0"/>
              <a:t>ECGs</a:t>
            </a:r>
          </a:p>
          <a:p>
            <a:pPr lvl="1"/>
            <a:r>
              <a:rPr lang="en-US" dirty="0"/>
              <a:t>If ECG abnormal or symptoms or older than 40 years: </a:t>
            </a:r>
            <a:r>
              <a:rPr lang="en-US" dirty="0" smtClean="0"/>
              <a:t> </a:t>
            </a:r>
          </a:p>
          <a:p>
            <a:pPr lvl="2"/>
            <a:r>
              <a:rPr lang="en-US" dirty="0"/>
              <a:t>C</a:t>
            </a:r>
            <a:r>
              <a:rPr lang="en-US" dirty="0" smtClean="0"/>
              <a:t>onsult </a:t>
            </a:r>
            <a:r>
              <a:rPr lang="en-US" dirty="0"/>
              <a:t>a cardiologist </a:t>
            </a:r>
          </a:p>
          <a:p>
            <a:pPr lvl="1"/>
            <a:endParaRPr lang="en-US" dirty="0"/>
          </a:p>
          <a:p>
            <a:pPr lvl="1"/>
            <a:endParaRPr lang="en-US" dirty="0" smtClean="0"/>
          </a:p>
          <a:p>
            <a:pPr lvl="1"/>
            <a:endParaRPr lang="en-US" dirty="0" smtClean="0"/>
          </a:p>
          <a:p>
            <a:pPr lvl="1"/>
            <a:endParaRPr lang="en-US" dirty="0"/>
          </a:p>
        </p:txBody>
      </p:sp>
      <p:pic>
        <p:nvPicPr>
          <p:cNvPr id="4" name="Picture 3" descr="Screen Shot 2017-04-20 at 2.52.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8784" y="431340"/>
            <a:ext cx="1202874" cy="1371108"/>
          </a:xfrm>
          <a:prstGeom prst="rect">
            <a:avLst/>
          </a:prstGeom>
        </p:spPr>
      </p:pic>
    </p:spTree>
    <p:extLst>
      <p:ext uri="{BB962C8B-B14F-4D97-AF65-F5344CB8AC3E}">
        <p14:creationId xmlns:p14="http://schemas.microsoft.com/office/powerpoint/2010/main" val="390105793"/>
      </p:ext>
    </p:extLst>
  </p:cSld>
  <p:clrMapOvr>
    <a:masterClrMapping/>
  </p:clrMapOvr>
  <mc:AlternateContent xmlns:mc="http://schemas.openxmlformats.org/markup-compatibility/2006" xmlns:p14="http://schemas.microsoft.com/office/powerpoint/2010/main">
    <mc:Choice Requires="p14">
      <p:transition spd="slow" p14:dur="2000" advTm="28045"/>
    </mc:Choice>
    <mc:Fallback xmlns="">
      <p:transition spd="slow" advTm="28045"/>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4"/>
                </a:solidFill>
              </a:rPr>
              <a:t>H</a:t>
            </a:r>
            <a:r>
              <a:rPr lang="en-US" dirty="0" smtClean="0">
                <a:solidFill>
                  <a:schemeClr val="accent4"/>
                </a:solidFill>
              </a:rPr>
              <a:t>eart Disease</a:t>
            </a:r>
            <a:endParaRPr lang="en-US" dirty="0">
              <a:solidFill>
                <a:schemeClr val="accent4"/>
              </a:solidFill>
            </a:endParaRPr>
          </a:p>
        </p:txBody>
      </p:sp>
      <p:sp>
        <p:nvSpPr>
          <p:cNvPr id="3" name="Content Placeholder 2"/>
          <p:cNvSpPr>
            <a:spLocks noGrp="1"/>
          </p:cNvSpPr>
          <p:nvPr>
            <p:ph idx="1"/>
          </p:nvPr>
        </p:nvSpPr>
        <p:spPr/>
        <p:txBody>
          <a:bodyPr>
            <a:normAutofit/>
          </a:bodyPr>
          <a:lstStyle/>
          <a:p>
            <a:r>
              <a:rPr lang="en-US" dirty="0" smtClean="0">
                <a:solidFill>
                  <a:srgbClr val="FFFF00"/>
                </a:solidFill>
              </a:rPr>
              <a:t>Symptoms:</a:t>
            </a:r>
          </a:p>
          <a:p>
            <a:pPr lvl="1"/>
            <a:r>
              <a:rPr lang="en-US" dirty="0"/>
              <a:t>None (=asymptomatic)</a:t>
            </a:r>
          </a:p>
          <a:p>
            <a:pPr lvl="1"/>
            <a:r>
              <a:rPr lang="en-US" dirty="0"/>
              <a:t>Passing </a:t>
            </a:r>
            <a:r>
              <a:rPr lang="en-US" dirty="0" smtClean="0"/>
              <a:t>out/fainting </a:t>
            </a:r>
            <a:r>
              <a:rPr lang="en-US" dirty="0"/>
              <a:t>spells (syncope), dizziness, palpitations (heart racing, skipping beats), chest pain</a:t>
            </a:r>
          </a:p>
          <a:p>
            <a:endParaRPr lang="en-US" dirty="0" smtClean="0"/>
          </a:p>
          <a:p>
            <a:r>
              <a:rPr lang="en-US" dirty="0">
                <a:solidFill>
                  <a:srgbClr val="FFFF00"/>
                </a:solidFill>
              </a:rPr>
              <a:t>Monitoring: </a:t>
            </a:r>
          </a:p>
          <a:p>
            <a:pPr lvl="1"/>
            <a:r>
              <a:rPr lang="en-US" dirty="0"/>
              <a:t>Yearly </a:t>
            </a:r>
            <a:r>
              <a:rPr lang="en-US" dirty="0" smtClean="0"/>
              <a:t>ECGs</a:t>
            </a:r>
          </a:p>
          <a:p>
            <a:pPr lvl="1"/>
            <a:r>
              <a:rPr lang="en-US" dirty="0" smtClean="0"/>
              <a:t>If ECG abnormal or symptoms: </a:t>
            </a:r>
          </a:p>
          <a:p>
            <a:pPr lvl="2"/>
            <a:r>
              <a:rPr lang="en-US" dirty="0" smtClean="0"/>
              <a:t>Consider consulting </a:t>
            </a:r>
            <a:r>
              <a:rPr lang="en-US" dirty="0"/>
              <a:t>a cardiologist </a:t>
            </a:r>
          </a:p>
          <a:p>
            <a:pPr lvl="1"/>
            <a:endParaRPr lang="en-US" dirty="0"/>
          </a:p>
          <a:p>
            <a:pPr lvl="1"/>
            <a:endParaRPr lang="en-US" dirty="0" smtClean="0"/>
          </a:p>
          <a:p>
            <a:pPr lvl="1"/>
            <a:endParaRPr lang="en-US" dirty="0" smtClean="0"/>
          </a:p>
          <a:p>
            <a:pPr lvl="1"/>
            <a:endParaRPr lang="en-US" dirty="0"/>
          </a:p>
        </p:txBody>
      </p:sp>
      <p:pic>
        <p:nvPicPr>
          <p:cNvPr id="4" name="Picture 3" descr="Screen Shot 2017-04-20 at 2.52.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8784" y="431340"/>
            <a:ext cx="1202874" cy="13711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34" y="147828"/>
            <a:ext cx="5174244" cy="351641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7080" t="925"/>
          <a:stretch/>
        </p:blipFill>
        <p:spPr>
          <a:xfrm>
            <a:off x="5928419" y="3044857"/>
            <a:ext cx="5728080" cy="3306687"/>
          </a:xfrm>
          <a:prstGeom prst="rect">
            <a:avLst/>
          </a:prstGeom>
        </p:spPr>
      </p:pic>
    </p:spTree>
    <p:extLst>
      <p:ext uri="{BB962C8B-B14F-4D97-AF65-F5344CB8AC3E}">
        <p14:creationId xmlns:p14="http://schemas.microsoft.com/office/powerpoint/2010/main" val="419022781"/>
      </p:ext>
    </p:extLst>
  </p:cSld>
  <p:clrMapOvr>
    <a:masterClrMapping/>
  </p:clrMapOvr>
  <mc:AlternateContent xmlns:mc="http://schemas.openxmlformats.org/markup-compatibility/2006" xmlns:p14="http://schemas.microsoft.com/office/powerpoint/2010/main">
    <mc:Choice Requires="p14">
      <p:transition spd="slow" p14:dur="2000" advTm="2298"/>
    </mc:Choice>
    <mc:Fallback xmlns="">
      <p:transition spd="slow" advTm="2298"/>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4"/>
                </a:solidFill>
              </a:rPr>
              <a:t>Heart Disease</a:t>
            </a:r>
            <a:endParaRPr lang="en-US" dirty="0">
              <a:solidFill>
                <a:schemeClr val="accent4"/>
              </a:solidFill>
            </a:endParaRPr>
          </a:p>
        </p:txBody>
      </p:sp>
      <p:sp>
        <p:nvSpPr>
          <p:cNvPr id="3" name="Content Placeholder 2"/>
          <p:cNvSpPr>
            <a:spLocks noGrp="1"/>
          </p:cNvSpPr>
          <p:nvPr>
            <p:ph idx="1"/>
          </p:nvPr>
        </p:nvSpPr>
        <p:spPr/>
        <p:txBody>
          <a:bodyPr>
            <a:normAutofit fontScale="92500" lnSpcReduction="20000"/>
          </a:bodyPr>
          <a:lstStyle/>
          <a:p>
            <a:r>
              <a:rPr lang="en-US" dirty="0" smtClean="0">
                <a:solidFill>
                  <a:srgbClr val="FFFF00"/>
                </a:solidFill>
              </a:rPr>
              <a:t>Symptoms:</a:t>
            </a:r>
          </a:p>
          <a:p>
            <a:pPr lvl="1"/>
            <a:r>
              <a:rPr lang="en-US" dirty="0" smtClean="0"/>
              <a:t>There may be none </a:t>
            </a:r>
            <a:r>
              <a:rPr lang="en-US" dirty="0"/>
              <a:t>(=asymptomatic)</a:t>
            </a:r>
          </a:p>
          <a:p>
            <a:pPr lvl="1"/>
            <a:r>
              <a:rPr lang="en-US" dirty="0"/>
              <a:t>Passing out/fainting spells (syncope), dizziness, palpitations (heart racing, skipping beats), chest pain</a:t>
            </a:r>
          </a:p>
          <a:p>
            <a:endParaRPr lang="en-US" dirty="0" smtClean="0"/>
          </a:p>
          <a:p>
            <a:r>
              <a:rPr lang="en-US" dirty="0">
                <a:solidFill>
                  <a:srgbClr val="FFFF00"/>
                </a:solidFill>
              </a:rPr>
              <a:t>Monitoring: </a:t>
            </a:r>
          </a:p>
          <a:p>
            <a:pPr lvl="1"/>
            <a:r>
              <a:rPr lang="en-US" dirty="0"/>
              <a:t>Yearly </a:t>
            </a:r>
            <a:r>
              <a:rPr lang="en-US" dirty="0" smtClean="0"/>
              <a:t>ECGs</a:t>
            </a:r>
          </a:p>
          <a:p>
            <a:pPr lvl="1"/>
            <a:r>
              <a:rPr lang="en-US" dirty="0" smtClean="0"/>
              <a:t>If ECG abnormal or symptoms or older than 40 years: </a:t>
            </a:r>
          </a:p>
          <a:p>
            <a:pPr lvl="2"/>
            <a:r>
              <a:rPr lang="en-US" dirty="0" smtClean="0"/>
              <a:t>Consult </a:t>
            </a:r>
            <a:r>
              <a:rPr lang="en-US" dirty="0"/>
              <a:t>a cardiologist </a:t>
            </a:r>
          </a:p>
          <a:p>
            <a:pPr lvl="1"/>
            <a:endParaRPr lang="en-US" dirty="0"/>
          </a:p>
          <a:p>
            <a:r>
              <a:rPr lang="en-US" dirty="0" smtClean="0">
                <a:solidFill>
                  <a:srgbClr val="FFFF00"/>
                </a:solidFill>
              </a:rPr>
              <a:t>Treatment:</a:t>
            </a:r>
          </a:p>
          <a:p>
            <a:pPr lvl="1"/>
            <a:r>
              <a:rPr lang="en-US" dirty="0" smtClean="0"/>
              <a:t>Pacemaker, defibrillator</a:t>
            </a:r>
          </a:p>
          <a:p>
            <a:pPr lvl="1"/>
            <a:r>
              <a:rPr lang="en-US" dirty="0" smtClean="0"/>
              <a:t>Caution with new medications that could affect heart rhythm</a:t>
            </a:r>
          </a:p>
          <a:p>
            <a:pPr lvl="1"/>
            <a:endParaRPr lang="en-US" dirty="0" smtClean="0"/>
          </a:p>
          <a:p>
            <a:pPr lvl="1"/>
            <a:endParaRPr lang="en-US" dirty="0" smtClean="0"/>
          </a:p>
          <a:p>
            <a:pPr lvl="1"/>
            <a:endParaRPr lang="en-US" dirty="0"/>
          </a:p>
        </p:txBody>
      </p:sp>
      <p:pic>
        <p:nvPicPr>
          <p:cNvPr id="4" name="Picture 3" descr="Screen Shot 2017-04-20 at 2.52.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8784" y="431340"/>
            <a:ext cx="1202874" cy="1371108"/>
          </a:xfrm>
          <a:prstGeom prst="rect">
            <a:avLst/>
          </a:prstGeom>
        </p:spPr>
      </p:pic>
      <p:pic>
        <p:nvPicPr>
          <p:cNvPr id="5" name="Picture 4"/>
          <p:cNvPicPr>
            <a:picLocks noChangeAspect="1"/>
          </p:cNvPicPr>
          <p:nvPr/>
        </p:nvPicPr>
        <p:blipFill>
          <a:blip r:embed="rId3"/>
          <a:stretch>
            <a:fillRect/>
          </a:stretch>
        </p:blipFill>
        <p:spPr>
          <a:xfrm>
            <a:off x="8284547" y="2235825"/>
            <a:ext cx="3608979" cy="3161606"/>
          </a:xfrm>
          <a:prstGeom prst="rect">
            <a:avLst/>
          </a:prstGeom>
        </p:spPr>
      </p:pic>
      <p:sp>
        <p:nvSpPr>
          <p:cNvPr id="6" name="TextBox 15"/>
          <p:cNvSpPr txBox="1">
            <a:spLocks noChangeArrowheads="1"/>
          </p:cNvSpPr>
          <p:nvPr/>
        </p:nvSpPr>
        <p:spPr bwMode="auto">
          <a:xfrm>
            <a:off x="9445988" y="2367391"/>
            <a:ext cx="2599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ea typeface="MS PGothic" panose="020B0600070205080204" pitchFamily="34" charset="-128"/>
              </a:defRPr>
            </a:lvl1pPr>
            <a:lvl2pPr marL="742950" indent="-285750">
              <a:defRPr sz="3200">
                <a:solidFill>
                  <a:schemeClr val="tx1"/>
                </a:solidFill>
                <a:latin typeface="Arial" panose="020B0604020202020204" pitchFamily="34" charset="0"/>
                <a:ea typeface="MS PGothic" panose="020B0600070205080204" pitchFamily="34" charset="-128"/>
              </a:defRPr>
            </a:lvl2pPr>
            <a:lvl3pPr marL="1143000" indent="-228600">
              <a:defRPr sz="3200">
                <a:solidFill>
                  <a:schemeClr val="tx1"/>
                </a:solidFill>
                <a:latin typeface="Arial" panose="020B0604020202020204" pitchFamily="34" charset="0"/>
                <a:ea typeface="MS PGothic" panose="020B0600070205080204" pitchFamily="34" charset="-128"/>
              </a:defRPr>
            </a:lvl3pPr>
            <a:lvl4pPr marL="1600200" indent="-228600">
              <a:defRPr sz="3200">
                <a:solidFill>
                  <a:schemeClr val="tx1"/>
                </a:solidFill>
                <a:latin typeface="Arial" panose="020B0604020202020204" pitchFamily="34" charset="0"/>
                <a:ea typeface="MS PGothic" panose="020B0600070205080204" pitchFamily="34" charset="-128"/>
              </a:defRPr>
            </a:lvl4pPr>
            <a:lvl5pPr marL="2057400" indent="-22860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r>
              <a:rPr lang="en-US" altLang="en-US" sz="1800" dirty="0" smtClean="0"/>
              <a:t>Pacemaker</a:t>
            </a:r>
            <a:endParaRPr lang="en-US" altLang="en-US" sz="1800" dirty="0"/>
          </a:p>
        </p:txBody>
      </p:sp>
    </p:spTree>
    <p:extLst>
      <p:ext uri="{BB962C8B-B14F-4D97-AF65-F5344CB8AC3E}">
        <p14:creationId xmlns:p14="http://schemas.microsoft.com/office/powerpoint/2010/main" val="1140278252"/>
      </p:ext>
    </p:extLst>
  </p:cSld>
  <p:clrMapOvr>
    <a:masterClrMapping/>
  </p:clrMapOvr>
  <mc:AlternateContent xmlns:mc="http://schemas.openxmlformats.org/markup-compatibility/2006" xmlns:p14="http://schemas.microsoft.com/office/powerpoint/2010/main">
    <mc:Choice Requires="p14">
      <p:transition spd="slow" p14:dur="2000" advTm="25052"/>
    </mc:Choice>
    <mc:Fallback xmlns="">
      <p:transition spd="slow" advTm="25052"/>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4"/>
                </a:solidFill>
              </a:rPr>
              <a:t>Respiratory Weakness/</a:t>
            </a:r>
            <a:br>
              <a:rPr lang="en-US" dirty="0" smtClean="0">
                <a:solidFill>
                  <a:schemeClr val="accent4"/>
                </a:solidFill>
              </a:rPr>
            </a:br>
            <a:r>
              <a:rPr lang="en-US" dirty="0" smtClean="0">
                <a:solidFill>
                  <a:schemeClr val="accent4"/>
                </a:solidFill>
              </a:rPr>
              <a:t>Sleep Disorders </a:t>
            </a:r>
            <a:endParaRPr lang="en-US" dirty="0">
              <a:solidFill>
                <a:schemeClr val="accent4"/>
              </a:solidFill>
            </a:endParaRPr>
          </a:p>
        </p:txBody>
      </p:sp>
      <p:sp>
        <p:nvSpPr>
          <p:cNvPr id="4" name="Content Placeholder 2"/>
          <p:cNvSpPr>
            <a:spLocks noGrp="1"/>
          </p:cNvSpPr>
          <p:nvPr>
            <p:ph idx="1"/>
          </p:nvPr>
        </p:nvSpPr>
        <p:spPr/>
        <p:txBody>
          <a:bodyPr>
            <a:normAutofit fontScale="62500" lnSpcReduction="20000"/>
          </a:bodyPr>
          <a:lstStyle/>
          <a:p>
            <a:r>
              <a:rPr lang="en-US" dirty="0">
                <a:solidFill>
                  <a:srgbClr val="FFFF00"/>
                </a:solidFill>
              </a:rPr>
              <a:t>Symptoms: </a:t>
            </a:r>
          </a:p>
          <a:p>
            <a:pPr lvl="1"/>
            <a:r>
              <a:rPr lang="en-US" dirty="0" smtClean="0"/>
              <a:t>Shortness of breath with activity or lying flat</a:t>
            </a:r>
          </a:p>
          <a:p>
            <a:pPr lvl="1"/>
            <a:r>
              <a:rPr lang="en-US" dirty="0" smtClean="0"/>
              <a:t>Weak cough</a:t>
            </a:r>
          </a:p>
          <a:p>
            <a:pPr lvl="1"/>
            <a:r>
              <a:rPr lang="en-US" dirty="0" smtClean="0"/>
              <a:t>Frequent respiratory infections</a:t>
            </a:r>
          </a:p>
          <a:p>
            <a:pPr lvl="1"/>
            <a:r>
              <a:rPr lang="en-US" dirty="0" smtClean="0"/>
              <a:t>Daytime sleepiness</a:t>
            </a:r>
          </a:p>
          <a:p>
            <a:pPr lvl="1"/>
            <a:r>
              <a:rPr lang="en-US" dirty="0" smtClean="0"/>
              <a:t>Snoring/morning headaches</a:t>
            </a:r>
          </a:p>
          <a:p>
            <a:pPr lvl="1"/>
            <a:endParaRPr lang="en-US" dirty="0"/>
          </a:p>
          <a:p>
            <a:r>
              <a:rPr lang="en-US" dirty="0">
                <a:solidFill>
                  <a:srgbClr val="FFFF00"/>
                </a:solidFill>
              </a:rPr>
              <a:t>Monitoring: </a:t>
            </a:r>
          </a:p>
          <a:p>
            <a:pPr lvl="1"/>
            <a:r>
              <a:rPr lang="en-US" u="sng" dirty="0" smtClean="0"/>
              <a:t>No symptoms</a:t>
            </a:r>
            <a:r>
              <a:rPr lang="en-US" dirty="0" smtClean="0"/>
              <a:t>: Pulmonary Function Test (PFT) sitting and lying</a:t>
            </a:r>
          </a:p>
          <a:p>
            <a:pPr marL="457200" lvl="1" indent="0">
              <a:buNone/>
            </a:pPr>
            <a:r>
              <a:rPr lang="en-US" dirty="0"/>
              <a:t>	</a:t>
            </a:r>
            <a:r>
              <a:rPr lang="en-US" dirty="0" smtClean="0"/>
              <a:t> (every 2 years, prior to surgeries)</a:t>
            </a:r>
          </a:p>
          <a:p>
            <a:pPr lvl="1"/>
            <a:r>
              <a:rPr lang="en-US" u="sng" dirty="0" smtClean="0"/>
              <a:t>With Symptoms</a:t>
            </a:r>
            <a:r>
              <a:rPr lang="en-US" dirty="0" smtClean="0"/>
              <a:t>: PFTs, sleep study, consult sleep specialist, pulmonologist</a:t>
            </a:r>
            <a:endParaRPr lang="en-US" dirty="0"/>
          </a:p>
          <a:p>
            <a:endParaRPr lang="en-US" dirty="0"/>
          </a:p>
          <a:p>
            <a:r>
              <a:rPr lang="en-US" dirty="0">
                <a:solidFill>
                  <a:srgbClr val="FFFF00"/>
                </a:solidFill>
              </a:rPr>
              <a:t>Treatment: </a:t>
            </a:r>
            <a:endParaRPr lang="en-US" dirty="0" smtClean="0">
              <a:solidFill>
                <a:srgbClr val="FFFF00"/>
              </a:solidFill>
            </a:endParaRPr>
          </a:p>
          <a:p>
            <a:pPr lvl="1"/>
            <a:r>
              <a:rPr lang="en-US" dirty="0" smtClean="0"/>
              <a:t>Nighttime non invasive ventilation (CPAP or BIPAP)</a:t>
            </a:r>
          </a:p>
          <a:p>
            <a:pPr lvl="1"/>
            <a:r>
              <a:rPr lang="en-US" dirty="0" smtClean="0"/>
              <a:t>Cough assist device</a:t>
            </a:r>
          </a:p>
          <a:p>
            <a:pPr lvl="1"/>
            <a:r>
              <a:rPr lang="en-US" dirty="0" smtClean="0"/>
              <a:t>Vaccinations for influenza or pneumonia</a:t>
            </a:r>
          </a:p>
          <a:p>
            <a:pPr lvl="1"/>
            <a:r>
              <a:rPr lang="en-US" dirty="0" smtClean="0"/>
              <a:t>Stimulants (</a:t>
            </a:r>
            <a:r>
              <a:rPr lang="en-US" dirty="0" err="1" smtClean="0"/>
              <a:t>Modafinil</a:t>
            </a:r>
            <a:r>
              <a:rPr lang="en-US" dirty="0" smtClean="0"/>
              <a:t>)</a:t>
            </a:r>
            <a:endParaRPr lang="en-US"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627" y="1239993"/>
            <a:ext cx="2446020" cy="283464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1032" y="4743427"/>
            <a:ext cx="1486471" cy="1247798"/>
          </a:xfrm>
          <a:prstGeom prst="rect">
            <a:avLst/>
          </a:prstGeom>
        </p:spPr>
      </p:pic>
      <p:pic>
        <p:nvPicPr>
          <p:cNvPr id="5" name="Picture 4"/>
          <p:cNvPicPr>
            <a:picLocks noChangeAspect="1"/>
          </p:cNvPicPr>
          <p:nvPr/>
        </p:nvPicPr>
        <p:blipFill>
          <a:blip r:embed="rId5"/>
          <a:stretch>
            <a:fillRect/>
          </a:stretch>
        </p:blipFill>
        <p:spPr>
          <a:xfrm>
            <a:off x="8486627" y="4326903"/>
            <a:ext cx="2664183" cy="2328874"/>
          </a:xfrm>
          <a:prstGeom prst="rect">
            <a:avLst/>
          </a:prstGeom>
        </p:spPr>
      </p:pic>
      <p:sp>
        <p:nvSpPr>
          <p:cNvPr id="8" name="TextBox 15"/>
          <p:cNvSpPr txBox="1">
            <a:spLocks noChangeArrowheads="1"/>
          </p:cNvSpPr>
          <p:nvPr/>
        </p:nvSpPr>
        <p:spPr bwMode="auto">
          <a:xfrm>
            <a:off x="8856220" y="4357653"/>
            <a:ext cx="2599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ea typeface="MS PGothic" panose="020B0600070205080204" pitchFamily="34" charset="-128"/>
              </a:defRPr>
            </a:lvl1pPr>
            <a:lvl2pPr marL="742950" indent="-285750">
              <a:defRPr sz="3200">
                <a:solidFill>
                  <a:schemeClr val="tx1"/>
                </a:solidFill>
                <a:latin typeface="Arial" panose="020B0604020202020204" pitchFamily="34" charset="0"/>
                <a:ea typeface="MS PGothic" panose="020B0600070205080204" pitchFamily="34" charset="-128"/>
              </a:defRPr>
            </a:lvl2pPr>
            <a:lvl3pPr marL="1143000" indent="-228600">
              <a:defRPr sz="3200">
                <a:solidFill>
                  <a:schemeClr val="tx1"/>
                </a:solidFill>
                <a:latin typeface="Arial" panose="020B0604020202020204" pitchFamily="34" charset="0"/>
                <a:ea typeface="MS PGothic" panose="020B0600070205080204" pitchFamily="34" charset="-128"/>
              </a:defRPr>
            </a:lvl3pPr>
            <a:lvl4pPr marL="1600200" indent="-228600">
              <a:defRPr sz="3200">
                <a:solidFill>
                  <a:schemeClr val="tx1"/>
                </a:solidFill>
                <a:latin typeface="Arial" panose="020B0604020202020204" pitchFamily="34" charset="0"/>
                <a:ea typeface="MS PGothic" panose="020B0600070205080204" pitchFamily="34" charset="-128"/>
              </a:defRPr>
            </a:lvl4pPr>
            <a:lvl5pPr marL="2057400" indent="-22860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r>
              <a:rPr lang="en-US" altLang="en-US" sz="1800" dirty="0" smtClean="0"/>
              <a:t>CPAP/</a:t>
            </a:r>
            <a:r>
              <a:rPr lang="en-US" altLang="en-US" sz="1800" dirty="0" err="1" smtClean="0"/>
              <a:t>BiPAP</a:t>
            </a:r>
            <a:r>
              <a:rPr lang="en-US" altLang="en-US" sz="1800" dirty="0" smtClean="0"/>
              <a:t> use</a:t>
            </a:r>
            <a:endParaRPr lang="en-US" altLang="en-US" sz="1800" dirty="0"/>
          </a:p>
        </p:txBody>
      </p:sp>
    </p:spTree>
    <p:extLst>
      <p:ext uri="{BB962C8B-B14F-4D97-AF65-F5344CB8AC3E}">
        <p14:creationId xmlns:p14="http://schemas.microsoft.com/office/powerpoint/2010/main" val="2546777480"/>
      </p:ext>
    </p:extLst>
  </p:cSld>
  <p:clrMapOvr>
    <a:masterClrMapping/>
  </p:clrMapOvr>
  <mc:AlternateContent xmlns:mc="http://schemas.openxmlformats.org/markup-compatibility/2006" xmlns:p14="http://schemas.microsoft.com/office/powerpoint/2010/main">
    <mc:Choice Requires="p14">
      <p:transition spd="slow" p14:dur="2000" advTm="32423"/>
    </mc:Choice>
    <mc:Fallback xmlns="">
      <p:transition spd="slow" advTm="32423"/>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4"/>
                </a:solidFill>
              </a:rPr>
              <a:t>Mood, Energy and Cognition</a:t>
            </a:r>
            <a:endParaRPr lang="en-US" dirty="0">
              <a:solidFill>
                <a:schemeClr val="accent4"/>
              </a:solidFill>
            </a:endParaRPr>
          </a:p>
        </p:txBody>
      </p:sp>
      <p:sp>
        <p:nvSpPr>
          <p:cNvPr id="3" name="Content Placeholder 2"/>
          <p:cNvSpPr>
            <a:spLocks noGrp="1"/>
          </p:cNvSpPr>
          <p:nvPr>
            <p:ph idx="1"/>
          </p:nvPr>
        </p:nvSpPr>
        <p:spPr/>
        <p:txBody>
          <a:bodyPr>
            <a:normAutofit fontScale="92500" lnSpcReduction="20000"/>
          </a:bodyPr>
          <a:lstStyle/>
          <a:p>
            <a:r>
              <a:rPr lang="en-US" dirty="0">
                <a:solidFill>
                  <a:srgbClr val="FFFF00"/>
                </a:solidFill>
              </a:rPr>
              <a:t>Symptoms: </a:t>
            </a:r>
          </a:p>
          <a:p>
            <a:pPr lvl="1"/>
            <a:r>
              <a:rPr lang="en-US" dirty="0" smtClean="0"/>
              <a:t>Fatigue </a:t>
            </a:r>
            <a:endParaRPr lang="en-US" dirty="0"/>
          </a:p>
          <a:p>
            <a:pPr lvl="1"/>
            <a:r>
              <a:rPr lang="en-US" dirty="0" smtClean="0"/>
              <a:t>Depression</a:t>
            </a:r>
          </a:p>
          <a:p>
            <a:pPr lvl="1"/>
            <a:r>
              <a:rPr lang="en-US" dirty="0" smtClean="0"/>
              <a:t>Difficulty with thinking, memory, planning, sensation of “fogginess” </a:t>
            </a:r>
            <a:endParaRPr lang="en-US" dirty="0"/>
          </a:p>
          <a:p>
            <a:pPr lvl="1"/>
            <a:endParaRPr lang="en-US" dirty="0"/>
          </a:p>
          <a:p>
            <a:r>
              <a:rPr lang="en-US" dirty="0">
                <a:solidFill>
                  <a:srgbClr val="FFFF00"/>
                </a:solidFill>
              </a:rPr>
              <a:t>Monitoring: </a:t>
            </a:r>
          </a:p>
          <a:p>
            <a:pPr lvl="1"/>
            <a:r>
              <a:rPr lang="en-US" dirty="0" smtClean="0"/>
              <a:t>Cognitive and mood assessments/questionnaires</a:t>
            </a:r>
          </a:p>
          <a:p>
            <a:pPr lvl="1"/>
            <a:endParaRPr lang="en-US" dirty="0"/>
          </a:p>
          <a:p>
            <a:r>
              <a:rPr lang="en-US" dirty="0">
                <a:solidFill>
                  <a:srgbClr val="FFFF00"/>
                </a:solidFill>
              </a:rPr>
              <a:t>Treatment: </a:t>
            </a:r>
          </a:p>
          <a:p>
            <a:pPr lvl="1"/>
            <a:r>
              <a:rPr lang="en-US" dirty="0" smtClean="0"/>
              <a:t>Sleep disorders or respiratory weakness should be excluded/addressed</a:t>
            </a:r>
          </a:p>
          <a:p>
            <a:pPr lvl="1"/>
            <a:r>
              <a:rPr lang="en-US" dirty="0" smtClean="0"/>
              <a:t>Antidepressants (consider Duloxetine if pain is a problem, or stimulating antidepressant if fatigue is a problem)</a:t>
            </a:r>
          </a:p>
          <a:p>
            <a:pPr lvl="1"/>
            <a:r>
              <a:rPr lang="en-US" dirty="0" smtClean="0"/>
              <a:t>Counseling (cognitive behavioral therapy)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3880" y="245097"/>
            <a:ext cx="1945412" cy="2473832"/>
          </a:xfrm>
          <a:prstGeom prst="rect">
            <a:avLst/>
          </a:prstGeom>
        </p:spPr>
      </p:pic>
    </p:spTree>
    <p:extLst>
      <p:ext uri="{BB962C8B-B14F-4D97-AF65-F5344CB8AC3E}">
        <p14:creationId xmlns:p14="http://schemas.microsoft.com/office/powerpoint/2010/main" val="3332672685"/>
      </p:ext>
    </p:extLst>
  </p:cSld>
  <p:clrMapOvr>
    <a:masterClrMapping/>
  </p:clrMapOvr>
  <mc:AlternateContent xmlns:mc="http://schemas.openxmlformats.org/markup-compatibility/2006" xmlns:p14="http://schemas.microsoft.com/office/powerpoint/2010/main">
    <mc:Choice Requires="p14">
      <p:transition spd="slow" p14:dur="2000" advTm="11202"/>
    </mc:Choice>
    <mc:Fallback xmlns="">
      <p:transition spd="slow" advTm="11202"/>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C000"/>
                </a:solidFill>
              </a:rPr>
              <a:t>Cataracts/ Eye Disease</a:t>
            </a:r>
            <a:endParaRPr lang="en-US" dirty="0">
              <a:solidFill>
                <a:srgbClr val="FFC000"/>
              </a:solidFill>
            </a:endParaRPr>
          </a:p>
        </p:txBody>
      </p:sp>
      <p:sp>
        <p:nvSpPr>
          <p:cNvPr id="4" name="Content Placeholder 2"/>
          <p:cNvSpPr>
            <a:spLocks noGrp="1"/>
          </p:cNvSpPr>
          <p:nvPr>
            <p:ph idx="1"/>
          </p:nvPr>
        </p:nvSpPr>
        <p:spPr/>
        <p:txBody>
          <a:bodyPr>
            <a:normAutofit/>
          </a:bodyPr>
          <a:lstStyle/>
          <a:p>
            <a:r>
              <a:rPr lang="en-US" dirty="0">
                <a:solidFill>
                  <a:srgbClr val="FFFF00"/>
                </a:solidFill>
              </a:rPr>
              <a:t>Symptoms: </a:t>
            </a:r>
          </a:p>
          <a:p>
            <a:pPr lvl="1"/>
            <a:r>
              <a:rPr lang="en-US" dirty="0" smtClean="0"/>
              <a:t>There may be none early on (=asymptomatic) </a:t>
            </a:r>
          </a:p>
          <a:p>
            <a:pPr lvl="1"/>
            <a:r>
              <a:rPr lang="en-US" dirty="0" smtClean="0"/>
              <a:t>Glare and blurred vision, often &lt; 55 years of age</a:t>
            </a:r>
          </a:p>
          <a:p>
            <a:pPr lvl="1"/>
            <a:endParaRPr lang="en-US" dirty="0"/>
          </a:p>
          <a:p>
            <a:r>
              <a:rPr lang="en-US" dirty="0">
                <a:solidFill>
                  <a:srgbClr val="FFFF00"/>
                </a:solidFill>
              </a:rPr>
              <a:t>Monitoring: </a:t>
            </a:r>
          </a:p>
          <a:p>
            <a:pPr lvl="1"/>
            <a:r>
              <a:rPr lang="en-US" dirty="0" smtClean="0"/>
              <a:t>Annual eye exams with slit lamp (by an ophthalmologist)</a:t>
            </a:r>
          </a:p>
          <a:p>
            <a:endParaRPr lang="en-US" dirty="0"/>
          </a:p>
          <a:p>
            <a:r>
              <a:rPr lang="en-US" dirty="0">
                <a:solidFill>
                  <a:srgbClr val="FFFF00"/>
                </a:solidFill>
              </a:rPr>
              <a:t>Treatment: </a:t>
            </a:r>
            <a:endParaRPr lang="en-US" dirty="0" smtClean="0">
              <a:solidFill>
                <a:srgbClr val="FFFF00"/>
              </a:solidFill>
            </a:endParaRPr>
          </a:p>
          <a:p>
            <a:pPr lvl="1"/>
            <a:r>
              <a:rPr lang="en-US" dirty="0" smtClean="0"/>
              <a:t>Cataract surgery</a:t>
            </a:r>
          </a:p>
          <a:p>
            <a:endParaRPr lang="en-US" dirty="0"/>
          </a:p>
        </p:txBody>
      </p:sp>
      <p:pic>
        <p:nvPicPr>
          <p:cNvPr id="5" name="Picture 4" descr="DM1cataractvs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858488" y="476885"/>
            <a:ext cx="1495312" cy="152166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47773124"/>
      </p:ext>
    </p:extLst>
  </p:cSld>
  <p:clrMapOvr>
    <a:masterClrMapping/>
  </p:clrMapOvr>
  <mc:AlternateContent xmlns:mc="http://schemas.openxmlformats.org/markup-compatibility/2006" xmlns:p14="http://schemas.microsoft.com/office/powerpoint/2010/main">
    <mc:Choice Requires="p14">
      <p:transition spd="slow" p14:dur="2000" advTm="7874"/>
    </mc:Choice>
    <mc:Fallback xmlns="">
      <p:transition spd="slow" advTm="7874"/>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C000"/>
                </a:solidFill>
              </a:rPr>
              <a:t>Gastrointestinal Symptoms</a:t>
            </a:r>
            <a:endParaRPr lang="en-US" dirty="0">
              <a:solidFill>
                <a:srgbClr val="FFC000"/>
              </a:solidFill>
            </a:endParaRPr>
          </a:p>
        </p:txBody>
      </p:sp>
      <p:sp>
        <p:nvSpPr>
          <p:cNvPr id="4" name="Content Placeholder 2"/>
          <p:cNvSpPr>
            <a:spLocks noGrp="1"/>
          </p:cNvSpPr>
          <p:nvPr>
            <p:ph idx="1"/>
          </p:nvPr>
        </p:nvSpPr>
        <p:spPr/>
        <p:txBody>
          <a:bodyPr>
            <a:normAutofit fontScale="70000" lnSpcReduction="20000"/>
          </a:bodyPr>
          <a:lstStyle/>
          <a:p>
            <a:r>
              <a:rPr lang="en-US" dirty="0">
                <a:solidFill>
                  <a:srgbClr val="FFFF00"/>
                </a:solidFill>
              </a:rPr>
              <a:t>Symptoms: </a:t>
            </a:r>
          </a:p>
          <a:p>
            <a:pPr lvl="1"/>
            <a:r>
              <a:rPr lang="en-US" dirty="0" smtClean="0"/>
              <a:t>Difficulty swallowing</a:t>
            </a:r>
          </a:p>
          <a:p>
            <a:pPr lvl="1"/>
            <a:r>
              <a:rPr lang="en-US" dirty="0" smtClean="0"/>
              <a:t>Abdominal pain</a:t>
            </a:r>
          </a:p>
          <a:p>
            <a:pPr lvl="1"/>
            <a:r>
              <a:rPr lang="en-US" dirty="0" smtClean="0"/>
              <a:t>Constipation, bloating</a:t>
            </a:r>
          </a:p>
          <a:p>
            <a:pPr lvl="1"/>
            <a:r>
              <a:rPr lang="en-US" dirty="0" smtClean="0"/>
              <a:t>Diarrhea</a:t>
            </a:r>
          </a:p>
          <a:p>
            <a:pPr lvl="1"/>
            <a:r>
              <a:rPr lang="en-US" dirty="0" smtClean="0"/>
              <a:t>Gallstones </a:t>
            </a:r>
          </a:p>
          <a:p>
            <a:pPr lvl="1"/>
            <a:endParaRPr lang="en-US" dirty="0"/>
          </a:p>
          <a:p>
            <a:r>
              <a:rPr lang="en-US" dirty="0">
                <a:solidFill>
                  <a:srgbClr val="FFFF00"/>
                </a:solidFill>
              </a:rPr>
              <a:t>Monitoring: </a:t>
            </a:r>
          </a:p>
          <a:p>
            <a:pPr lvl="1"/>
            <a:r>
              <a:rPr lang="en-US" u="sng" dirty="0" smtClean="0"/>
              <a:t>With symptoms</a:t>
            </a:r>
            <a:r>
              <a:rPr lang="en-US" dirty="0" smtClean="0"/>
              <a:t>: assess for gallstones, liver function tests, consult GI specialists</a:t>
            </a:r>
          </a:p>
          <a:p>
            <a:pPr lvl="1"/>
            <a:endParaRPr lang="en-US" dirty="0"/>
          </a:p>
          <a:p>
            <a:r>
              <a:rPr lang="en-US" dirty="0">
                <a:solidFill>
                  <a:srgbClr val="FFFF00"/>
                </a:solidFill>
              </a:rPr>
              <a:t>Treatment: </a:t>
            </a:r>
          </a:p>
          <a:p>
            <a:pPr lvl="1"/>
            <a:r>
              <a:rPr lang="en-US" dirty="0" smtClean="0"/>
              <a:t>High fiber diet (15-20 g) and sufficient hydration</a:t>
            </a:r>
          </a:p>
          <a:p>
            <a:pPr lvl="1"/>
            <a:r>
              <a:rPr lang="en-US" dirty="0" smtClean="0"/>
              <a:t>Diarrhea: </a:t>
            </a:r>
            <a:r>
              <a:rPr lang="en-US" dirty="0" err="1" smtClean="0"/>
              <a:t>loperamide</a:t>
            </a:r>
            <a:endParaRPr lang="en-US" dirty="0" smtClean="0"/>
          </a:p>
          <a:p>
            <a:pPr lvl="1"/>
            <a:r>
              <a:rPr lang="en-US" dirty="0" smtClean="0"/>
              <a:t>Constipation: polyethylene glycol, </a:t>
            </a:r>
            <a:r>
              <a:rPr lang="en-US" dirty="0" err="1" smtClean="0"/>
              <a:t>senna</a:t>
            </a:r>
            <a:r>
              <a:rPr lang="en-US" dirty="0" smtClean="0"/>
              <a:t>, docusate, </a:t>
            </a:r>
            <a:r>
              <a:rPr lang="en-US" dirty="0" err="1" smtClean="0"/>
              <a:t>bisacodyl</a:t>
            </a:r>
            <a:r>
              <a:rPr lang="en-US" dirty="0" smtClean="0"/>
              <a:t>, </a:t>
            </a:r>
            <a:r>
              <a:rPr lang="en-US" dirty="0" err="1" smtClean="0"/>
              <a:t>lubiprostone</a:t>
            </a:r>
            <a:r>
              <a:rPr lang="en-US" dirty="0" smtClean="0"/>
              <a:t>, </a:t>
            </a:r>
            <a:r>
              <a:rPr lang="en-US" dirty="0" err="1" smtClean="0"/>
              <a:t>linaclotide</a:t>
            </a:r>
            <a:endParaRPr lang="en-US" dirty="0" smtClean="0"/>
          </a:p>
          <a:p>
            <a:pPr lvl="1"/>
            <a:r>
              <a:rPr lang="en-US" dirty="0" smtClean="0"/>
              <a:t>Dysphagia therapy</a:t>
            </a:r>
          </a:p>
          <a:p>
            <a:pPr lvl="1"/>
            <a:r>
              <a:rPr lang="en-US" dirty="0" smtClean="0"/>
              <a:t>Nutrition consultation</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4769" y="476885"/>
            <a:ext cx="1053647" cy="1413961"/>
          </a:xfrm>
          <a:prstGeom prst="rect">
            <a:avLst/>
          </a:prstGeom>
        </p:spPr>
      </p:pic>
    </p:spTree>
    <p:extLst>
      <p:ext uri="{BB962C8B-B14F-4D97-AF65-F5344CB8AC3E}">
        <p14:creationId xmlns:p14="http://schemas.microsoft.com/office/powerpoint/2010/main" val="2087707143"/>
      </p:ext>
    </p:extLst>
  </p:cSld>
  <p:clrMapOvr>
    <a:masterClrMapping/>
  </p:clrMapOvr>
  <mc:AlternateContent xmlns:mc="http://schemas.openxmlformats.org/markup-compatibility/2006" xmlns:p14="http://schemas.microsoft.com/office/powerpoint/2010/main">
    <mc:Choice Requires="p14">
      <p:transition spd="slow" p14:dur="2000" advTm="3656"/>
    </mc:Choice>
    <mc:Fallback xmlns="">
      <p:transition spd="slow" advTm="3656"/>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C000"/>
                </a:solidFill>
              </a:rPr>
              <a:t>Endocrine System</a:t>
            </a:r>
            <a:endParaRPr lang="en-US" dirty="0">
              <a:solidFill>
                <a:srgbClr val="FFC000"/>
              </a:solidFill>
            </a:endParaRPr>
          </a:p>
        </p:txBody>
      </p:sp>
      <p:sp>
        <p:nvSpPr>
          <p:cNvPr id="4" name="Content Placeholder 2"/>
          <p:cNvSpPr>
            <a:spLocks noGrp="1"/>
          </p:cNvSpPr>
          <p:nvPr>
            <p:ph idx="1"/>
          </p:nvPr>
        </p:nvSpPr>
        <p:spPr/>
        <p:txBody>
          <a:bodyPr>
            <a:normAutofit fontScale="92500" lnSpcReduction="20000"/>
          </a:bodyPr>
          <a:lstStyle/>
          <a:p>
            <a:r>
              <a:rPr lang="en-US" dirty="0">
                <a:solidFill>
                  <a:srgbClr val="FFFF00"/>
                </a:solidFill>
              </a:rPr>
              <a:t>Symptoms: </a:t>
            </a:r>
          </a:p>
          <a:p>
            <a:pPr lvl="1"/>
            <a:r>
              <a:rPr lang="en-US" dirty="0"/>
              <a:t>D</a:t>
            </a:r>
            <a:r>
              <a:rPr lang="en-US" dirty="0" smtClean="0"/>
              <a:t>iabetes</a:t>
            </a:r>
          </a:p>
          <a:p>
            <a:pPr lvl="1"/>
            <a:r>
              <a:rPr lang="en-US" dirty="0" smtClean="0"/>
              <a:t>Hypothyroidism</a:t>
            </a:r>
          </a:p>
          <a:p>
            <a:pPr lvl="1"/>
            <a:r>
              <a:rPr lang="en-US" dirty="0" smtClean="0"/>
              <a:t>Problems with fertility</a:t>
            </a:r>
          </a:p>
          <a:p>
            <a:pPr lvl="1"/>
            <a:r>
              <a:rPr lang="en-US" dirty="0" smtClean="0"/>
              <a:t>Low IgG</a:t>
            </a:r>
          </a:p>
          <a:p>
            <a:pPr lvl="1"/>
            <a:endParaRPr lang="en-US" dirty="0"/>
          </a:p>
          <a:p>
            <a:r>
              <a:rPr lang="en-US" dirty="0">
                <a:solidFill>
                  <a:srgbClr val="FFFF00"/>
                </a:solidFill>
              </a:rPr>
              <a:t>Monitoring: </a:t>
            </a:r>
          </a:p>
          <a:p>
            <a:pPr lvl="1"/>
            <a:r>
              <a:rPr lang="en-US" dirty="0" smtClean="0"/>
              <a:t>TSH, fasting glucose, HbA1c</a:t>
            </a:r>
          </a:p>
          <a:p>
            <a:pPr lvl="1"/>
            <a:endParaRPr lang="en-US" dirty="0"/>
          </a:p>
          <a:p>
            <a:r>
              <a:rPr lang="en-US" dirty="0">
                <a:solidFill>
                  <a:srgbClr val="FFFF00"/>
                </a:solidFill>
              </a:rPr>
              <a:t>Treatment: </a:t>
            </a:r>
            <a:endParaRPr lang="en-US" dirty="0" smtClean="0">
              <a:solidFill>
                <a:srgbClr val="FFFF00"/>
              </a:solidFill>
            </a:endParaRPr>
          </a:p>
          <a:p>
            <a:pPr lvl="1"/>
            <a:r>
              <a:rPr lang="en-US" dirty="0" smtClean="0">
                <a:solidFill>
                  <a:schemeClr val="bg1">
                    <a:lumMod val="95000"/>
                  </a:schemeClr>
                </a:solidFill>
              </a:rPr>
              <a:t>Treat diabetes</a:t>
            </a:r>
          </a:p>
          <a:p>
            <a:pPr lvl="1"/>
            <a:r>
              <a:rPr lang="en-US" dirty="0" smtClean="0">
                <a:solidFill>
                  <a:schemeClr val="bg1">
                    <a:lumMod val="95000"/>
                  </a:schemeClr>
                </a:solidFill>
              </a:rPr>
              <a:t>Treat thyroid disease</a:t>
            </a:r>
          </a:p>
          <a:p>
            <a:pPr lvl="1"/>
            <a:r>
              <a:rPr lang="en-US" dirty="0" smtClean="0">
                <a:solidFill>
                  <a:schemeClr val="bg1">
                    <a:lumMod val="95000"/>
                  </a:schemeClr>
                </a:solidFill>
              </a:rPr>
              <a:t>Consultation with </a:t>
            </a:r>
            <a:r>
              <a:rPr lang="en-US" dirty="0">
                <a:solidFill>
                  <a:schemeClr val="bg1">
                    <a:lumMod val="95000"/>
                  </a:schemeClr>
                </a:solidFill>
              </a:rPr>
              <a:t>f</a:t>
            </a:r>
            <a:r>
              <a:rPr lang="en-US" dirty="0" smtClean="0">
                <a:solidFill>
                  <a:schemeClr val="bg1">
                    <a:lumMod val="95000"/>
                  </a:schemeClr>
                </a:solidFill>
              </a:rPr>
              <a:t>ertility clinic</a:t>
            </a:r>
            <a:endParaRPr lang="en-US" dirty="0">
              <a:solidFill>
                <a:schemeClr val="bg1">
                  <a:lumMod val="95000"/>
                </a:schemeClr>
              </a:solidFill>
            </a:endParaRP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8461" y="476885"/>
            <a:ext cx="2409807" cy="2591552"/>
          </a:xfrm>
          <a:prstGeom prst="rect">
            <a:avLst/>
          </a:prstGeom>
        </p:spPr>
      </p:pic>
      <p:pic>
        <p:nvPicPr>
          <p:cNvPr id="3" name="Picture 2"/>
          <p:cNvPicPr>
            <a:picLocks noChangeAspect="1"/>
          </p:cNvPicPr>
          <p:nvPr/>
        </p:nvPicPr>
        <p:blipFill>
          <a:blip r:embed="rId3"/>
          <a:stretch>
            <a:fillRect/>
          </a:stretch>
        </p:blipFill>
        <p:spPr>
          <a:xfrm>
            <a:off x="5127650" y="1889311"/>
            <a:ext cx="3968577" cy="3336911"/>
          </a:xfrm>
          <a:prstGeom prst="rect">
            <a:avLst/>
          </a:prstGeom>
        </p:spPr>
      </p:pic>
      <p:sp>
        <p:nvSpPr>
          <p:cNvPr id="7" name="TextBox 15"/>
          <p:cNvSpPr txBox="1">
            <a:spLocks noChangeArrowheads="1"/>
          </p:cNvSpPr>
          <p:nvPr/>
        </p:nvSpPr>
        <p:spPr bwMode="auto">
          <a:xfrm>
            <a:off x="6344918" y="2041271"/>
            <a:ext cx="2599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ea typeface="MS PGothic" panose="020B0600070205080204" pitchFamily="34" charset="-128"/>
              </a:defRPr>
            </a:lvl1pPr>
            <a:lvl2pPr marL="742950" indent="-285750">
              <a:defRPr sz="3200">
                <a:solidFill>
                  <a:schemeClr val="tx1"/>
                </a:solidFill>
                <a:latin typeface="Arial" panose="020B0604020202020204" pitchFamily="34" charset="0"/>
                <a:ea typeface="MS PGothic" panose="020B0600070205080204" pitchFamily="34" charset="-128"/>
              </a:defRPr>
            </a:lvl2pPr>
            <a:lvl3pPr marL="1143000" indent="-228600">
              <a:defRPr sz="3200">
                <a:solidFill>
                  <a:schemeClr val="tx1"/>
                </a:solidFill>
                <a:latin typeface="Arial" panose="020B0604020202020204" pitchFamily="34" charset="0"/>
                <a:ea typeface="MS PGothic" panose="020B0600070205080204" pitchFamily="34" charset="-128"/>
              </a:defRPr>
            </a:lvl3pPr>
            <a:lvl4pPr marL="1600200" indent="-228600">
              <a:defRPr sz="3200">
                <a:solidFill>
                  <a:schemeClr val="tx1"/>
                </a:solidFill>
                <a:latin typeface="Arial" panose="020B0604020202020204" pitchFamily="34" charset="0"/>
                <a:ea typeface="MS PGothic" panose="020B0600070205080204" pitchFamily="34" charset="-128"/>
              </a:defRPr>
            </a:lvl4pPr>
            <a:lvl5pPr marL="2057400" indent="-22860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r>
              <a:rPr lang="en-US" altLang="en-US" sz="1800" dirty="0" smtClean="0"/>
              <a:t>Diabetes</a:t>
            </a:r>
            <a:endParaRPr lang="en-US" altLang="en-US" sz="1800" dirty="0"/>
          </a:p>
        </p:txBody>
      </p:sp>
    </p:spTree>
    <p:extLst>
      <p:ext uri="{BB962C8B-B14F-4D97-AF65-F5344CB8AC3E}">
        <p14:creationId xmlns:p14="http://schemas.microsoft.com/office/powerpoint/2010/main" val="1077286176"/>
      </p:ext>
    </p:extLst>
  </p:cSld>
  <p:clrMapOvr>
    <a:masterClrMapping/>
  </p:clrMapOvr>
  <mc:AlternateContent xmlns:mc="http://schemas.openxmlformats.org/markup-compatibility/2006" xmlns:p14="http://schemas.microsoft.com/office/powerpoint/2010/main">
    <mc:Choice Requires="p14">
      <p:transition spd="slow" p14:dur="2000" advTm="4832"/>
    </mc:Choice>
    <mc:Fallback xmlns="">
      <p:transition spd="slow" advTm="4832"/>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C000"/>
                </a:solidFill>
              </a:rPr>
              <a:t>Anesthesia/Surgery</a:t>
            </a:r>
            <a:endParaRPr lang="en-US" dirty="0">
              <a:solidFill>
                <a:srgbClr val="FFC000"/>
              </a:solidFill>
            </a:endParaRPr>
          </a:p>
        </p:txBody>
      </p:sp>
      <p:sp>
        <p:nvSpPr>
          <p:cNvPr id="3" name="Content Placeholder 2"/>
          <p:cNvSpPr>
            <a:spLocks noGrp="1"/>
          </p:cNvSpPr>
          <p:nvPr>
            <p:ph idx="1"/>
          </p:nvPr>
        </p:nvSpPr>
        <p:spPr/>
        <p:txBody>
          <a:bodyPr>
            <a:normAutofit lnSpcReduction="10000"/>
          </a:bodyPr>
          <a:lstStyle/>
          <a:p>
            <a:r>
              <a:rPr lang="en-US" i="1" dirty="0" smtClean="0">
                <a:solidFill>
                  <a:srgbClr val="FFFF00"/>
                </a:solidFill>
              </a:rPr>
              <a:t>Risk of anesthesia not well established for patients with DM2</a:t>
            </a:r>
          </a:p>
          <a:p>
            <a:r>
              <a:rPr lang="en-US" dirty="0" smtClean="0"/>
              <a:t>BUT Better be safe and prepared: </a:t>
            </a:r>
          </a:p>
          <a:p>
            <a:r>
              <a:rPr lang="en-US" dirty="0" smtClean="0"/>
              <a:t>Inform your doctors about your diagnosis</a:t>
            </a:r>
          </a:p>
          <a:p>
            <a:r>
              <a:rPr lang="en-US" dirty="0" smtClean="0"/>
              <a:t>Possible risks could include</a:t>
            </a:r>
          </a:p>
          <a:p>
            <a:pPr lvl="1"/>
            <a:r>
              <a:rPr lang="en-US" dirty="0" smtClean="0"/>
              <a:t>Sensitivity to sedating medications</a:t>
            </a:r>
          </a:p>
          <a:p>
            <a:pPr lvl="1"/>
            <a:r>
              <a:rPr lang="en-US" dirty="0" smtClean="0"/>
              <a:t>Difficulty breathing or swallowing after a procedure</a:t>
            </a:r>
          </a:p>
          <a:p>
            <a:pPr lvl="1"/>
            <a:r>
              <a:rPr lang="en-US" dirty="0" smtClean="0"/>
              <a:t>More severe GI symptoms, specifically with opioids </a:t>
            </a:r>
          </a:p>
          <a:p>
            <a:pPr lvl="1"/>
            <a:r>
              <a:rPr lang="en-US" dirty="0" smtClean="0"/>
              <a:t>Increase of </a:t>
            </a:r>
            <a:r>
              <a:rPr lang="en-US" dirty="0" err="1" smtClean="0"/>
              <a:t>myotonia</a:t>
            </a:r>
            <a:endParaRPr lang="en-US" dirty="0" smtClean="0"/>
          </a:p>
          <a:p>
            <a:pPr lvl="1"/>
            <a:r>
              <a:rPr lang="en-US" dirty="0" smtClean="0"/>
              <a:t>Cardiac arrhythmia</a:t>
            </a:r>
          </a:p>
          <a:p>
            <a:pPr lvl="3"/>
            <a:r>
              <a:rPr lang="en-US" dirty="0" smtClean="0">
                <a:sym typeface="Wingdings" panose="05000000000000000000" pitchFamily="2" charset="2"/>
              </a:rPr>
              <a:t></a:t>
            </a:r>
            <a:r>
              <a:rPr lang="en-US" dirty="0" smtClean="0"/>
              <a:t> Avoid medications that could do harm and let your doctors be prepared</a:t>
            </a:r>
          </a:p>
          <a:p>
            <a:pPr lvl="3"/>
            <a:r>
              <a:rPr lang="en-US" dirty="0"/>
              <a:t>https://www.myotonic.org/mdf-releases-updated-anesthesia-guidelines</a:t>
            </a:r>
          </a:p>
        </p:txBody>
      </p:sp>
    </p:spTree>
    <p:extLst>
      <p:ext uri="{BB962C8B-B14F-4D97-AF65-F5344CB8AC3E}">
        <p14:creationId xmlns:p14="http://schemas.microsoft.com/office/powerpoint/2010/main" val="2844088963"/>
      </p:ext>
    </p:extLst>
  </p:cSld>
  <p:clrMapOvr>
    <a:masterClrMapping/>
  </p:clrMapOvr>
  <mc:AlternateContent xmlns:mc="http://schemas.openxmlformats.org/markup-compatibility/2006" xmlns:p14="http://schemas.microsoft.com/office/powerpoint/2010/main">
    <mc:Choice Requires="p14">
      <p:transition spd="slow" p14:dur="2000" advTm="9226"/>
    </mc:Choice>
    <mc:Fallback xmlns="">
      <p:transition spd="slow" advTm="922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rgbClr val="FFC000"/>
                </a:solidFill>
              </a:rPr>
              <a:t>Symptom Management in DM2</a:t>
            </a:r>
          </a:p>
        </p:txBody>
      </p:sp>
      <p:sp>
        <p:nvSpPr>
          <p:cNvPr id="3" name="Content Placeholder 2"/>
          <p:cNvSpPr>
            <a:spLocks noGrp="1"/>
          </p:cNvSpPr>
          <p:nvPr>
            <p:ph idx="1"/>
          </p:nvPr>
        </p:nvSpPr>
        <p:spPr/>
        <p:txBody>
          <a:bodyPr/>
          <a:lstStyle/>
          <a:p>
            <a:r>
              <a:rPr lang="en-US" sz="3600" dirty="0">
                <a:solidFill>
                  <a:srgbClr val="FFFF00"/>
                </a:solidFill>
              </a:rPr>
              <a:t>What symptoms do patients with DM2 experience? </a:t>
            </a:r>
          </a:p>
          <a:p>
            <a:r>
              <a:rPr lang="en-US" sz="3600" dirty="0">
                <a:solidFill>
                  <a:srgbClr val="FFFF00"/>
                </a:solidFill>
              </a:rPr>
              <a:t>Why does DM2 cause so many different symptoms? </a:t>
            </a:r>
          </a:p>
          <a:p>
            <a:r>
              <a:rPr lang="en-US" sz="3600" dirty="0">
                <a:solidFill>
                  <a:srgbClr val="FFFF00"/>
                </a:solidFill>
              </a:rPr>
              <a:t>What </a:t>
            </a:r>
            <a:r>
              <a:rPr lang="en-US" sz="3600" dirty="0" smtClean="0">
                <a:solidFill>
                  <a:srgbClr val="FFFF00"/>
                </a:solidFill>
              </a:rPr>
              <a:t>testing/monitoring is needed? </a:t>
            </a:r>
            <a:endParaRPr lang="en-US" sz="3600" dirty="0">
              <a:solidFill>
                <a:srgbClr val="FFFF00"/>
              </a:solidFill>
            </a:endParaRPr>
          </a:p>
          <a:p>
            <a:r>
              <a:rPr lang="en-US" sz="3600" dirty="0">
                <a:solidFill>
                  <a:srgbClr val="FFFF00"/>
                </a:solidFill>
              </a:rPr>
              <a:t>How </a:t>
            </a:r>
            <a:r>
              <a:rPr lang="en-US" sz="3600" dirty="0" smtClean="0">
                <a:solidFill>
                  <a:srgbClr val="FFFF00"/>
                </a:solidFill>
              </a:rPr>
              <a:t>are symptoms of DM2 treated?</a:t>
            </a:r>
            <a:r>
              <a:rPr lang="en-US" sz="4400" dirty="0" smtClean="0">
                <a:solidFill>
                  <a:srgbClr val="FFFF00"/>
                </a:solidFill>
              </a:rPr>
              <a:t> </a:t>
            </a:r>
            <a:endParaRPr lang="en-US" sz="4400" dirty="0">
              <a:solidFill>
                <a:srgbClr val="FFFF00"/>
              </a:solidFill>
            </a:endParaRPr>
          </a:p>
          <a:p>
            <a:endParaRPr lang="en-US" dirty="0"/>
          </a:p>
          <a:p>
            <a:endParaRPr lang="en-US" dirty="0"/>
          </a:p>
        </p:txBody>
      </p:sp>
    </p:spTree>
    <p:extLst>
      <p:ext uri="{BB962C8B-B14F-4D97-AF65-F5344CB8AC3E}">
        <p14:creationId xmlns:p14="http://schemas.microsoft.com/office/powerpoint/2010/main" val="409914205"/>
      </p:ext>
    </p:extLst>
  </p:cSld>
  <p:clrMapOvr>
    <a:masterClrMapping/>
  </p:clrMapOvr>
  <mc:AlternateContent xmlns:mc="http://schemas.openxmlformats.org/markup-compatibility/2006" xmlns:p14="http://schemas.microsoft.com/office/powerpoint/2010/main">
    <mc:Choice Requires="p14">
      <p:transition spd="slow" p14:dur="2000" advTm="60317"/>
    </mc:Choice>
    <mc:Fallback xmlns="">
      <p:transition spd="slow" advTm="60317"/>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C000"/>
                </a:solidFill>
              </a:rPr>
              <a:t>Pregnancy</a:t>
            </a:r>
            <a:endParaRPr lang="en-US" dirty="0">
              <a:solidFill>
                <a:srgbClr val="FFC000"/>
              </a:solidFill>
            </a:endParaRPr>
          </a:p>
        </p:txBody>
      </p:sp>
      <p:sp>
        <p:nvSpPr>
          <p:cNvPr id="3" name="Content Placeholder 2"/>
          <p:cNvSpPr>
            <a:spLocks noGrp="1"/>
          </p:cNvSpPr>
          <p:nvPr>
            <p:ph idx="1"/>
          </p:nvPr>
        </p:nvSpPr>
        <p:spPr/>
        <p:txBody>
          <a:bodyPr>
            <a:normAutofit fontScale="92500" lnSpcReduction="20000"/>
          </a:bodyPr>
          <a:lstStyle/>
          <a:p>
            <a:r>
              <a:rPr lang="en-US" i="1" dirty="0" smtClean="0">
                <a:solidFill>
                  <a:srgbClr val="FFFF00"/>
                </a:solidFill>
              </a:rPr>
              <a:t>Information about pregnancy in patients with DM2 is limited</a:t>
            </a:r>
          </a:p>
          <a:p>
            <a:r>
              <a:rPr lang="en-US" dirty="0" smtClean="0"/>
              <a:t>Some women with DM2 experience worsening of symptoms or develop their first symptoms during pregnancy</a:t>
            </a:r>
          </a:p>
          <a:p>
            <a:r>
              <a:rPr lang="en-US" dirty="0" smtClean="0"/>
              <a:t>Miscarriages occur</a:t>
            </a:r>
          </a:p>
          <a:p>
            <a:r>
              <a:rPr lang="en-US" dirty="0" smtClean="0"/>
              <a:t>A subset of women can also develop premature labor</a:t>
            </a:r>
          </a:p>
          <a:p>
            <a:r>
              <a:rPr lang="en-US" dirty="0" smtClean="0"/>
              <a:t>UTIs more frequently</a:t>
            </a:r>
          </a:p>
          <a:p>
            <a:r>
              <a:rPr lang="en-US" dirty="0" smtClean="0">
                <a:solidFill>
                  <a:srgbClr val="FFFF00"/>
                </a:solidFill>
              </a:rPr>
              <a:t>Monitoring:</a:t>
            </a:r>
          </a:p>
          <a:p>
            <a:pPr lvl="1"/>
            <a:r>
              <a:rPr lang="en-US" dirty="0" smtClean="0"/>
              <a:t>Worsening of symptoms</a:t>
            </a:r>
          </a:p>
          <a:p>
            <a:pPr lvl="1"/>
            <a:r>
              <a:rPr lang="en-US" dirty="0" smtClean="0"/>
              <a:t>Treat UTIs</a:t>
            </a:r>
          </a:p>
          <a:p>
            <a:pPr lvl="1"/>
            <a:r>
              <a:rPr lang="en-US" dirty="0" smtClean="0"/>
              <a:t>Early consultation with anesthesiologist: local anesthesia preferred over general anesthesia</a:t>
            </a:r>
          </a:p>
          <a:p>
            <a:pPr lvl="1"/>
            <a:r>
              <a:rPr lang="en-US" dirty="0" smtClean="0"/>
              <a:t>C sections only as needed for medical/obstetric reasons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7216" y="341338"/>
            <a:ext cx="1293845" cy="1727283"/>
          </a:xfrm>
          <a:prstGeom prst="rect">
            <a:avLst/>
          </a:prstGeom>
        </p:spPr>
      </p:pic>
    </p:spTree>
    <p:extLst>
      <p:ext uri="{BB962C8B-B14F-4D97-AF65-F5344CB8AC3E}">
        <p14:creationId xmlns:p14="http://schemas.microsoft.com/office/powerpoint/2010/main" val="4174792062"/>
      </p:ext>
    </p:extLst>
  </p:cSld>
  <p:clrMapOvr>
    <a:masterClrMapping/>
  </p:clrMapOvr>
  <mc:AlternateContent xmlns:mc="http://schemas.openxmlformats.org/markup-compatibility/2006" xmlns:p14="http://schemas.microsoft.com/office/powerpoint/2010/main">
    <mc:Choice Requires="p14">
      <p:transition spd="slow" p14:dur="2000" advTm="8080"/>
    </mc:Choice>
    <mc:Fallback xmlns="">
      <p:transition spd="slow" advTm="808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C000"/>
                </a:solidFill>
              </a:rPr>
              <a:t>Cancer</a:t>
            </a:r>
            <a:endParaRPr lang="en-US" dirty="0">
              <a:solidFill>
                <a:srgbClr val="FFC000"/>
              </a:solidFill>
            </a:endParaRPr>
          </a:p>
        </p:txBody>
      </p:sp>
      <p:sp>
        <p:nvSpPr>
          <p:cNvPr id="3" name="Content Placeholder 2"/>
          <p:cNvSpPr>
            <a:spLocks noGrp="1"/>
          </p:cNvSpPr>
          <p:nvPr>
            <p:ph idx="1"/>
          </p:nvPr>
        </p:nvSpPr>
        <p:spPr/>
        <p:txBody>
          <a:bodyPr>
            <a:normAutofit fontScale="92500" lnSpcReduction="20000"/>
          </a:bodyPr>
          <a:lstStyle/>
          <a:p>
            <a:r>
              <a:rPr lang="en-US" i="1" dirty="0">
                <a:solidFill>
                  <a:srgbClr val="FFFF00"/>
                </a:solidFill>
              </a:rPr>
              <a:t>Information about </a:t>
            </a:r>
            <a:r>
              <a:rPr lang="en-US" i="1" dirty="0" smtClean="0">
                <a:solidFill>
                  <a:srgbClr val="FFFF00"/>
                </a:solidFill>
              </a:rPr>
              <a:t>cancer risks </a:t>
            </a:r>
            <a:r>
              <a:rPr lang="en-US" i="1" dirty="0">
                <a:solidFill>
                  <a:srgbClr val="FFFF00"/>
                </a:solidFill>
              </a:rPr>
              <a:t>in patients with DM2 is </a:t>
            </a:r>
            <a:r>
              <a:rPr lang="en-US" i="1" dirty="0" smtClean="0">
                <a:solidFill>
                  <a:srgbClr val="FFFF00"/>
                </a:solidFill>
              </a:rPr>
              <a:t>limited</a:t>
            </a:r>
          </a:p>
          <a:p>
            <a:r>
              <a:rPr lang="en-US" dirty="0" smtClean="0"/>
              <a:t>In DM in general (including mostly patients with DM1) there is an increased risk for </a:t>
            </a:r>
          </a:p>
          <a:p>
            <a:pPr lvl="2"/>
            <a:r>
              <a:rPr lang="en-US" dirty="0" smtClean="0"/>
              <a:t>Melanoma</a:t>
            </a:r>
          </a:p>
          <a:p>
            <a:pPr lvl="2"/>
            <a:r>
              <a:rPr lang="en-US" dirty="0" smtClean="0"/>
              <a:t>Cancer of the uterus (endometrium)</a:t>
            </a:r>
          </a:p>
          <a:p>
            <a:pPr lvl="2"/>
            <a:r>
              <a:rPr lang="en-US" dirty="0" smtClean="0"/>
              <a:t>Thyroid cancer</a:t>
            </a:r>
          </a:p>
          <a:p>
            <a:pPr lvl="2"/>
            <a:r>
              <a:rPr lang="en-US" dirty="0" smtClean="0"/>
              <a:t>Others: e.g. testicular and colon cancer</a:t>
            </a:r>
          </a:p>
          <a:p>
            <a:pPr marL="914400" lvl="2" indent="0">
              <a:buNone/>
            </a:pPr>
            <a:endParaRPr lang="en-US" dirty="0"/>
          </a:p>
          <a:p>
            <a:r>
              <a:rPr lang="en-US" dirty="0">
                <a:solidFill>
                  <a:srgbClr val="FFFF00"/>
                </a:solidFill>
              </a:rPr>
              <a:t>Monitoring: </a:t>
            </a:r>
            <a:endParaRPr lang="en-US" dirty="0" smtClean="0">
              <a:solidFill>
                <a:srgbClr val="FFFF00"/>
              </a:solidFill>
            </a:endParaRPr>
          </a:p>
          <a:p>
            <a:pPr lvl="1"/>
            <a:r>
              <a:rPr lang="en-US" dirty="0" smtClean="0"/>
              <a:t>Age appropriate cancer screening</a:t>
            </a:r>
          </a:p>
          <a:p>
            <a:pPr lvl="1"/>
            <a:r>
              <a:rPr lang="en-US" dirty="0" smtClean="0"/>
              <a:t>Follow up with OB/GYN, dermatology annually</a:t>
            </a:r>
          </a:p>
          <a:p>
            <a:pPr lvl="1"/>
            <a:r>
              <a:rPr lang="en-US" dirty="0" smtClean="0"/>
              <a:t>It is not clear whether screening with thyroid </a:t>
            </a:r>
          </a:p>
          <a:p>
            <a:pPr marL="457200" lvl="1" indent="0">
              <a:buNone/>
            </a:pPr>
            <a:r>
              <a:rPr lang="en-US" dirty="0" smtClean="0"/>
              <a:t>   ultrasound is helpful</a:t>
            </a:r>
            <a:endParaRPr lang="en-US" dirty="0"/>
          </a:p>
          <a:p>
            <a:pPr lvl="1"/>
            <a:endParaRPr lang="en-US" dirty="0"/>
          </a:p>
        </p:txBody>
      </p:sp>
      <p:pic>
        <p:nvPicPr>
          <p:cNvPr id="5" name="Picture 4"/>
          <p:cNvPicPr>
            <a:picLocks noChangeAspect="1"/>
          </p:cNvPicPr>
          <p:nvPr/>
        </p:nvPicPr>
        <p:blipFill>
          <a:blip r:embed="rId2"/>
          <a:stretch>
            <a:fillRect/>
          </a:stretch>
        </p:blipFill>
        <p:spPr>
          <a:xfrm>
            <a:off x="7677510" y="2943170"/>
            <a:ext cx="4087026" cy="3576148"/>
          </a:xfrm>
          <a:prstGeom prst="rect">
            <a:avLst/>
          </a:prstGeom>
        </p:spPr>
      </p:pic>
      <p:sp>
        <p:nvSpPr>
          <p:cNvPr id="6" name="TextBox 15"/>
          <p:cNvSpPr txBox="1">
            <a:spLocks noChangeArrowheads="1"/>
          </p:cNvSpPr>
          <p:nvPr/>
        </p:nvSpPr>
        <p:spPr bwMode="auto">
          <a:xfrm>
            <a:off x="9510149" y="3370420"/>
            <a:ext cx="2599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ea typeface="MS PGothic" panose="020B0600070205080204" pitchFamily="34" charset="-128"/>
              </a:defRPr>
            </a:lvl1pPr>
            <a:lvl2pPr marL="742950" indent="-285750">
              <a:defRPr sz="3200">
                <a:solidFill>
                  <a:schemeClr val="tx1"/>
                </a:solidFill>
                <a:latin typeface="Arial" panose="020B0604020202020204" pitchFamily="34" charset="0"/>
                <a:ea typeface="MS PGothic" panose="020B0600070205080204" pitchFamily="34" charset="-128"/>
              </a:defRPr>
            </a:lvl2pPr>
            <a:lvl3pPr marL="1143000" indent="-228600">
              <a:defRPr sz="3200">
                <a:solidFill>
                  <a:schemeClr val="tx1"/>
                </a:solidFill>
                <a:latin typeface="Arial" panose="020B0604020202020204" pitchFamily="34" charset="0"/>
                <a:ea typeface="MS PGothic" panose="020B0600070205080204" pitchFamily="34" charset="-128"/>
              </a:defRPr>
            </a:lvl3pPr>
            <a:lvl4pPr marL="1600200" indent="-228600">
              <a:defRPr sz="3200">
                <a:solidFill>
                  <a:schemeClr val="tx1"/>
                </a:solidFill>
                <a:latin typeface="Arial" panose="020B0604020202020204" pitchFamily="34" charset="0"/>
                <a:ea typeface="MS PGothic" panose="020B0600070205080204" pitchFamily="34" charset="-128"/>
              </a:defRPr>
            </a:lvl4pPr>
            <a:lvl5pPr marL="2057400" indent="-22860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r>
              <a:rPr lang="en-US" altLang="en-US" sz="1800" dirty="0" smtClean="0"/>
              <a:t>Cancer</a:t>
            </a:r>
            <a:endParaRPr lang="en-US" altLang="en-US" sz="1800" dirty="0"/>
          </a:p>
        </p:txBody>
      </p:sp>
    </p:spTree>
    <p:extLst>
      <p:ext uri="{BB962C8B-B14F-4D97-AF65-F5344CB8AC3E}">
        <p14:creationId xmlns:p14="http://schemas.microsoft.com/office/powerpoint/2010/main" val="2769280514"/>
      </p:ext>
    </p:extLst>
  </p:cSld>
  <p:clrMapOvr>
    <a:masterClrMapping/>
  </p:clrMapOvr>
  <mc:AlternateContent xmlns:mc="http://schemas.openxmlformats.org/markup-compatibility/2006" xmlns:p14="http://schemas.microsoft.com/office/powerpoint/2010/main">
    <mc:Choice Requires="p14">
      <p:transition spd="slow" p14:dur="2000" advTm="8738"/>
    </mc:Choice>
    <mc:Fallback xmlns="">
      <p:transition spd="slow" advTm="8738"/>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A86FB9-1277-EF4F-9630-744E15A0E5F0}"/>
              </a:ext>
            </a:extLst>
          </p:cNvPr>
          <p:cNvSpPr>
            <a:spLocks noGrp="1"/>
          </p:cNvSpPr>
          <p:nvPr>
            <p:ph type="ctrTitle"/>
          </p:nvPr>
        </p:nvSpPr>
        <p:spPr/>
        <p:txBody>
          <a:bodyPr>
            <a:normAutofit/>
          </a:bodyPr>
          <a:lstStyle/>
          <a:p>
            <a:r>
              <a:rPr lang="en-US" sz="7200" dirty="0" smtClean="0">
                <a:solidFill>
                  <a:schemeClr val="bg1"/>
                </a:solidFill>
                <a:latin typeface="Reckless" pitchFamily="2" charset="77"/>
              </a:rPr>
              <a:t>Questions?</a:t>
            </a:r>
            <a:br>
              <a:rPr lang="en-US" sz="7200" dirty="0" smtClean="0">
                <a:solidFill>
                  <a:schemeClr val="bg1"/>
                </a:solidFill>
                <a:latin typeface="Reckless" pitchFamily="2" charset="77"/>
              </a:rPr>
            </a:br>
            <a:r>
              <a:rPr lang="en-US" sz="7200" dirty="0"/>
              <a:t/>
            </a:r>
            <a:br>
              <a:rPr lang="en-US" sz="7200" dirty="0"/>
            </a:br>
            <a:r>
              <a:rPr lang="en-US" sz="7200" dirty="0" smtClean="0"/>
              <a:t/>
            </a:r>
            <a:br>
              <a:rPr lang="en-US" sz="7200" dirty="0" smtClean="0"/>
            </a:br>
            <a:r>
              <a:rPr lang="en-US" sz="7200" dirty="0" smtClean="0">
                <a:solidFill>
                  <a:schemeClr val="bg1"/>
                </a:solidFill>
                <a:latin typeface="Reckless" pitchFamily="2" charset="77"/>
              </a:rPr>
              <a:t>Thank </a:t>
            </a:r>
            <a:r>
              <a:rPr lang="en-US" sz="7200" dirty="0">
                <a:solidFill>
                  <a:schemeClr val="bg1"/>
                </a:solidFill>
                <a:latin typeface="Reckless" pitchFamily="2" charset="77"/>
              </a:rPr>
              <a:t>you!</a:t>
            </a:r>
          </a:p>
        </p:txBody>
      </p:sp>
    </p:spTree>
    <p:extLst>
      <p:ext uri="{BB962C8B-B14F-4D97-AF65-F5344CB8AC3E}">
        <p14:creationId xmlns:p14="http://schemas.microsoft.com/office/powerpoint/2010/main" val="1251650300"/>
      </p:ext>
    </p:extLst>
  </p:cSld>
  <p:clrMapOvr>
    <a:masterClrMapping/>
  </p:clrMapOvr>
  <mc:AlternateContent xmlns:mc="http://schemas.openxmlformats.org/markup-compatibility/2006" xmlns:p14="http://schemas.microsoft.com/office/powerpoint/2010/main">
    <mc:Choice Requires="p14">
      <p:transition spd="slow" p14:dur="2000" advTm="159"/>
    </mc:Choice>
    <mc:Fallback xmlns="">
      <p:transition spd="slow" advTm="159"/>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rgbClr val="FFC000"/>
                </a:solidFill>
              </a:rPr>
              <a:t>Symptom Management in DM2</a:t>
            </a:r>
          </a:p>
        </p:txBody>
      </p:sp>
      <p:sp>
        <p:nvSpPr>
          <p:cNvPr id="3" name="Content Placeholder 2"/>
          <p:cNvSpPr>
            <a:spLocks noGrp="1"/>
          </p:cNvSpPr>
          <p:nvPr>
            <p:ph idx="1"/>
          </p:nvPr>
        </p:nvSpPr>
        <p:spPr/>
        <p:txBody>
          <a:bodyPr/>
          <a:lstStyle/>
          <a:p>
            <a:r>
              <a:rPr lang="en-US" sz="3600" dirty="0">
                <a:solidFill>
                  <a:srgbClr val="FF0000"/>
                </a:solidFill>
              </a:rPr>
              <a:t>What symptoms do patients with DM2 experience? </a:t>
            </a:r>
          </a:p>
          <a:p>
            <a:r>
              <a:rPr lang="en-US" sz="3600" dirty="0">
                <a:solidFill>
                  <a:srgbClr val="FFFF00"/>
                </a:solidFill>
              </a:rPr>
              <a:t>Why does DM2 cause so many different symptoms? </a:t>
            </a:r>
          </a:p>
          <a:p>
            <a:r>
              <a:rPr lang="en-US" sz="3600" dirty="0">
                <a:solidFill>
                  <a:srgbClr val="FFFF00"/>
                </a:solidFill>
              </a:rPr>
              <a:t>What testing/monitoring is needed? </a:t>
            </a:r>
          </a:p>
          <a:p>
            <a:r>
              <a:rPr lang="en-US" sz="3600" dirty="0">
                <a:solidFill>
                  <a:srgbClr val="FFFF00"/>
                </a:solidFill>
              </a:rPr>
              <a:t>How are symptoms of DM2 treated?</a:t>
            </a:r>
            <a:r>
              <a:rPr lang="en-US" sz="4400" dirty="0">
                <a:solidFill>
                  <a:srgbClr val="FFFF00"/>
                </a:solidFill>
              </a:rPr>
              <a:t> </a:t>
            </a:r>
          </a:p>
          <a:p>
            <a:endParaRPr lang="en-US" dirty="0"/>
          </a:p>
          <a:p>
            <a:endParaRPr lang="en-US" dirty="0"/>
          </a:p>
        </p:txBody>
      </p:sp>
    </p:spTree>
    <p:extLst>
      <p:ext uri="{BB962C8B-B14F-4D97-AF65-F5344CB8AC3E}">
        <p14:creationId xmlns:p14="http://schemas.microsoft.com/office/powerpoint/2010/main" val="1591766802"/>
      </p:ext>
    </p:extLst>
  </p:cSld>
  <p:clrMapOvr>
    <a:masterClrMapping/>
  </p:clrMapOvr>
  <mc:AlternateContent xmlns:mc="http://schemas.openxmlformats.org/markup-compatibility/2006" xmlns:p14="http://schemas.microsoft.com/office/powerpoint/2010/main">
    <mc:Choice Requires="p14">
      <p:transition spd="slow" p14:dur="2000" advTm="4041"/>
    </mc:Choice>
    <mc:Fallback xmlns="">
      <p:transition spd="slow" advTm="404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1054" y="139220"/>
            <a:ext cx="10515600" cy="1325563"/>
          </a:xfrm>
        </p:spPr>
        <p:txBody>
          <a:bodyPr>
            <a:normAutofit/>
          </a:bodyPr>
          <a:lstStyle/>
          <a:p>
            <a:pPr algn="ctr"/>
            <a:r>
              <a:rPr lang="en-US" sz="5400" dirty="0">
                <a:solidFill>
                  <a:srgbClr val="FFC000"/>
                </a:solidFill>
              </a:rPr>
              <a:t>Multi-systemic Disease</a:t>
            </a:r>
          </a:p>
        </p:txBody>
      </p:sp>
      <p:pic>
        <p:nvPicPr>
          <p:cNvPr id="4" name="Picture 3" descr="Screen Shot 2017-04-20 at 2.52.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731" y="3198763"/>
            <a:ext cx="1202874" cy="1371108"/>
          </a:xfrm>
          <a:prstGeom prst="rect">
            <a:avLst/>
          </a:prstGeom>
        </p:spPr>
      </p:pic>
      <p:pic>
        <p:nvPicPr>
          <p:cNvPr id="5" name="Content Placeholder 4" descr="Screen Shot 2017-04-20 at 2.53.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579" y="4750767"/>
            <a:ext cx="2266950" cy="12477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1181" y="1684483"/>
            <a:ext cx="1053647" cy="141396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3359" y="3406398"/>
            <a:ext cx="2409807" cy="259155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825" y="476885"/>
            <a:ext cx="1922685" cy="2526394"/>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43240" y="3777058"/>
            <a:ext cx="2198911" cy="1776413"/>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1879" y="4328155"/>
            <a:ext cx="2552700" cy="1695450"/>
          </a:xfrm>
          <a:prstGeom prst="rect">
            <a:avLst/>
          </a:prstGeom>
        </p:spPr>
      </p:pic>
      <p:pic>
        <p:nvPicPr>
          <p:cNvPr id="11" name="Picture 10" descr="DM1cataractvsm"/>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643240" y="1630632"/>
            <a:ext cx="1495312" cy="1521661"/>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10075293" y="5578377"/>
            <a:ext cx="1172116" cy="646331"/>
          </a:xfrm>
          <a:prstGeom prst="rect">
            <a:avLst/>
          </a:prstGeom>
          <a:noFill/>
        </p:spPr>
        <p:txBody>
          <a:bodyPr wrap="none" rtlCol="0">
            <a:spAutoFit/>
          </a:bodyPr>
          <a:lstStyle/>
          <a:p>
            <a:r>
              <a:rPr lang="en-US" dirty="0" smtClean="0">
                <a:solidFill>
                  <a:srgbClr val="FFFF00"/>
                </a:solidFill>
              </a:rPr>
              <a:t>Difficulty </a:t>
            </a:r>
          </a:p>
          <a:p>
            <a:r>
              <a:rPr lang="en-US" dirty="0">
                <a:solidFill>
                  <a:srgbClr val="FFFF00"/>
                </a:solidFill>
              </a:rPr>
              <a:t>B</a:t>
            </a:r>
            <a:r>
              <a:rPr lang="en-US" dirty="0" smtClean="0">
                <a:solidFill>
                  <a:srgbClr val="FFFF00"/>
                </a:solidFill>
              </a:rPr>
              <a:t>reathing</a:t>
            </a:r>
            <a:endParaRPr lang="en-US" dirty="0">
              <a:solidFill>
                <a:srgbClr val="FFFF00"/>
              </a:solidFill>
            </a:endParaRPr>
          </a:p>
        </p:txBody>
      </p:sp>
      <p:sp>
        <p:nvSpPr>
          <p:cNvPr id="13" name="TextBox 12"/>
          <p:cNvSpPr txBox="1"/>
          <p:nvPr/>
        </p:nvSpPr>
        <p:spPr>
          <a:xfrm>
            <a:off x="4760654" y="1950991"/>
            <a:ext cx="1774845" cy="923330"/>
          </a:xfrm>
          <a:prstGeom prst="rect">
            <a:avLst/>
          </a:prstGeom>
          <a:noFill/>
        </p:spPr>
        <p:txBody>
          <a:bodyPr wrap="none" rtlCol="0">
            <a:spAutoFit/>
          </a:bodyPr>
          <a:lstStyle/>
          <a:p>
            <a:r>
              <a:rPr lang="en-US" dirty="0" smtClean="0">
                <a:solidFill>
                  <a:srgbClr val="FFFF00"/>
                </a:solidFill>
              </a:rPr>
              <a:t>Diarrhea</a:t>
            </a:r>
          </a:p>
          <a:p>
            <a:r>
              <a:rPr lang="en-US" dirty="0" smtClean="0">
                <a:solidFill>
                  <a:srgbClr val="FFFF00"/>
                </a:solidFill>
              </a:rPr>
              <a:t>Constipation</a:t>
            </a:r>
          </a:p>
          <a:p>
            <a:r>
              <a:rPr lang="en-US" dirty="0" smtClean="0">
                <a:solidFill>
                  <a:srgbClr val="FFFF00"/>
                </a:solidFill>
              </a:rPr>
              <a:t>Abdominal pain</a:t>
            </a:r>
            <a:endParaRPr lang="en-US" dirty="0">
              <a:solidFill>
                <a:srgbClr val="FFFF00"/>
              </a:solidFill>
            </a:endParaRPr>
          </a:p>
        </p:txBody>
      </p:sp>
      <p:sp>
        <p:nvSpPr>
          <p:cNvPr id="15" name="TextBox 14"/>
          <p:cNvSpPr txBox="1"/>
          <p:nvPr/>
        </p:nvSpPr>
        <p:spPr>
          <a:xfrm>
            <a:off x="2532538" y="4797621"/>
            <a:ext cx="1313180" cy="1200329"/>
          </a:xfrm>
          <a:prstGeom prst="rect">
            <a:avLst/>
          </a:prstGeom>
          <a:noFill/>
        </p:spPr>
        <p:txBody>
          <a:bodyPr wrap="none" rtlCol="0">
            <a:spAutoFit/>
          </a:bodyPr>
          <a:lstStyle/>
          <a:p>
            <a:r>
              <a:rPr lang="en-US" dirty="0" smtClean="0">
                <a:solidFill>
                  <a:srgbClr val="FFFF00"/>
                </a:solidFill>
              </a:rPr>
              <a:t>Difficulty </a:t>
            </a:r>
          </a:p>
          <a:p>
            <a:r>
              <a:rPr lang="en-US" dirty="0" smtClean="0">
                <a:solidFill>
                  <a:srgbClr val="FFFF00"/>
                </a:solidFill>
              </a:rPr>
              <a:t>Thinking</a:t>
            </a:r>
          </a:p>
          <a:p>
            <a:r>
              <a:rPr lang="en-US" dirty="0" smtClean="0">
                <a:solidFill>
                  <a:srgbClr val="FFFF00"/>
                </a:solidFill>
              </a:rPr>
              <a:t>Sleepiness</a:t>
            </a:r>
          </a:p>
          <a:p>
            <a:r>
              <a:rPr lang="en-US" dirty="0" smtClean="0">
                <a:solidFill>
                  <a:srgbClr val="FFFF00"/>
                </a:solidFill>
              </a:rPr>
              <a:t>Fatigue</a:t>
            </a:r>
            <a:endParaRPr lang="en-US" dirty="0">
              <a:solidFill>
                <a:srgbClr val="FFFF00"/>
              </a:solidFill>
            </a:endParaRPr>
          </a:p>
        </p:txBody>
      </p:sp>
      <p:sp>
        <p:nvSpPr>
          <p:cNvPr id="16" name="TextBox 15"/>
          <p:cNvSpPr txBox="1"/>
          <p:nvPr/>
        </p:nvSpPr>
        <p:spPr>
          <a:xfrm>
            <a:off x="6946529" y="3659711"/>
            <a:ext cx="2223686" cy="646331"/>
          </a:xfrm>
          <a:prstGeom prst="rect">
            <a:avLst/>
          </a:prstGeom>
          <a:noFill/>
        </p:spPr>
        <p:txBody>
          <a:bodyPr wrap="none" rtlCol="0">
            <a:spAutoFit/>
          </a:bodyPr>
          <a:lstStyle/>
          <a:p>
            <a:r>
              <a:rPr lang="en-US" dirty="0" smtClean="0">
                <a:solidFill>
                  <a:srgbClr val="FFFF00"/>
                </a:solidFill>
              </a:rPr>
              <a:t>Sleep apnea</a:t>
            </a:r>
          </a:p>
          <a:p>
            <a:r>
              <a:rPr lang="en-US" dirty="0" smtClean="0">
                <a:solidFill>
                  <a:srgbClr val="FFFF00"/>
                </a:solidFill>
              </a:rPr>
              <a:t>Daytime Sleepiness</a:t>
            </a:r>
            <a:endParaRPr lang="en-US" dirty="0">
              <a:solidFill>
                <a:srgbClr val="FFFF00"/>
              </a:solidFill>
            </a:endParaRPr>
          </a:p>
        </p:txBody>
      </p:sp>
      <p:sp>
        <p:nvSpPr>
          <p:cNvPr id="18" name="TextBox 17"/>
          <p:cNvSpPr txBox="1"/>
          <p:nvPr/>
        </p:nvSpPr>
        <p:spPr>
          <a:xfrm>
            <a:off x="2357105" y="3394023"/>
            <a:ext cx="1236236" cy="923330"/>
          </a:xfrm>
          <a:prstGeom prst="rect">
            <a:avLst/>
          </a:prstGeom>
          <a:noFill/>
        </p:spPr>
        <p:txBody>
          <a:bodyPr wrap="none" rtlCol="0">
            <a:spAutoFit/>
          </a:bodyPr>
          <a:lstStyle/>
          <a:p>
            <a:r>
              <a:rPr lang="en-US" dirty="0" smtClean="0">
                <a:solidFill>
                  <a:srgbClr val="FFFF00"/>
                </a:solidFill>
              </a:rPr>
              <a:t>Abnormal </a:t>
            </a:r>
          </a:p>
          <a:p>
            <a:r>
              <a:rPr lang="en-US" dirty="0">
                <a:solidFill>
                  <a:srgbClr val="FFFF00"/>
                </a:solidFill>
              </a:rPr>
              <a:t>H</a:t>
            </a:r>
            <a:r>
              <a:rPr lang="en-US" dirty="0" smtClean="0">
                <a:solidFill>
                  <a:srgbClr val="FFFF00"/>
                </a:solidFill>
              </a:rPr>
              <a:t>eart </a:t>
            </a:r>
          </a:p>
          <a:p>
            <a:r>
              <a:rPr lang="en-US" dirty="0">
                <a:solidFill>
                  <a:srgbClr val="FFFF00"/>
                </a:solidFill>
              </a:rPr>
              <a:t>R</a:t>
            </a:r>
            <a:r>
              <a:rPr lang="en-US" dirty="0" smtClean="0">
                <a:solidFill>
                  <a:srgbClr val="FFFF00"/>
                </a:solidFill>
              </a:rPr>
              <a:t>hythm</a:t>
            </a:r>
            <a:endParaRPr lang="en-US" dirty="0">
              <a:solidFill>
                <a:srgbClr val="FFFF00"/>
              </a:solidFill>
            </a:endParaRPr>
          </a:p>
        </p:txBody>
      </p:sp>
      <p:sp>
        <p:nvSpPr>
          <p:cNvPr id="19" name="TextBox 18"/>
          <p:cNvSpPr txBox="1"/>
          <p:nvPr/>
        </p:nvSpPr>
        <p:spPr>
          <a:xfrm>
            <a:off x="2421151" y="1313517"/>
            <a:ext cx="1856534" cy="2092881"/>
          </a:xfrm>
          <a:prstGeom prst="rect">
            <a:avLst/>
          </a:prstGeom>
          <a:noFill/>
        </p:spPr>
        <p:txBody>
          <a:bodyPr wrap="none" rtlCol="0">
            <a:spAutoFit/>
          </a:bodyPr>
          <a:lstStyle/>
          <a:p>
            <a:r>
              <a:rPr lang="en-US" sz="2800" dirty="0" smtClean="0">
                <a:solidFill>
                  <a:srgbClr val="FFFF00"/>
                </a:solidFill>
              </a:rPr>
              <a:t>Muscle: </a:t>
            </a:r>
          </a:p>
          <a:p>
            <a:r>
              <a:rPr lang="en-US" sz="2800" dirty="0">
                <a:solidFill>
                  <a:srgbClr val="FFFF00"/>
                </a:solidFill>
              </a:rPr>
              <a:t>W</a:t>
            </a:r>
            <a:r>
              <a:rPr lang="en-US" sz="2800" dirty="0" smtClean="0">
                <a:solidFill>
                  <a:srgbClr val="FFFF00"/>
                </a:solidFill>
              </a:rPr>
              <a:t>eakness</a:t>
            </a:r>
          </a:p>
          <a:p>
            <a:r>
              <a:rPr lang="en-US" sz="2800" dirty="0" smtClean="0">
                <a:solidFill>
                  <a:srgbClr val="FFFF00"/>
                </a:solidFill>
              </a:rPr>
              <a:t>Pain</a:t>
            </a:r>
          </a:p>
          <a:p>
            <a:r>
              <a:rPr lang="en-US" sz="2800" dirty="0" err="1" smtClean="0">
                <a:solidFill>
                  <a:srgbClr val="FFFF00"/>
                </a:solidFill>
              </a:rPr>
              <a:t>Myotonia</a:t>
            </a:r>
            <a:endParaRPr lang="en-US" sz="2800" dirty="0" smtClean="0">
              <a:solidFill>
                <a:srgbClr val="FFFF00"/>
              </a:solidFill>
            </a:endParaRPr>
          </a:p>
          <a:p>
            <a:r>
              <a:rPr lang="en-US" dirty="0" smtClean="0">
                <a:solidFill>
                  <a:srgbClr val="FFFF00"/>
                </a:solidFill>
              </a:rPr>
              <a:t> </a:t>
            </a:r>
            <a:endParaRPr lang="en-US" dirty="0">
              <a:solidFill>
                <a:srgbClr val="FFFF00"/>
              </a:solidFill>
            </a:endParaRPr>
          </a:p>
        </p:txBody>
      </p:sp>
      <p:sp>
        <p:nvSpPr>
          <p:cNvPr id="20" name="TextBox 19"/>
          <p:cNvSpPr txBox="1"/>
          <p:nvPr/>
        </p:nvSpPr>
        <p:spPr>
          <a:xfrm>
            <a:off x="7974389" y="2075015"/>
            <a:ext cx="1723549" cy="523220"/>
          </a:xfrm>
          <a:prstGeom prst="rect">
            <a:avLst/>
          </a:prstGeom>
          <a:noFill/>
        </p:spPr>
        <p:txBody>
          <a:bodyPr wrap="none" rtlCol="0">
            <a:spAutoFit/>
          </a:bodyPr>
          <a:lstStyle/>
          <a:p>
            <a:r>
              <a:rPr lang="en-US" sz="2800" dirty="0">
                <a:solidFill>
                  <a:srgbClr val="FFFF00"/>
                </a:solidFill>
              </a:rPr>
              <a:t>C</a:t>
            </a:r>
            <a:r>
              <a:rPr lang="en-US" sz="2800" dirty="0" smtClean="0">
                <a:solidFill>
                  <a:srgbClr val="FFFF00"/>
                </a:solidFill>
              </a:rPr>
              <a:t>ataracts</a:t>
            </a:r>
            <a:endParaRPr lang="en-US" sz="2800" dirty="0">
              <a:solidFill>
                <a:srgbClr val="FFFF00"/>
              </a:solidFill>
            </a:endParaRPr>
          </a:p>
        </p:txBody>
      </p:sp>
      <p:sp>
        <p:nvSpPr>
          <p:cNvPr id="21" name="TextBox 20"/>
          <p:cNvSpPr txBox="1"/>
          <p:nvPr/>
        </p:nvSpPr>
        <p:spPr>
          <a:xfrm>
            <a:off x="4076993" y="5997950"/>
            <a:ext cx="2441694" cy="800219"/>
          </a:xfrm>
          <a:prstGeom prst="rect">
            <a:avLst/>
          </a:prstGeom>
          <a:noFill/>
        </p:spPr>
        <p:txBody>
          <a:bodyPr wrap="none" rtlCol="0">
            <a:spAutoFit/>
          </a:bodyPr>
          <a:lstStyle/>
          <a:p>
            <a:r>
              <a:rPr lang="en-US" sz="2800" dirty="0" smtClean="0">
                <a:solidFill>
                  <a:srgbClr val="FFFF00"/>
                </a:solidFill>
              </a:rPr>
              <a:t>Diabetes</a:t>
            </a:r>
          </a:p>
          <a:p>
            <a:r>
              <a:rPr lang="en-US" dirty="0" smtClean="0">
                <a:solidFill>
                  <a:srgbClr val="FFFF00"/>
                </a:solidFill>
              </a:rPr>
              <a:t>Problems with Fertility</a:t>
            </a:r>
            <a:endParaRPr lang="en-US" dirty="0">
              <a:solidFill>
                <a:srgbClr val="FFFF00"/>
              </a:solidFill>
            </a:endParaRPr>
          </a:p>
        </p:txBody>
      </p:sp>
    </p:spTree>
    <p:extLst>
      <p:ext uri="{BB962C8B-B14F-4D97-AF65-F5344CB8AC3E}">
        <p14:creationId xmlns:p14="http://schemas.microsoft.com/office/powerpoint/2010/main" val="133628824"/>
      </p:ext>
    </p:extLst>
  </p:cSld>
  <p:clrMapOvr>
    <a:masterClrMapping/>
  </p:clrMapOvr>
  <mc:AlternateContent xmlns:mc="http://schemas.openxmlformats.org/markup-compatibility/2006" xmlns:p14="http://schemas.microsoft.com/office/powerpoint/2010/main">
    <mc:Choice Requires="p14">
      <p:transition spd="slow" p14:dur="2000" advTm="27588"/>
    </mc:Choice>
    <mc:Fallback xmlns="">
      <p:transition spd="slow" advTm="2758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00"/>
                </a:solidFill>
              </a:rPr>
              <a:t>What is Muscle </a:t>
            </a:r>
            <a:r>
              <a:rPr lang="en-US" dirty="0" err="1" smtClean="0">
                <a:solidFill>
                  <a:srgbClr val="FFFF00"/>
                </a:solidFill>
              </a:rPr>
              <a:t>Myotonia</a:t>
            </a:r>
            <a:r>
              <a:rPr lang="en-US" dirty="0" smtClean="0">
                <a:solidFill>
                  <a:srgbClr val="FFFF00"/>
                </a:solidFill>
              </a:rPr>
              <a:t>?</a:t>
            </a:r>
            <a:endParaRPr lang="en-US" dirty="0">
              <a:solidFill>
                <a:srgbClr val="FFFF00"/>
              </a:solidFill>
            </a:endParaRPr>
          </a:p>
        </p:txBody>
      </p:sp>
      <p:pic>
        <p:nvPicPr>
          <p:cNvPr id="4" name="My Movi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8144" y="1825625"/>
            <a:ext cx="7735712" cy="4351338"/>
          </a:xfrm>
          <a:prstGeom prst="rect">
            <a:avLst/>
          </a:prstGeom>
        </p:spPr>
      </p:pic>
      <p:sp>
        <p:nvSpPr>
          <p:cNvPr id="5" name="TextBox 4"/>
          <p:cNvSpPr txBox="1"/>
          <p:nvPr/>
        </p:nvSpPr>
        <p:spPr>
          <a:xfrm>
            <a:off x="9362998" y="6262301"/>
            <a:ext cx="1807284" cy="276999"/>
          </a:xfrm>
          <a:prstGeom prst="rect">
            <a:avLst/>
          </a:prstGeom>
          <a:noFill/>
        </p:spPr>
        <p:txBody>
          <a:bodyPr wrap="square" rtlCol="0">
            <a:spAutoFit/>
          </a:bodyPr>
          <a:lstStyle/>
          <a:p>
            <a:r>
              <a:rPr lang="en-US" sz="1200" dirty="0">
                <a:solidFill>
                  <a:srgbClr val="FFFF00"/>
                </a:solidFill>
              </a:rPr>
              <a:t>CONTINUUM 2012</a:t>
            </a:r>
          </a:p>
        </p:txBody>
      </p:sp>
    </p:spTree>
    <p:extLst>
      <p:ext uri="{BB962C8B-B14F-4D97-AF65-F5344CB8AC3E}">
        <p14:creationId xmlns:p14="http://schemas.microsoft.com/office/powerpoint/2010/main" val="1199904061"/>
      </p:ext>
    </p:extLst>
  </p:cSld>
  <p:clrMapOvr>
    <a:masterClrMapping/>
  </p:clrMapOvr>
  <mc:AlternateContent xmlns:mc="http://schemas.openxmlformats.org/markup-compatibility/2006" xmlns:p14="http://schemas.microsoft.com/office/powerpoint/2010/main">
    <mc:Choice Requires="p14">
      <p:transition spd="slow" p14:dur="2000" advTm="43017"/>
    </mc:Choice>
    <mc:Fallback xmlns="">
      <p:transition spd="slow" advTm="4301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extLst mod="1">
    <p:ext uri="{E180D4A7-C9FB-4DFB-919C-405C955672EB}">
      <p14:showEvtLst xmlns:p14="http://schemas.microsoft.com/office/powerpoint/2010/main">
        <p14:playEvt time="31405" objId="4"/>
        <p14:pauseEvt time="42291" objId="4"/>
        <p14:stopEvt time="43017"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00"/>
                </a:solidFill>
              </a:rPr>
              <a:t>What is Electrical </a:t>
            </a:r>
            <a:r>
              <a:rPr lang="en-US" dirty="0" err="1" smtClean="0">
                <a:solidFill>
                  <a:srgbClr val="FFFF00"/>
                </a:solidFill>
              </a:rPr>
              <a:t>Myotonia</a:t>
            </a:r>
            <a:r>
              <a:rPr lang="en-US" dirty="0" smtClean="0">
                <a:solidFill>
                  <a:srgbClr val="FFFF00"/>
                </a:solidFill>
              </a:rPr>
              <a:t>?</a:t>
            </a:r>
            <a:endParaRPr lang="en-US" dirty="0">
              <a:solidFill>
                <a:srgbClr val="FFFF00"/>
              </a:solidFill>
            </a:endParaRPr>
          </a:p>
        </p:txBody>
      </p:sp>
      <p:pic>
        <p:nvPicPr>
          <p:cNvPr id="4" name="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8144" y="1825625"/>
            <a:ext cx="7735712" cy="4351338"/>
          </a:xfrm>
          <a:prstGeom prst="rect">
            <a:avLst/>
          </a:prstGeom>
        </p:spPr>
      </p:pic>
      <p:sp>
        <p:nvSpPr>
          <p:cNvPr id="5" name="TextBox 4"/>
          <p:cNvSpPr txBox="1"/>
          <p:nvPr/>
        </p:nvSpPr>
        <p:spPr>
          <a:xfrm>
            <a:off x="7967832" y="6325497"/>
            <a:ext cx="2700169" cy="276999"/>
          </a:xfrm>
          <a:prstGeom prst="rect">
            <a:avLst/>
          </a:prstGeom>
          <a:noFill/>
        </p:spPr>
        <p:txBody>
          <a:bodyPr wrap="square" rtlCol="0">
            <a:spAutoFit/>
          </a:bodyPr>
          <a:lstStyle/>
          <a:p>
            <a:r>
              <a:rPr lang="en-US" sz="1200" dirty="0">
                <a:solidFill>
                  <a:srgbClr val="FFFF00"/>
                </a:solidFill>
              </a:rPr>
              <a:t>Provided by Dr. </a:t>
            </a:r>
            <a:r>
              <a:rPr lang="en-US" sz="1200" dirty="0" err="1">
                <a:solidFill>
                  <a:srgbClr val="FFFF00"/>
                </a:solidFill>
              </a:rPr>
              <a:t>Logigian</a:t>
            </a:r>
            <a:endParaRPr lang="en-US" sz="1200" dirty="0">
              <a:solidFill>
                <a:srgbClr val="FFFF00"/>
              </a:solidFill>
            </a:endParaRPr>
          </a:p>
        </p:txBody>
      </p:sp>
    </p:spTree>
    <p:extLst>
      <p:ext uri="{BB962C8B-B14F-4D97-AF65-F5344CB8AC3E}">
        <p14:creationId xmlns:p14="http://schemas.microsoft.com/office/powerpoint/2010/main" val="2802452608"/>
      </p:ext>
    </p:extLst>
  </p:cSld>
  <p:clrMapOvr>
    <a:masterClrMapping/>
  </p:clrMapOvr>
  <mc:AlternateContent xmlns:mc="http://schemas.openxmlformats.org/markup-compatibility/2006" xmlns:p14="http://schemas.microsoft.com/office/powerpoint/2010/main">
    <mc:Choice Requires="p14">
      <p:transition spd="slow" p14:dur="2000" advTm="24647"/>
    </mc:Choice>
    <mc:Fallback xmlns="">
      <p:transition spd="slow" advTm="2464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extLst>
    <p:ext uri="{E180D4A7-C9FB-4DFB-919C-405C955672EB}">
      <p14:showEvtLst xmlns:p14="http://schemas.microsoft.com/office/powerpoint/2010/main">
        <p14:playEvt time="8858" objId="4"/>
        <p14:stopEvt time="22790"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1054" y="139220"/>
            <a:ext cx="10515600" cy="1325563"/>
          </a:xfrm>
        </p:spPr>
        <p:txBody>
          <a:bodyPr>
            <a:normAutofit/>
          </a:bodyPr>
          <a:lstStyle/>
          <a:p>
            <a:pPr algn="ctr"/>
            <a:r>
              <a:rPr lang="en-US" sz="5400" dirty="0">
                <a:solidFill>
                  <a:srgbClr val="FFC000"/>
                </a:solidFill>
              </a:rPr>
              <a:t>Multi-systemic Disease</a:t>
            </a:r>
          </a:p>
        </p:txBody>
      </p:sp>
      <p:pic>
        <p:nvPicPr>
          <p:cNvPr id="4" name="Picture 3" descr="Screen Shot 2017-04-20 at 2.52.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731" y="3198763"/>
            <a:ext cx="1202874" cy="1371108"/>
          </a:xfrm>
          <a:prstGeom prst="rect">
            <a:avLst/>
          </a:prstGeom>
        </p:spPr>
      </p:pic>
      <p:pic>
        <p:nvPicPr>
          <p:cNvPr id="5" name="Content Placeholder 4" descr="Screen Shot 2017-04-20 at 2.53.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579" y="4750767"/>
            <a:ext cx="2266950" cy="12477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1181" y="1684483"/>
            <a:ext cx="1053647" cy="141396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3359" y="3406398"/>
            <a:ext cx="2409807" cy="259155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825" y="476885"/>
            <a:ext cx="1922685" cy="2526394"/>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43240" y="3777058"/>
            <a:ext cx="2198911" cy="1776413"/>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1879" y="4328155"/>
            <a:ext cx="2552700" cy="1695450"/>
          </a:xfrm>
          <a:prstGeom prst="rect">
            <a:avLst/>
          </a:prstGeom>
        </p:spPr>
      </p:pic>
      <p:pic>
        <p:nvPicPr>
          <p:cNvPr id="11" name="Picture 10" descr="DM1cataractvsm"/>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643240" y="1630632"/>
            <a:ext cx="1495312" cy="1521661"/>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10075293" y="5578377"/>
            <a:ext cx="1172116" cy="646331"/>
          </a:xfrm>
          <a:prstGeom prst="rect">
            <a:avLst/>
          </a:prstGeom>
          <a:noFill/>
        </p:spPr>
        <p:txBody>
          <a:bodyPr wrap="none" rtlCol="0">
            <a:spAutoFit/>
          </a:bodyPr>
          <a:lstStyle/>
          <a:p>
            <a:r>
              <a:rPr lang="en-US" dirty="0" smtClean="0">
                <a:solidFill>
                  <a:srgbClr val="FFFF00"/>
                </a:solidFill>
              </a:rPr>
              <a:t>Difficulty </a:t>
            </a:r>
          </a:p>
          <a:p>
            <a:r>
              <a:rPr lang="en-US" dirty="0">
                <a:solidFill>
                  <a:srgbClr val="FFFF00"/>
                </a:solidFill>
              </a:rPr>
              <a:t>B</a:t>
            </a:r>
            <a:r>
              <a:rPr lang="en-US" dirty="0" smtClean="0">
                <a:solidFill>
                  <a:srgbClr val="FFFF00"/>
                </a:solidFill>
              </a:rPr>
              <a:t>reathing</a:t>
            </a:r>
            <a:endParaRPr lang="en-US" dirty="0">
              <a:solidFill>
                <a:srgbClr val="FFFF00"/>
              </a:solidFill>
            </a:endParaRPr>
          </a:p>
        </p:txBody>
      </p:sp>
      <p:sp>
        <p:nvSpPr>
          <p:cNvPr id="13" name="TextBox 12"/>
          <p:cNvSpPr txBox="1"/>
          <p:nvPr/>
        </p:nvSpPr>
        <p:spPr>
          <a:xfrm>
            <a:off x="4760654" y="1950991"/>
            <a:ext cx="1774845" cy="923330"/>
          </a:xfrm>
          <a:prstGeom prst="rect">
            <a:avLst/>
          </a:prstGeom>
          <a:noFill/>
        </p:spPr>
        <p:txBody>
          <a:bodyPr wrap="none" rtlCol="0">
            <a:spAutoFit/>
          </a:bodyPr>
          <a:lstStyle/>
          <a:p>
            <a:r>
              <a:rPr lang="en-US" dirty="0" smtClean="0">
                <a:solidFill>
                  <a:srgbClr val="FFFF00"/>
                </a:solidFill>
              </a:rPr>
              <a:t>Diarrhea</a:t>
            </a:r>
          </a:p>
          <a:p>
            <a:r>
              <a:rPr lang="en-US" dirty="0" smtClean="0">
                <a:solidFill>
                  <a:srgbClr val="FFFF00"/>
                </a:solidFill>
              </a:rPr>
              <a:t>Constipation</a:t>
            </a:r>
          </a:p>
          <a:p>
            <a:r>
              <a:rPr lang="en-US" dirty="0" smtClean="0">
                <a:solidFill>
                  <a:srgbClr val="FFFF00"/>
                </a:solidFill>
              </a:rPr>
              <a:t>Abdominal pain</a:t>
            </a:r>
            <a:endParaRPr lang="en-US" dirty="0">
              <a:solidFill>
                <a:srgbClr val="FFFF00"/>
              </a:solidFill>
            </a:endParaRPr>
          </a:p>
        </p:txBody>
      </p:sp>
      <p:sp>
        <p:nvSpPr>
          <p:cNvPr id="15" name="TextBox 14"/>
          <p:cNvSpPr txBox="1"/>
          <p:nvPr/>
        </p:nvSpPr>
        <p:spPr>
          <a:xfrm>
            <a:off x="2532538" y="4797621"/>
            <a:ext cx="1313180" cy="1200329"/>
          </a:xfrm>
          <a:prstGeom prst="rect">
            <a:avLst/>
          </a:prstGeom>
          <a:noFill/>
        </p:spPr>
        <p:txBody>
          <a:bodyPr wrap="none" rtlCol="0">
            <a:spAutoFit/>
          </a:bodyPr>
          <a:lstStyle/>
          <a:p>
            <a:r>
              <a:rPr lang="en-US" dirty="0" smtClean="0">
                <a:solidFill>
                  <a:srgbClr val="FFFF00"/>
                </a:solidFill>
              </a:rPr>
              <a:t>Difficulty </a:t>
            </a:r>
          </a:p>
          <a:p>
            <a:r>
              <a:rPr lang="en-US" dirty="0" smtClean="0">
                <a:solidFill>
                  <a:srgbClr val="FFFF00"/>
                </a:solidFill>
              </a:rPr>
              <a:t>Thinking</a:t>
            </a:r>
          </a:p>
          <a:p>
            <a:r>
              <a:rPr lang="en-US" dirty="0" smtClean="0">
                <a:solidFill>
                  <a:srgbClr val="FFFF00"/>
                </a:solidFill>
              </a:rPr>
              <a:t>Sleepiness</a:t>
            </a:r>
          </a:p>
          <a:p>
            <a:r>
              <a:rPr lang="en-US" dirty="0" smtClean="0">
                <a:solidFill>
                  <a:srgbClr val="FFFF00"/>
                </a:solidFill>
              </a:rPr>
              <a:t>Fatigue</a:t>
            </a:r>
            <a:endParaRPr lang="en-US" dirty="0">
              <a:solidFill>
                <a:srgbClr val="FFFF00"/>
              </a:solidFill>
            </a:endParaRPr>
          </a:p>
        </p:txBody>
      </p:sp>
      <p:sp>
        <p:nvSpPr>
          <p:cNvPr id="16" name="TextBox 15"/>
          <p:cNvSpPr txBox="1"/>
          <p:nvPr/>
        </p:nvSpPr>
        <p:spPr>
          <a:xfrm>
            <a:off x="6946529" y="3659711"/>
            <a:ext cx="2223686" cy="646331"/>
          </a:xfrm>
          <a:prstGeom prst="rect">
            <a:avLst/>
          </a:prstGeom>
          <a:noFill/>
        </p:spPr>
        <p:txBody>
          <a:bodyPr wrap="none" rtlCol="0">
            <a:spAutoFit/>
          </a:bodyPr>
          <a:lstStyle/>
          <a:p>
            <a:r>
              <a:rPr lang="en-US" dirty="0" smtClean="0">
                <a:solidFill>
                  <a:srgbClr val="FFFF00"/>
                </a:solidFill>
              </a:rPr>
              <a:t>Sleep apnea</a:t>
            </a:r>
          </a:p>
          <a:p>
            <a:r>
              <a:rPr lang="en-US" dirty="0" smtClean="0">
                <a:solidFill>
                  <a:srgbClr val="FFFF00"/>
                </a:solidFill>
              </a:rPr>
              <a:t>Daytime Sleepiness</a:t>
            </a:r>
            <a:endParaRPr lang="en-US" dirty="0">
              <a:solidFill>
                <a:srgbClr val="FFFF00"/>
              </a:solidFill>
            </a:endParaRPr>
          </a:p>
        </p:txBody>
      </p:sp>
      <p:sp>
        <p:nvSpPr>
          <p:cNvPr id="18" name="TextBox 17"/>
          <p:cNvSpPr txBox="1"/>
          <p:nvPr/>
        </p:nvSpPr>
        <p:spPr>
          <a:xfrm>
            <a:off x="2357105" y="3394023"/>
            <a:ext cx="1236236" cy="923330"/>
          </a:xfrm>
          <a:prstGeom prst="rect">
            <a:avLst/>
          </a:prstGeom>
          <a:noFill/>
        </p:spPr>
        <p:txBody>
          <a:bodyPr wrap="none" rtlCol="0">
            <a:spAutoFit/>
          </a:bodyPr>
          <a:lstStyle/>
          <a:p>
            <a:r>
              <a:rPr lang="en-US" dirty="0" smtClean="0">
                <a:solidFill>
                  <a:srgbClr val="FFFF00"/>
                </a:solidFill>
              </a:rPr>
              <a:t>Abnormal </a:t>
            </a:r>
          </a:p>
          <a:p>
            <a:r>
              <a:rPr lang="en-US" dirty="0">
                <a:solidFill>
                  <a:srgbClr val="FFFF00"/>
                </a:solidFill>
              </a:rPr>
              <a:t>H</a:t>
            </a:r>
            <a:r>
              <a:rPr lang="en-US" dirty="0" smtClean="0">
                <a:solidFill>
                  <a:srgbClr val="FFFF00"/>
                </a:solidFill>
              </a:rPr>
              <a:t>eart </a:t>
            </a:r>
          </a:p>
          <a:p>
            <a:r>
              <a:rPr lang="en-US" dirty="0">
                <a:solidFill>
                  <a:srgbClr val="FFFF00"/>
                </a:solidFill>
              </a:rPr>
              <a:t>R</a:t>
            </a:r>
            <a:r>
              <a:rPr lang="en-US" dirty="0" smtClean="0">
                <a:solidFill>
                  <a:srgbClr val="FFFF00"/>
                </a:solidFill>
              </a:rPr>
              <a:t>hythm</a:t>
            </a:r>
            <a:endParaRPr lang="en-US" dirty="0">
              <a:solidFill>
                <a:srgbClr val="FFFF00"/>
              </a:solidFill>
            </a:endParaRPr>
          </a:p>
        </p:txBody>
      </p:sp>
      <p:sp>
        <p:nvSpPr>
          <p:cNvPr id="19" name="TextBox 18"/>
          <p:cNvSpPr txBox="1"/>
          <p:nvPr/>
        </p:nvSpPr>
        <p:spPr>
          <a:xfrm>
            <a:off x="2421151" y="1313517"/>
            <a:ext cx="1856534" cy="2092881"/>
          </a:xfrm>
          <a:prstGeom prst="rect">
            <a:avLst/>
          </a:prstGeom>
          <a:noFill/>
        </p:spPr>
        <p:txBody>
          <a:bodyPr wrap="none" rtlCol="0">
            <a:spAutoFit/>
          </a:bodyPr>
          <a:lstStyle/>
          <a:p>
            <a:r>
              <a:rPr lang="en-US" sz="2800" dirty="0" smtClean="0">
                <a:solidFill>
                  <a:srgbClr val="FFFF00"/>
                </a:solidFill>
              </a:rPr>
              <a:t>Muscle: </a:t>
            </a:r>
          </a:p>
          <a:p>
            <a:r>
              <a:rPr lang="en-US" sz="2800" dirty="0">
                <a:solidFill>
                  <a:srgbClr val="FFFF00"/>
                </a:solidFill>
              </a:rPr>
              <a:t>W</a:t>
            </a:r>
            <a:r>
              <a:rPr lang="en-US" sz="2800" dirty="0" smtClean="0">
                <a:solidFill>
                  <a:srgbClr val="FFFF00"/>
                </a:solidFill>
              </a:rPr>
              <a:t>eakness</a:t>
            </a:r>
          </a:p>
          <a:p>
            <a:r>
              <a:rPr lang="en-US" sz="2800" dirty="0" smtClean="0">
                <a:solidFill>
                  <a:srgbClr val="FFFF00"/>
                </a:solidFill>
              </a:rPr>
              <a:t>Pain</a:t>
            </a:r>
          </a:p>
          <a:p>
            <a:r>
              <a:rPr lang="en-US" sz="2800" dirty="0" err="1" smtClean="0">
                <a:solidFill>
                  <a:srgbClr val="FFFF00"/>
                </a:solidFill>
              </a:rPr>
              <a:t>Myotonia</a:t>
            </a:r>
            <a:endParaRPr lang="en-US" sz="2800" dirty="0" smtClean="0">
              <a:solidFill>
                <a:srgbClr val="FFFF00"/>
              </a:solidFill>
            </a:endParaRPr>
          </a:p>
          <a:p>
            <a:r>
              <a:rPr lang="en-US" dirty="0" smtClean="0">
                <a:solidFill>
                  <a:srgbClr val="FFFF00"/>
                </a:solidFill>
              </a:rPr>
              <a:t> </a:t>
            </a:r>
            <a:endParaRPr lang="en-US" dirty="0">
              <a:solidFill>
                <a:srgbClr val="FFFF00"/>
              </a:solidFill>
            </a:endParaRPr>
          </a:p>
        </p:txBody>
      </p:sp>
      <p:sp>
        <p:nvSpPr>
          <p:cNvPr id="20" name="TextBox 19"/>
          <p:cNvSpPr txBox="1"/>
          <p:nvPr/>
        </p:nvSpPr>
        <p:spPr>
          <a:xfrm>
            <a:off x="7974389" y="2075015"/>
            <a:ext cx="1723549" cy="523220"/>
          </a:xfrm>
          <a:prstGeom prst="rect">
            <a:avLst/>
          </a:prstGeom>
          <a:noFill/>
        </p:spPr>
        <p:txBody>
          <a:bodyPr wrap="none" rtlCol="0">
            <a:spAutoFit/>
          </a:bodyPr>
          <a:lstStyle/>
          <a:p>
            <a:r>
              <a:rPr lang="en-US" sz="2800" dirty="0">
                <a:solidFill>
                  <a:srgbClr val="FFFF00"/>
                </a:solidFill>
              </a:rPr>
              <a:t>C</a:t>
            </a:r>
            <a:r>
              <a:rPr lang="en-US" sz="2800" dirty="0" smtClean="0">
                <a:solidFill>
                  <a:srgbClr val="FFFF00"/>
                </a:solidFill>
              </a:rPr>
              <a:t>ataracts</a:t>
            </a:r>
            <a:endParaRPr lang="en-US" sz="2800" dirty="0">
              <a:solidFill>
                <a:srgbClr val="FFFF00"/>
              </a:solidFill>
            </a:endParaRPr>
          </a:p>
        </p:txBody>
      </p:sp>
      <p:sp>
        <p:nvSpPr>
          <p:cNvPr id="21" name="TextBox 20"/>
          <p:cNvSpPr txBox="1"/>
          <p:nvPr/>
        </p:nvSpPr>
        <p:spPr>
          <a:xfrm>
            <a:off x="4076993" y="5997950"/>
            <a:ext cx="2441694" cy="800219"/>
          </a:xfrm>
          <a:prstGeom prst="rect">
            <a:avLst/>
          </a:prstGeom>
          <a:noFill/>
        </p:spPr>
        <p:txBody>
          <a:bodyPr wrap="none" rtlCol="0">
            <a:spAutoFit/>
          </a:bodyPr>
          <a:lstStyle/>
          <a:p>
            <a:r>
              <a:rPr lang="en-US" sz="2800" dirty="0" smtClean="0">
                <a:solidFill>
                  <a:srgbClr val="FFFF00"/>
                </a:solidFill>
              </a:rPr>
              <a:t>Diabetes</a:t>
            </a:r>
          </a:p>
          <a:p>
            <a:r>
              <a:rPr lang="en-US" dirty="0" smtClean="0">
                <a:solidFill>
                  <a:srgbClr val="FFFF00"/>
                </a:solidFill>
              </a:rPr>
              <a:t>Problems with Fertility</a:t>
            </a:r>
            <a:endParaRPr lang="en-US" dirty="0">
              <a:solidFill>
                <a:srgbClr val="FFFF00"/>
              </a:solidFill>
            </a:endParaRPr>
          </a:p>
        </p:txBody>
      </p:sp>
    </p:spTree>
    <p:extLst>
      <p:ext uri="{BB962C8B-B14F-4D97-AF65-F5344CB8AC3E}">
        <p14:creationId xmlns:p14="http://schemas.microsoft.com/office/powerpoint/2010/main" val="4197228697"/>
      </p:ext>
    </p:extLst>
  </p:cSld>
  <p:clrMapOvr>
    <a:masterClrMapping/>
  </p:clrMapOvr>
  <mc:AlternateContent xmlns:mc="http://schemas.openxmlformats.org/markup-compatibility/2006" xmlns:p14="http://schemas.microsoft.com/office/powerpoint/2010/main">
    <mc:Choice Requires="p14">
      <p:transition spd="slow" p14:dur="2000" advTm="27588"/>
    </mc:Choice>
    <mc:Fallback xmlns="">
      <p:transition spd="slow" advTm="27588"/>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rgbClr val="FFC000"/>
                </a:solidFill>
              </a:rPr>
              <a:t>Symptom Management in DM2</a:t>
            </a:r>
          </a:p>
        </p:txBody>
      </p:sp>
      <p:sp>
        <p:nvSpPr>
          <p:cNvPr id="3" name="Content Placeholder 2"/>
          <p:cNvSpPr>
            <a:spLocks noGrp="1"/>
          </p:cNvSpPr>
          <p:nvPr>
            <p:ph idx="1"/>
          </p:nvPr>
        </p:nvSpPr>
        <p:spPr/>
        <p:txBody>
          <a:bodyPr/>
          <a:lstStyle/>
          <a:p>
            <a:r>
              <a:rPr lang="en-US" sz="3600" dirty="0">
                <a:solidFill>
                  <a:srgbClr val="FFFF00"/>
                </a:solidFill>
              </a:rPr>
              <a:t>What symptoms do patients with DM2 experience? </a:t>
            </a:r>
          </a:p>
          <a:p>
            <a:r>
              <a:rPr lang="en-US" sz="3600" dirty="0">
                <a:solidFill>
                  <a:srgbClr val="FF0000"/>
                </a:solidFill>
              </a:rPr>
              <a:t>Why does DM2 cause so many different symptoms? </a:t>
            </a:r>
          </a:p>
          <a:p>
            <a:r>
              <a:rPr lang="en-US" sz="3600" dirty="0">
                <a:solidFill>
                  <a:srgbClr val="FFFF00"/>
                </a:solidFill>
              </a:rPr>
              <a:t>What testing/monitoring is needed? </a:t>
            </a:r>
          </a:p>
          <a:p>
            <a:r>
              <a:rPr lang="en-US" sz="3600" dirty="0">
                <a:solidFill>
                  <a:srgbClr val="FFFF00"/>
                </a:solidFill>
              </a:rPr>
              <a:t>How are symptoms of DM2 treated?</a:t>
            </a:r>
            <a:r>
              <a:rPr lang="en-US" sz="4400" dirty="0">
                <a:solidFill>
                  <a:srgbClr val="FFFF00"/>
                </a:solidFill>
              </a:rPr>
              <a:t> </a:t>
            </a:r>
          </a:p>
          <a:p>
            <a:endParaRPr lang="en-US" dirty="0"/>
          </a:p>
          <a:p>
            <a:endParaRPr lang="en-US" dirty="0"/>
          </a:p>
        </p:txBody>
      </p:sp>
    </p:spTree>
    <p:extLst>
      <p:ext uri="{BB962C8B-B14F-4D97-AF65-F5344CB8AC3E}">
        <p14:creationId xmlns:p14="http://schemas.microsoft.com/office/powerpoint/2010/main" val="501077582"/>
      </p:ext>
    </p:extLst>
  </p:cSld>
  <p:clrMapOvr>
    <a:masterClrMapping/>
  </p:clrMapOvr>
  <mc:AlternateContent xmlns:mc="http://schemas.openxmlformats.org/markup-compatibility/2006" xmlns:p14="http://schemas.microsoft.com/office/powerpoint/2010/main">
    <mc:Choice Requires="p14">
      <p:transition spd="slow" p14:dur="2000" advTm="6678"/>
    </mc:Choice>
    <mc:Fallback xmlns="">
      <p:transition spd="slow" advTm="6678"/>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Myotonic">
      <a:dk1>
        <a:srgbClr val="12284B"/>
      </a:dk1>
      <a:lt1>
        <a:srgbClr val="FFFFFF"/>
      </a:lt1>
      <a:dk2>
        <a:srgbClr val="00CF92"/>
      </a:dk2>
      <a:lt2>
        <a:srgbClr val="B4E9E5"/>
      </a:lt2>
      <a:accent1>
        <a:srgbClr val="008F85"/>
      </a:accent1>
      <a:accent2>
        <a:srgbClr val="134F50"/>
      </a:accent2>
      <a:accent3>
        <a:srgbClr val="FBE8EB"/>
      </a:accent3>
      <a:accent4>
        <a:srgbClr val="FCE300"/>
      </a:accent4>
      <a:accent5>
        <a:srgbClr val="26D093"/>
      </a:accent5>
      <a:accent6>
        <a:srgbClr val="FFFFFF"/>
      </a:accent6>
      <a:hlink>
        <a:srgbClr val="0563C1"/>
      </a:hlink>
      <a:folHlink>
        <a:srgbClr val="17363B"/>
      </a:folHlink>
    </a:clrScheme>
    <a:fontScheme name="Myotonic">
      <a:majorFont>
        <a:latin typeface="Reckless"/>
        <a:ea typeface=""/>
        <a:cs typeface=""/>
      </a:majorFont>
      <a:minorFont>
        <a:latin typeface="Post Grotes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1167</TotalTime>
  <Words>2030</Words>
  <Application>Microsoft Office PowerPoint</Application>
  <PresentationFormat>Widescreen</PresentationFormat>
  <Paragraphs>397</Paragraphs>
  <Slides>32</Slides>
  <Notes>14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Post Grotesk Book</vt:lpstr>
      <vt:lpstr>Reckless</vt:lpstr>
      <vt:lpstr>MS PGothic</vt:lpstr>
      <vt:lpstr>Calibri</vt:lpstr>
      <vt:lpstr>Post Grotesk</vt:lpstr>
      <vt:lpstr>Arial</vt:lpstr>
      <vt:lpstr>Wingdings</vt:lpstr>
      <vt:lpstr>Office Theme</vt:lpstr>
      <vt:lpstr>2019 Myotonic Annual Conference</vt:lpstr>
      <vt:lpstr>Symptom Management in Myotonic Dystrophy Type 2 (DM2)</vt:lpstr>
      <vt:lpstr>Symptom Management in DM2</vt:lpstr>
      <vt:lpstr>Symptom Management in DM2</vt:lpstr>
      <vt:lpstr>Multi-systemic Disease</vt:lpstr>
      <vt:lpstr>What is Muscle Myotonia?</vt:lpstr>
      <vt:lpstr>What is Electrical Myotonia?</vt:lpstr>
      <vt:lpstr>Multi-systemic Disease</vt:lpstr>
      <vt:lpstr>Symptom Management in DM2</vt:lpstr>
      <vt:lpstr> CCTG  repeat  expansion </vt:lpstr>
      <vt:lpstr> CCTG  repeat  expansion </vt:lpstr>
      <vt:lpstr> CCTG  repeat  expansion </vt:lpstr>
      <vt:lpstr> CCTG  repeat  expansion </vt:lpstr>
      <vt:lpstr>Multi-systemic Disease</vt:lpstr>
      <vt:lpstr>DM2 Disease Chronicle</vt:lpstr>
      <vt:lpstr>Symptom Management in DM2</vt:lpstr>
      <vt:lpstr>Muscle Weakness</vt:lpstr>
      <vt:lpstr>Muscle Weakness</vt:lpstr>
      <vt:lpstr>Muscle Pain</vt:lpstr>
      <vt:lpstr>Myotonia</vt:lpstr>
      <vt:lpstr>Heart Disease</vt:lpstr>
      <vt:lpstr>Heart Disease</vt:lpstr>
      <vt:lpstr>Heart Disease</vt:lpstr>
      <vt:lpstr>Respiratory Weakness/ Sleep Disorders </vt:lpstr>
      <vt:lpstr>Mood, Energy and Cognition</vt:lpstr>
      <vt:lpstr>Cataracts/ Eye Disease</vt:lpstr>
      <vt:lpstr>Gastrointestinal Symptoms</vt:lpstr>
      <vt:lpstr>Endocrine System</vt:lpstr>
      <vt:lpstr>Anesthesia/Surgery</vt:lpstr>
      <vt:lpstr>Pregnancy</vt:lpstr>
      <vt:lpstr>Cancer</vt:lpstr>
      <vt:lpstr>Questions?   Thank you!</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Julie Mills</dc:creator>
  <cp:keywords/>
  <dc:description/>
  <cp:lastModifiedBy>Hamel, Johanna</cp:lastModifiedBy>
  <cp:revision>109</cp:revision>
  <dcterms:created xsi:type="dcterms:W3CDTF">2019-08-01T18:53:39Z</dcterms:created>
  <dcterms:modified xsi:type="dcterms:W3CDTF">2019-09-14T00:53:07Z</dcterms:modified>
  <cp:category/>
</cp:coreProperties>
</file>