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3" r:id="rId2"/>
    <p:sldId id="264" r:id="rId3"/>
    <p:sldId id="257" r:id="rId4"/>
    <p:sldId id="272" r:id="rId5"/>
    <p:sldId id="265" r:id="rId6"/>
    <p:sldId id="266" r:id="rId7"/>
    <p:sldId id="258" r:id="rId8"/>
    <p:sldId id="259" r:id="rId9"/>
    <p:sldId id="260" r:id="rId10"/>
    <p:sldId id="261" r:id="rId11"/>
    <p:sldId id="269" r:id="rId12"/>
    <p:sldId id="270" r:id="rId13"/>
    <p:sldId id="271" r:id="rId14"/>
    <p:sldId id="273" r:id="rId15"/>
    <p:sldId id="267" r:id="rId16"/>
    <p:sldId id="262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7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66DD6-4884-4AD4-904E-F04B6933020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1F7F5-5337-4767-84FC-86DEAF165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1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94521A5-C8EA-4342-AB89-630A100F1CB1}" type="slidenum">
              <a:rPr lang="en-US" altLang="en-US" smtClean="0">
                <a:latin typeface="Arial" charset="0"/>
                <a:ea typeface="ＭＳ Ｐゴシック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B11-F6DC-4315-9630-7B1516D5373D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A766-002A-4828-99F5-A80FB8A817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B11-F6DC-4315-9630-7B1516D5373D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A766-002A-4828-99F5-A80FB8A81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B11-F6DC-4315-9630-7B1516D5373D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A766-002A-4828-99F5-A80FB8A81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B11-F6DC-4315-9630-7B1516D5373D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A766-002A-4828-99F5-A80FB8A81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B11-F6DC-4315-9630-7B1516D5373D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A766-002A-4828-99F5-A80FB8A817F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B11-F6DC-4315-9630-7B1516D5373D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A766-002A-4828-99F5-A80FB8A81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B11-F6DC-4315-9630-7B1516D5373D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A766-002A-4828-99F5-A80FB8A81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B11-F6DC-4315-9630-7B1516D5373D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A766-002A-4828-99F5-A80FB8A81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B11-F6DC-4315-9630-7B1516D5373D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A766-002A-4828-99F5-A80FB8A81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B11-F6DC-4315-9630-7B1516D5373D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A766-002A-4828-99F5-A80FB8A817F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D5B2B11-F6DC-4315-9630-7B1516D5373D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075A766-002A-4828-99F5-A80FB8A817F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D5B2B11-F6DC-4315-9630-7B1516D5373D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075A766-002A-4828-99F5-A80FB8A817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hyperlink" Target="http://images.google.com/imgres?imgurl=www.bbc.co.uk/education/asguru/biology/01cellbiology/01observingcells/01cellfractionation/images/nucleus.gif&amp;imgrefurl=http://www.bbc.co.uk/education/asguru/biology/01cellbiology/01observingcells/01cellfractionation/pop_nucleus.html&amp;h=148&amp;w=228&amp;prev=/images?q%3D%2Bcell%2BAND%2Bnucleus%26svnum%3D10%26hl%3Den%26lr%3D%26ie%3DUTF-8%26oe%3DUTF-8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efa.org/images/research/chromosome.gif" TargetMode="External"/><Relationship Id="rId5" Type="http://schemas.openxmlformats.org/officeDocument/2006/relationships/hyperlink" Target="http://images.google.com/imgres?imgurl=www.bbc.co.uk/education/asguru/biology/01cellbiology/01observingcells/01cellfractionation/images/nucleus.gif&amp;imgrefurl=http://www.bbc.co.uk/education/asguru/biology/01cellbiology/01observingcells/01cellfractionation/pop_nucleus.html&amp;h=148&amp;w=228&amp;prev=/images?q%3D%2Bcell%2BAND%2Bnucleus%26svnum%3D10%26hl%3Den%26lr%3D%26ie%3DUTF-8%26oe%3DUTF-8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8077200" cy="2133600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/>
              <a:t>DM and Genetics: Your Questions Answered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9699" name="Subtitle 2"/>
          <p:cNvSpPr>
            <a:spLocks noGrp="1"/>
          </p:cNvSpPr>
          <p:nvPr>
            <p:ph type="subTitle" idx="1"/>
          </p:nvPr>
        </p:nvSpPr>
        <p:spPr>
          <a:xfrm>
            <a:off x="533400" y="5257800"/>
            <a:ext cx="8077200" cy="1500188"/>
          </a:xfrm>
        </p:spPr>
        <p:txBody>
          <a:bodyPr/>
          <a:lstStyle/>
          <a:p>
            <a:pPr algn="ctr" eaLnBrk="1" hangingPunct="1"/>
            <a:r>
              <a:rPr lang="en-US" altLang="en-US" sz="2200" dirty="0" smtClean="0"/>
              <a:t>Tiffany Grider, MS, CGC</a:t>
            </a:r>
          </a:p>
          <a:p>
            <a:pPr algn="ctr" eaLnBrk="1" hangingPunct="1"/>
            <a:r>
              <a:rPr lang="en-US" altLang="en-US" sz="2200" dirty="0" smtClean="0"/>
              <a:t>Certified Genetic Counselor</a:t>
            </a:r>
          </a:p>
          <a:p>
            <a:pPr algn="ctr" eaLnBrk="1" hangingPunct="1"/>
            <a:r>
              <a:rPr lang="en-US" altLang="en-US" sz="2200" dirty="0" smtClean="0"/>
              <a:t>University of Iowa, Department of Neurology</a:t>
            </a:r>
          </a:p>
          <a:p>
            <a:pPr algn="ctr" eaLnBrk="1" hangingPunct="1"/>
            <a:endParaRPr lang="en-US" altLang="en-US" sz="2200" dirty="0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16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36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30" name="Group 86"/>
          <p:cNvGraphicFramePr>
            <a:graphicFrameLocks noGrp="1"/>
          </p:cNvGraphicFramePr>
          <p:nvPr/>
        </p:nvGraphicFramePr>
        <p:xfrm>
          <a:off x="533400" y="1143000"/>
          <a:ext cx="7981950" cy="3200401"/>
        </p:xfrm>
        <a:graphic>
          <a:graphicData uri="http://schemas.openxmlformats.org/drawingml/2006/table">
            <a:tbl>
              <a:tblPr/>
              <a:tblGrid>
                <a:gridCol w="1862138"/>
                <a:gridCol w="1647825"/>
                <a:gridCol w="4471987"/>
              </a:tblGrid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Number of CTG repeats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Implications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Normal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Not affected with MD; cannot pass on MD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Intermediate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(premutation)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35 to 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Not affected with MD; can expand when passed 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Mildly affected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50 to ~150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Age of onset: 20 to 70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Symptoms: Myotonia, cataracts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9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Classic MD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~100 to  ~1000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Age of onset: 10 to 30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Symptoms: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Weakness, myotonia, cataracts, balding, cardiac involvement, others -/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0" y="0"/>
            <a:ext cx="457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Myotonic Dystrophy (MD)</a:t>
            </a:r>
          </a:p>
        </p:txBody>
      </p:sp>
      <p:graphicFrame>
        <p:nvGraphicFramePr>
          <p:cNvPr id="6227" name="Group 83"/>
          <p:cNvGraphicFramePr>
            <a:graphicFrameLocks noGrp="1"/>
          </p:cNvGraphicFramePr>
          <p:nvPr/>
        </p:nvGraphicFramePr>
        <p:xfrm>
          <a:off x="533400" y="4343400"/>
          <a:ext cx="8001000" cy="1116013"/>
        </p:xfrm>
        <a:graphic>
          <a:graphicData uri="http://schemas.openxmlformats.org/drawingml/2006/table">
            <a:tbl>
              <a:tblPr/>
              <a:tblGrid>
                <a:gridCol w="1905000"/>
                <a:gridCol w="1600200"/>
                <a:gridCol w="4495800"/>
              </a:tblGrid>
              <a:tr h="1116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Congenital MD</a:t>
                      </a:r>
                    </a:p>
                  </a:txBody>
                  <a:tcPr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 2000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Age of onset: Birth to 10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Symptoms: Infantile hypotonia, respiratory problems, mental retardation, classic signs in adults, others -/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89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533400" y="304800"/>
            <a:ext cx="3975100" cy="2438400"/>
            <a:chOff x="336" y="192"/>
            <a:chExt cx="2504" cy="1536"/>
          </a:xfrm>
        </p:grpSpPr>
        <p:sp>
          <p:nvSpPr>
            <p:cNvPr id="4137" name="Text Box 3"/>
            <p:cNvSpPr txBox="1">
              <a:spLocks noChangeArrowheads="1"/>
            </p:cNvSpPr>
            <p:nvPr/>
          </p:nvSpPr>
          <p:spPr bwMode="auto">
            <a:xfrm>
              <a:off x="336" y="192"/>
              <a:ext cx="157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800" b="1">
                  <a:latin typeface="Times New Roman" pitchFamily="18" charset="0"/>
                </a:rPr>
                <a:t>Chromosome 3</a:t>
              </a:r>
            </a:p>
          </p:txBody>
        </p:sp>
        <p:grpSp>
          <p:nvGrpSpPr>
            <p:cNvPr id="4138" name="Group 4"/>
            <p:cNvGrpSpPr>
              <a:grpSpLocks/>
            </p:cNvGrpSpPr>
            <p:nvPr/>
          </p:nvGrpSpPr>
          <p:grpSpPr bwMode="auto">
            <a:xfrm>
              <a:off x="720" y="624"/>
              <a:ext cx="2120" cy="1104"/>
              <a:chOff x="1344" y="432"/>
              <a:chExt cx="2120" cy="1104"/>
            </a:xfrm>
          </p:grpSpPr>
          <p:sp>
            <p:nvSpPr>
              <p:cNvPr id="4139" name="Oval 5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144" cy="3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40" name="Oval 6"/>
              <p:cNvSpPr>
                <a:spLocks noChangeArrowheads="1"/>
              </p:cNvSpPr>
              <p:nvPr/>
            </p:nvSpPr>
            <p:spPr bwMode="auto">
              <a:xfrm>
                <a:off x="1344" y="816"/>
                <a:ext cx="144" cy="7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41" name="Line 7"/>
              <p:cNvSpPr>
                <a:spLocks noChangeShapeType="1"/>
              </p:cNvSpPr>
              <p:nvPr/>
            </p:nvSpPr>
            <p:spPr bwMode="auto">
              <a:xfrm>
                <a:off x="1344" y="624"/>
                <a:ext cx="14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42" name="Text Box 8"/>
              <p:cNvSpPr txBox="1">
                <a:spLocks noChangeArrowheads="1"/>
              </p:cNvSpPr>
              <p:nvPr/>
            </p:nvSpPr>
            <p:spPr bwMode="auto">
              <a:xfrm>
                <a:off x="2352" y="480"/>
                <a:ext cx="111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400" b="1">
                    <a:latin typeface="Times New Roman" pitchFamily="18" charset="0"/>
                  </a:rPr>
                  <a:t>Gene </a:t>
                </a:r>
                <a:r>
                  <a:rPr lang="en-US" altLang="en-US" sz="2400" b="1" i="1">
                    <a:latin typeface="Times New Roman" pitchFamily="18" charset="0"/>
                  </a:rPr>
                  <a:t>CNBP</a:t>
                </a:r>
              </a:p>
            </p:txBody>
          </p:sp>
          <p:sp>
            <p:nvSpPr>
              <p:cNvPr id="4143" name="Line 9"/>
              <p:cNvSpPr>
                <a:spLocks noChangeShapeType="1"/>
              </p:cNvSpPr>
              <p:nvPr/>
            </p:nvSpPr>
            <p:spPr bwMode="auto">
              <a:xfrm>
                <a:off x="1536" y="624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3276600" y="1447800"/>
            <a:ext cx="6251575" cy="1071563"/>
            <a:chOff x="2064" y="912"/>
            <a:chExt cx="3938" cy="675"/>
          </a:xfrm>
        </p:grpSpPr>
        <p:sp>
          <p:nvSpPr>
            <p:cNvPr id="4135" name="Text Box 11"/>
            <p:cNvSpPr txBox="1">
              <a:spLocks noChangeArrowheads="1"/>
            </p:cNvSpPr>
            <p:nvPr/>
          </p:nvSpPr>
          <p:spPr bwMode="auto">
            <a:xfrm>
              <a:off x="2064" y="1296"/>
              <a:ext cx="393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400" b="1">
                  <a:latin typeface="Times New Roman" pitchFamily="18" charset="0"/>
                </a:rPr>
                <a:t>…</a:t>
              </a:r>
              <a:r>
                <a:rPr lang="en-US" altLang="en-US" sz="2400" b="1">
                  <a:solidFill>
                    <a:srgbClr val="FF0000"/>
                  </a:solidFill>
                  <a:latin typeface="Times New Roman" pitchFamily="18" charset="0"/>
                </a:rPr>
                <a:t>ATC</a:t>
              </a:r>
              <a:r>
                <a:rPr lang="en-US" altLang="en-US" sz="2400" b="1">
                  <a:solidFill>
                    <a:srgbClr val="6600FF"/>
                  </a:solidFill>
                  <a:latin typeface="Times New Roman" pitchFamily="18" charset="0"/>
                </a:rPr>
                <a:t>CCTGCCTGCCTG</a:t>
              </a:r>
              <a:r>
                <a:rPr lang="en-US" altLang="en-US" sz="2400" b="1">
                  <a:latin typeface="Times New Roman" pitchFamily="18" charset="0"/>
                </a:rPr>
                <a:t> </a:t>
              </a:r>
              <a:r>
                <a:rPr lang="en-US" altLang="en-US" sz="2400" b="1">
                  <a:solidFill>
                    <a:srgbClr val="339966"/>
                  </a:solidFill>
                  <a:latin typeface="Times New Roman" pitchFamily="18" charset="0"/>
                </a:rPr>
                <a:t>GTG</a:t>
              </a:r>
              <a:r>
                <a:rPr lang="en-US" altLang="en-US" sz="2400" b="1">
                  <a:latin typeface="Times New Roman" pitchFamily="18" charset="0"/>
                </a:rPr>
                <a:t> </a:t>
              </a:r>
              <a:r>
                <a:rPr lang="en-US" altLang="en-US" sz="2400" b="1">
                  <a:solidFill>
                    <a:srgbClr val="D60093"/>
                  </a:solidFill>
                  <a:latin typeface="Times New Roman" pitchFamily="18" charset="0"/>
                </a:rPr>
                <a:t>CTC </a:t>
              </a:r>
              <a:r>
                <a:rPr lang="en-US" altLang="en-US" sz="2400" b="1">
                  <a:solidFill>
                    <a:srgbClr val="FF6600"/>
                  </a:solidFill>
                  <a:latin typeface="Times New Roman" pitchFamily="18" charset="0"/>
                </a:rPr>
                <a:t>AAG</a:t>
              </a:r>
              <a:r>
                <a:rPr lang="en-US" altLang="en-US" sz="2400" b="1">
                  <a:latin typeface="Times New Roman" pitchFamily="18" charset="0"/>
                </a:rPr>
                <a:t>...</a:t>
              </a:r>
            </a:p>
          </p:txBody>
        </p:sp>
        <p:sp>
          <p:nvSpPr>
            <p:cNvPr id="4136" name="Text Box 12"/>
            <p:cNvSpPr txBox="1">
              <a:spLocks noChangeArrowheads="1"/>
            </p:cNvSpPr>
            <p:nvPr/>
          </p:nvSpPr>
          <p:spPr bwMode="auto">
            <a:xfrm>
              <a:off x="3514" y="912"/>
              <a:ext cx="61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b="1">
                  <a:latin typeface="Times New Roman" pitchFamily="18" charset="0"/>
                </a:rPr>
                <a:t>Gene</a:t>
              </a:r>
            </a:p>
          </p:txBody>
        </p:sp>
      </p:grpSp>
      <p:grpSp>
        <p:nvGrpSpPr>
          <p:cNvPr id="4109" name="Group 13"/>
          <p:cNvGrpSpPr>
            <a:grpSpLocks/>
          </p:cNvGrpSpPr>
          <p:nvPr/>
        </p:nvGrpSpPr>
        <p:grpSpPr bwMode="auto">
          <a:xfrm>
            <a:off x="3733800" y="2476500"/>
            <a:ext cx="4800600" cy="2157413"/>
            <a:chOff x="2352" y="1560"/>
            <a:chExt cx="3024" cy="1359"/>
          </a:xfrm>
        </p:grpSpPr>
        <p:sp>
          <p:nvSpPr>
            <p:cNvPr id="4120" name="Oval 14"/>
            <p:cNvSpPr>
              <a:spLocks noChangeArrowheads="1"/>
            </p:cNvSpPr>
            <p:nvPr/>
          </p:nvSpPr>
          <p:spPr bwMode="auto">
            <a:xfrm>
              <a:off x="4560" y="2088"/>
              <a:ext cx="336" cy="336"/>
            </a:xfrm>
            <a:prstGeom prst="ellips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21" name="Oval 15"/>
            <p:cNvSpPr>
              <a:spLocks noChangeArrowheads="1"/>
            </p:cNvSpPr>
            <p:nvPr/>
          </p:nvSpPr>
          <p:spPr bwMode="auto">
            <a:xfrm>
              <a:off x="4128" y="2088"/>
              <a:ext cx="336" cy="336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22" name="Oval 16"/>
            <p:cNvSpPr>
              <a:spLocks noChangeArrowheads="1"/>
            </p:cNvSpPr>
            <p:nvPr/>
          </p:nvSpPr>
          <p:spPr bwMode="auto">
            <a:xfrm>
              <a:off x="3648" y="2088"/>
              <a:ext cx="336" cy="33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23" name="Oval 17"/>
            <p:cNvSpPr>
              <a:spLocks noChangeArrowheads="1"/>
            </p:cNvSpPr>
            <p:nvPr/>
          </p:nvSpPr>
          <p:spPr bwMode="auto">
            <a:xfrm>
              <a:off x="5040" y="2088"/>
              <a:ext cx="336" cy="33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24" name="Oval 18"/>
            <p:cNvSpPr>
              <a:spLocks noChangeArrowheads="1"/>
            </p:cNvSpPr>
            <p:nvPr/>
          </p:nvSpPr>
          <p:spPr bwMode="auto">
            <a:xfrm>
              <a:off x="2784" y="2088"/>
              <a:ext cx="336" cy="33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" name="Oval 19"/>
            <p:cNvSpPr>
              <a:spLocks noChangeArrowheads="1"/>
            </p:cNvSpPr>
            <p:nvPr/>
          </p:nvSpPr>
          <p:spPr bwMode="auto">
            <a:xfrm>
              <a:off x="3216" y="2088"/>
              <a:ext cx="336" cy="33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26" name="Oval 20"/>
            <p:cNvSpPr>
              <a:spLocks noChangeArrowheads="1"/>
            </p:cNvSpPr>
            <p:nvPr/>
          </p:nvSpPr>
          <p:spPr bwMode="auto">
            <a:xfrm>
              <a:off x="2352" y="2088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27" name="Line 21"/>
            <p:cNvSpPr>
              <a:spLocks noChangeShapeType="1"/>
            </p:cNvSpPr>
            <p:nvPr/>
          </p:nvSpPr>
          <p:spPr bwMode="auto">
            <a:xfrm>
              <a:off x="5184" y="1560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28" name="Line 22"/>
            <p:cNvSpPr>
              <a:spLocks noChangeShapeType="1"/>
            </p:cNvSpPr>
            <p:nvPr/>
          </p:nvSpPr>
          <p:spPr bwMode="auto">
            <a:xfrm>
              <a:off x="4704" y="1560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29" name="Line 23"/>
            <p:cNvSpPr>
              <a:spLocks noChangeShapeType="1"/>
            </p:cNvSpPr>
            <p:nvPr/>
          </p:nvSpPr>
          <p:spPr bwMode="auto">
            <a:xfrm>
              <a:off x="4272" y="1560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30" name="Line 24"/>
            <p:cNvSpPr>
              <a:spLocks noChangeShapeType="1"/>
            </p:cNvSpPr>
            <p:nvPr/>
          </p:nvSpPr>
          <p:spPr bwMode="auto">
            <a:xfrm>
              <a:off x="3792" y="1560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31" name="Line 25"/>
            <p:cNvSpPr>
              <a:spLocks noChangeShapeType="1"/>
            </p:cNvSpPr>
            <p:nvPr/>
          </p:nvSpPr>
          <p:spPr bwMode="auto">
            <a:xfrm>
              <a:off x="3360" y="1560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32" name="Line 26"/>
            <p:cNvSpPr>
              <a:spLocks noChangeShapeType="1"/>
            </p:cNvSpPr>
            <p:nvPr/>
          </p:nvSpPr>
          <p:spPr bwMode="auto">
            <a:xfrm>
              <a:off x="2928" y="1560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33" name="Line 27"/>
            <p:cNvSpPr>
              <a:spLocks noChangeShapeType="1"/>
            </p:cNvSpPr>
            <p:nvPr/>
          </p:nvSpPr>
          <p:spPr bwMode="auto">
            <a:xfrm>
              <a:off x="2496" y="1560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34" name="Text Box 28"/>
            <p:cNvSpPr txBox="1">
              <a:spLocks noChangeArrowheads="1"/>
            </p:cNvSpPr>
            <p:nvPr/>
          </p:nvSpPr>
          <p:spPr bwMode="auto">
            <a:xfrm>
              <a:off x="3178" y="2592"/>
              <a:ext cx="135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b="1">
                  <a:latin typeface="Times New Roman" pitchFamily="18" charset="0"/>
                </a:rPr>
                <a:t>Amino Acids</a:t>
              </a:r>
            </a:p>
          </p:txBody>
        </p:sp>
      </p:grpSp>
      <p:grpSp>
        <p:nvGrpSpPr>
          <p:cNvPr id="4125" name="Group 29"/>
          <p:cNvGrpSpPr>
            <a:grpSpLocks/>
          </p:cNvGrpSpPr>
          <p:nvPr/>
        </p:nvGrpSpPr>
        <p:grpSpPr bwMode="auto">
          <a:xfrm>
            <a:off x="381000" y="5257800"/>
            <a:ext cx="6373813" cy="914400"/>
            <a:chOff x="240" y="3312"/>
            <a:chExt cx="4015" cy="576"/>
          </a:xfrm>
        </p:grpSpPr>
        <p:grpSp>
          <p:nvGrpSpPr>
            <p:cNvPr id="4102" name="Group 30"/>
            <p:cNvGrpSpPr>
              <a:grpSpLocks/>
            </p:cNvGrpSpPr>
            <p:nvPr/>
          </p:nvGrpSpPr>
          <p:grpSpPr bwMode="auto">
            <a:xfrm>
              <a:off x="240" y="3312"/>
              <a:ext cx="2976" cy="576"/>
              <a:chOff x="240" y="3312"/>
              <a:chExt cx="1968" cy="384"/>
            </a:xfrm>
          </p:grpSpPr>
          <p:sp>
            <p:nvSpPr>
              <p:cNvPr id="4104" name="Oval 31"/>
              <p:cNvSpPr>
                <a:spLocks noChangeArrowheads="1"/>
              </p:cNvSpPr>
              <p:nvPr/>
            </p:nvSpPr>
            <p:spPr bwMode="auto">
              <a:xfrm>
                <a:off x="240" y="3552"/>
                <a:ext cx="144" cy="144"/>
              </a:xfrm>
              <a:prstGeom prst="ellipse">
                <a:avLst/>
              </a:prstGeom>
              <a:solidFill>
                <a:srgbClr val="CC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5" name="Oval 32"/>
              <p:cNvSpPr>
                <a:spLocks noChangeArrowheads="1"/>
              </p:cNvSpPr>
              <p:nvPr/>
            </p:nvSpPr>
            <p:spPr bwMode="auto">
              <a:xfrm>
                <a:off x="384" y="3504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" name="Oval 33"/>
              <p:cNvSpPr>
                <a:spLocks noChangeArrowheads="1"/>
              </p:cNvSpPr>
              <p:nvPr/>
            </p:nvSpPr>
            <p:spPr bwMode="auto">
              <a:xfrm>
                <a:off x="480" y="3408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7" name="Oval 34"/>
              <p:cNvSpPr>
                <a:spLocks noChangeArrowheads="1"/>
              </p:cNvSpPr>
              <p:nvPr/>
            </p:nvSpPr>
            <p:spPr bwMode="auto">
              <a:xfrm>
                <a:off x="576" y="3312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8" name="Oval 35"/>
              <p:cNvSpPr>
                <a:spLocks noChangeArrowheads="1"/>
              </p:cNvSpPr>
              <p:nvPr/>
            </p:nvSpPr>
            <p:spPr bwMode="auto">
              <a:xfrm>
                <a:off x="720" y="33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" name="Oval 36"/>
              <p:cNvSpPr>
                <a:spLocks noChangeArrowheads="1"/>
              </p:cNvSpPr>
              <p:nvPr/>
            </p:nvSpPr>
            <p:spPr bwMode="auto">
              <a:xfrm>
                <a:off x="816" y="3408"/>
                <a:ext cx="144" cy="144"/>
              </a:xfrm>
              <a:prstGeom prst="ellipse">
                <a:avLst/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0" name="Oval 37"/>
              <p:cNvSpPr>
                <a:spLocks noChangeArrowheads="1"/>
              </p:cNvSpPr>
              <p:nvPr/>
            </p:nvSpPr>
            <p:spPr bwMode="auto">
              <a:xfrm>
                <a:off x="912" y="3504"/>
                <a:ext cx="144" cy="144"/>
              </a:xfrm>
              <a:prstGeom prst="ellipse">
                <a:avLst/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1" name="Oval 38"/>
              <p:cNvSpPr>
                <a:spLocks noChangeArrowheads="1"/>
              </p:cNvSpPr>
              <p:nvPr/>
            </p:nvSpPr>
            <p:spPr bwMode="auto">
              <a:xfrm>
                <a:off x="1056" y="3552"/>
                <a:ext cx="144" cy="144"/>
              </a:xfrm>
              <a:prstGeom prst="ellipse">
                <a:avLst/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2" name="Oval 39"/>
              <p:cNvSpPr>
                <a:spLocks noChangeArrowheads="1"/>
              </p:cNvSpPr>
              <p:nvPr/>
            </p:nvSpPr>
            <p:spPr bwMode="auto">
              <a:xfrm>
                <a:off x="2064" y="345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3" name="Oval 40"/>
              <p:cNvSpPr>
                <a:spLocks noChangeArrowheads="1"/>
              </p:cNvSpPr>
              <p:nvPr/>
            </p:nvSpPr>
            <p:spPr bwMode="auto">
              <a:xfrm>
                <a:off x="1200" y="3552"/>
                <a:ext cx="144" cy="144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114" name="Oval 41"/>
              <p:cNvSpPr>
                <a:spLocks noChangeArrowheads="1"/>
              </p:cNvSpPr>
              <p:nvPr/>
            </p:nvSpPr>
            <p:spPr bwMode="auto">
              <a:xfrm>
                <a:off x="1344" y="3552"/>
                <a:ext cx="144" cy="144"/>
              </a:xfrm>
              <a:prstGeom prst="ellipse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5" name="Oval 42"/>
              <p:cNvSpPr>
                <a:spLocks noChangeArrowheads="1"/>
              </p:cNvSpPr>
              <p:nvPr/>
            </p:nvSpPr>
            <p:spPr bwMode="auto">
              <a:xfrm>
                <a:off x="1488" y="3552"/>
                <a:ext cx="144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6" name="Oval 43"/>
              <p:cNvSpPr>
                <a:spLocks noChangeArrowheads="1"/>
              </p:cNvSpPr>
              <p:nvPr/>
            </p:nvSpPr>
            <p:spPr bwMode="auto">
              <a:xfrm>
                <a:off x="1584" y="3456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7" name="Oval 44"/>
              <p:cNvSpPr>
                <a:spLocks noChangeArrowheads="1"/>
              </p:cNvSpPr>
              <p:nvPr/>
            </p:nvSpPr>
            <p:spPr bwMode="auto">
              <a:xfrm>
                <a:off x="1680" y="3360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8" name="Oval 45"/>
              <p:cNvSpPr>
                <a:spLocks noChangeArrowheads="1"/>
              </p:cNvSpPr>
              <p:nvPr/>
            </p:nvSpPr>
            <p:spPr bwMode="auto">
              <a:xfrm>
                <a:off x="1824" y="3312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9" name="Oval 46"/>
              <p:cNvSpPr>
                <a:spLocks noChangeArrowheads="1"/>
              </p:cNvSpPr>
              <p:nvPr/>
            </p:nvSpPr>
            <p:spPr bwMode="auto">
              <a:xfrm>
                <a:off x="1968" y="3360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4103" name="Text Box 47"/>
            <p:cNvSpPr txBox="1">
              <a:spLocks noChangeArrowheads="1"/>
            </p:cNvSpPr>
            <p:nvPr/>
          </p:nvSpPr>
          <p:spPr bwMode="auto">
            <a:xfrm>
              <a:off x="3648" y="3456"/>
              <a:ext cx="60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latin typeface="Times New Roman" pitchFamily="18" charset="0"/>
                </a:rPr>
                <a:t>RNA</a:t>
              </a:r>
              <a:endParaRPr lang="en-US" altLang="en-US" sz="2800" b="1" dirty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650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895600" y="333375"/>
            <a:ext cx="3762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u="sng">
                <a:solidFill>
                  <a:srgbClr val="000066"/>
                </a:solidFill>
                <a:latin typeface="Times New Roman" pitchFamily="18" charset="0"/>
              </a:rPr>
              <a:t>Myotonic Dystrophy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086600" y="5105400"/>
            <a:ext cx="9637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latin typeface="Times New Roman" pitchFamily="18" charset="0"/>
              </a:rPr>
              <a:t>RNA</a:t>
            </a:r>
            <a:endParaRPr lang="en-US" altLang="en-US" sz="2800" b="1" dirty="0">
              <a:latin typeface="Times New Roman" pitchFamily="18" charset="0"/>
            </a:endParaRP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228600" y="1219200"/>
            <a:ext cx="8764588" cy="2424113"/>
            <a:chOff x="144" y="768"/>
            <a:chExt cx="5521" cy="1527"/>
          </a:xfrm>
        </p:grpSpPr>
        <p:sp>
          <p:nvSpPr>
            <p:cNvPr id="5149" name="Text Box 5"/>
            <p:cNvSpPr txBox="1">
              <a:spLocks noChangeArrowheads="1"/>
            </p:cNvSpPr>
            <p:nvPr/>
          </p:nvSpPr>
          <p:spPr bwMode="auto">
            <a:xfrm>
              <a:off x="2160" y="1968"/>
              <a:ext cx="135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b="1">
                  <a:latin typeface="Times New Roman" pitchFamily="18" charset="0"/>
                </a:rPr>
                <a:t>Amino Acids</a:t>
              </a:r>
            </a:p>
          </p:txBody>
        </p:sp>
        <p:grpSp>
          <p:nvGrpSpPr>
            <p:cNvPr id="5150" name="Group 6"/>
            <p:cNvGrpSpPr>
              <a:grpSpLocks/>
            </p:cNvGrpSpPr>
            <p:nvPr/>
          </p:nvGrpSpPr>
          <p:grpSpPr bwMode="auto">
            <a:xfrm>
              <a:off x="144" y="768"/>
              <a:ext cx="5521" cy="1152"/>
              <a:chOff x="144" y="624"/>
              <a:chExt cx="5521" cy="1152"/>
            </a:xfrm>
          </p:grpSpPr>
          <p:sp>
            <p:nvSpPr>
              <p:cNvPr id="5151" name="Text Box 7"/>
              <p:cNvSpPr txBox="1">
                <a:spLocks noChangeArrowheads="1"/>
              </p:cNvSpPr>
              <p:nvPr/>
            </p:nvSpPr>
            <p:spPr bwMode="auto">
              <a:xfrm>
                <a:off x="144" y="624"/>
                <a:ext cx="552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1">
                    <a:solidFill>
                      <a:srgbClr val="FF0000"/>
                    </a:solidFill>
                    <a:latin typeface="Times New Roman" pitchFamily="18" charset="0"/>
                  </a:rPr>
                  <a:t>ATC </a:t>
                </a:r>
                <a:r>
                  <a:rPr lang="en-US" altLang="en-US" sz="2000" b="1">
                    <a:solidFill>
                      <a:srgbClr val="6600FF"/>
                    </a:solidFill>
                    <a:latin typeface="Times New Roman" pitchFamily="18" charset="0"/>
                  </a:rPr>
                  <a:t>CCTGCCTGCCTGCCTGCCTGCCTGCCTGCCTG</a:t>
                </a:r>
                <a:r>
                  <a:rPr lang="en-US" altLang="en-US" sz="2000" b="1">
                    <a:latin typeface="Times New Roman" pitchFamily="18" charset="0"/>
                  </a:rPr>
                  <a:t> </a:t>
                </a:r>
                <a:r>
                  <a:rPr lang="en-US" altLang="en-US" sz="2000" b="1">
                    <a:solidFill>
                      <a:srgbClr val="339966"/>
                    </a:solidFill>
                    <a:latin typeface="Times New Roman" pitchFamily="18" charset="0"/>
                  </a:rPr>
                  <a:t>GTG</a:t>
                </a:r>
                <a:r>
                  <a:rPr lang="en-US" altLang="en-US" sz="2000" b="1">
                    <a:latin typeface="Times New Roman" pitchFamily="18" charset="0"/>
                  </a:rPr>
                  <a:t> </a:t>
                </a:r>
                <a:r>
                  <a:rPr lang="en-US" altLang="en-US" sz="2000" b="1">
                    <a:solidFill>
                      <a:srgbClr val="D60093"/>
                    </a:solidFill>
                    <a:latin typeface="Times New Roman" pitchFamily="18" charset="0"/>
                  </a:rPr>
                  <a:t>CTC </a:t>
                </a:r>
                <a:r>
                  <a:rPr lang="en-US" altLang="en-US" sz="2000" b="1">
                    <a:solidFill>
                      <a:srgbClr val="FF6600"/>
                    </a:solidFill>
                    <a:latin typeface="Times New Roman" pitchFamily="18" charset="0"/>
                  </a:rPr>
                  <a:t>AAG</a:t>
                </a:r>
                <a:r>
                  <a:rPr lang="en-US" altLang="en-US" sz="2000" b="1">
                    <a:latin typeface="Times New Roman" pitchFamily="18" charset="0"/>
                  </a:rPr>
                  <a:t>...</a:t>
                </a:r>
              </a:p>
            </p:txBody>
          </p:sp>
          <p:sp>
            <p:nvSpPr>
              <p:cNvPr id="5152" name="Oval 8"/>
              <p:cNvSpPr>
                <a:spLocks noChangeArrowheads="1"/>
              </p:cNvSpPr>
              <p:nvPr/>
            </p:nvSpPr>
            <p:spPr bwMode="auto">
              <a:xfrm>
                <a:off x="4752" y="1440"/>
                <a:ext cx="336" cy="336"/>
              </a:xfrm>
              <a:prstGeom prst="ellipse">
                <a:avLst/>
              </a:prstGeom>
              <a:solidFill>
                <a:srgbClr val="CC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53" name="Oval 9"/>
              <p:cNvSpPr>
                <a:spLocks noChangeArrowheads="1"/>
              </p:cNvSpPr>
              <p:nvPr/>
            </p:nvSpPr>
            <p:spPr bwMode="auto">
              <a:xfrm>
                <a:off x="4368" y="1440"/>
                <a:ext cx="336" cy="336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54" name="Oval 10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336" cy="336"/>
              </a:xfrm>
              <a:prstGeom prst="ellipse">
                <a:avLst/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55" name="Oval 11"/>
              <p:cNvSpPr>
                <a:spLocks noChangeArrowheads="1"/>
              </p:cNvSpPr>
              <p:nvPr/>
            </p:nvSpPr>
            <p:spPr bwMode="auto">
              <a:xfrm>
                <a:off x="5136" y="1440"/>
                <a:ext cx="336" cy="33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56" name="Oval 12"/>
              <p:cNvSpPr>
                <a:spLocks noChangeArrowheads="1"/>
              </p:cNvSpPr>
              <p:nvPr/>
            </p:nvSpPr>
            <p:spPr bwMode="auto">
              <a:xfrm>
                <a:off x="3120" y="1440"/>
                <a:ext cx="336" cy="336"/>
              </a:xfrm>
              <a:prstGeom prst="ellipse">
                <a:avLst/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57" name="Oval 13"/>
              <p:cNvSpPr>
                <a:spLocks noChangeArrowheads="1"/>
              </p:cNvSpPr>
              <p:nvPr/>
            </p:nvSpPr>
            <p:spPr bwMode="auto">
              <a:xfrm>
                <a:off x="3552" y="1440"/>
                <a:ext cx="336" cy="336"/>
              </a:xfrm>
              <a:prstGeom prst="ellipse">
                <a:avLst/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58" name="Oval 14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336" cy="33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59" name="Oval 15"/>
              <p:cNvSpPr>
                <a:spLocks noChangeArrowheads="1"/>
              </p:cNvSpPr>
              <p:nvPr/>
            </p:nvSpPr>
            <p:spPr bwMode="auto">
              <a:xfrm>
                <a:off x="1920" y="1440"/>
                <a:ext cx="336" cy="336"/>
              </a:xfrm>
              <a:prstGeom prst="ellipse">
                <a:avLst/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60" name="Oval 16"/>
              <p:cNvSpPr>
                <a:spLocks noChangeArrowheads="1"/>
              </p:cNvSpPr>
              <p:nvPr/>
            </p:nvSpPr>
            <p:spPr bwMode="auto">
              <a:xfrm>
                <a:off x="1536" y="1440"/>
                <a:ext cx="336" cy="336"/>
              </a:xfrm>
              <a:prstGeom prst="ellipse">
                <a:avLst/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61" name="Oval 17"/>
              <p:cNvSpPr>
                <a:spLocks noChangeArrowheads="1"/>
              </p:cNvSpPr>
              <p:nvPr/>
            </p:nvSpPr>
            <p:spPr bwMode="auto">
              <a:xfrm>
                <a:off x="768" y="1440"/>
                <a:ext cx="336" cy="336"/>
              </a:xfrm>
              <a:prstGeom prst="ellipse">
                <a:avLst/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62" name="Oval 18"/>
              <p:cNvSpPr>
                <a:spLocks noChangeArrowheads="1"/>
              </p:cNvSpPr>
              <p:nvPr/>
            </p:nvSpPr>
            <p:spPr bwMode="auto">
              <a:xfrm>
                <a:off x="2736" y="1440"/>
                <a:ext cx="336" cy="336"/>
              </a:xfrm>
              <a:prstGeom prst="ellipse">
                <a:avLst/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63" name="Oval 19"/>
              <p:cNvSpPr>
                <a:spLocks noChangeArrowheads="1"/>
              </p:cNvSpPr>
              <p:nvPr/>
            </p:nvSpPr>
            <p:spPr bwMode="auto">
              <a:xfrm>
                <a:off x="2304" y="1440"/>
                <a:ext cx="336" cy="336"/>
              </a:xfrm>
              <a:prstGeom prst="ellipse">
                <a:avLst/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5164" name="Group 20"/>
              <p:cNvGrpSpPr>
                <a:grpSpLocks/>
              </p:cNvGrpSpPr>
              <p:nvPr/>
            </p:nvGrpSpPr>
            <p:grpSpPr bwMode="auto">
              <a:xfrm>
                <a:off x="528" y="912"/>
                <a:ext cx="4752" cy="480"/>
                <a:chOff x="528" y="840"/>
                <a:chExt cx="4752" cy="480"/>
              </a:xfrm>
            </p:grpSpPr>
            <p:sp>
              <p:nvSpPr>
                <p:cNvPr id="5166" name="Line 21"/>
                <p:cNvSpPr>
                  <a:spLocks noChangeShapeType="1"/>
                </p:cNvSpPr>
                <p:nvPr/>
              </p:nvSpPr>
              <p:spPr bwMode="auto">
                <a:xfrm>
                  <a:off x="5280" y="840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167" name="Line 22"/>
                <p:cNvSpPr>
                  <a:spLocks noChangeShapeType="1"/>
                </p:cNvSpPr>
                <p:nvPr/>
              </p:nvSpPr>
              <p:spPr bwMode="auto">
                <a:xfrm>
                  <a:off x="4896" y="840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168" name="Line 23"/>
                <p:cNvSpPr>
                  <a:spLocks noChangeShapeType="1"/>
                </p:cNvSpPr>
                <p:nvPr/>
              </p:nvSpPr>
              <p:spPr bwMode="auto">
                <a:xfrm>
                  <a:off x="4512" y="840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169" name="Line 24"/>
                <p:cNvSpPr>
                  <a:spLocks noChangeShapeType="1"/>
                </p:cNvSpPr>
                <p:nvPr/>
              </p:nvSpPr>
              <p:spPr bwMode="auto">
                <a:xfrm>
                  <a:off x="4128" y="840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170" name="Line 25"/>
                <p:cNvSpPr>
                  <a:spLocks noChangeShapeType="1"/>
                </p:cNvSpPr>
                <p:nvPr/>
              </p:nvSpPr>
              <p:spPr bwMode="auto">
                <a:xfrm>
                  <a:off x="3696" y="840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171" name="Line 26"/>
                <p:cNvSpPr>
                  <a:spLocks noChangeShapeType="1"/>
                </p:cNvSpPr>
                <p:nvPr/>
              </p:nvSpPr>
              <p:spPr bwMode="auto">
                <a:xfrm>
                  <a:off x="3312" y="840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172" name="Line 27"/>
                <p:cNvSpPr>
                  <a:spLocks noChangeShapeType="1"/>
                </p:cNvSpPr>
                <p:nvPr/>
              </p:nvSpPr>
              <p:spPr bwMode="auto">
                <a:xfrm>
                  <a:off x="2928" y="840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173" name="Line 28"/>
                <p:cNvSpPr>
                  <a:spLocks noChangeShapeType="1"/>
                </p:cNvSpPr>
                <p:nvPr/>
              </p:nvSpPr>
              <p:spPr bwMode="auto">
                <a:xfrm>
                  <a:off x="912" y="840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174" name="Line 29"/>
                <p:cNvSpPr>
                  <a:spLocks noChangeShapeType="1"/>
                </p:cNvSpPr>
                <p:nvPr/>
              </p:nvSpPr>
              <p:spPr bwMode="auto">
                <a:xfrm>
                  <a:off x="1392" y="840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175" name="Line 30"/>
                <p:cNvSpPr>
                  <a:spLocks noChangeShapeType="1"/>
                </p:cNvSpPr>
                <p:nvPr/>
              </p:nvSpPr>
              <p:spPr bwMode="auto">
                <a:xfrm>
                  <a:off x="1728" y="840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176" name="Line 31"/>
                <p:cNvSpPr>
                  <a:spLocks noChangeShapeType="1"/>
                </p:cNvSpPr>
                <p:nvPr/>
              </p:nvSpPr>
              <p:spPr bwMode="auto">
                <a:xfrm>
                  <a:off x="2112" y="840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177" name="Line 32"/>
                <p:cNvSpPr>
                  <a:spLocks noChangeShapeType="1"/>
                </p:cNvSpPr>
                <p:nvPr/>
              </p:nvSpPr>
              <p:spPr bwMode="auto">
                <a:xfrm>
                  <a:off x="2496" y="840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178" name="Line 33"/>
                <p:cNvSpPr>
                  <a:spLocks noChangeShapeType="1"/>
                </p:cNvSpPr>
                <p:nvPr/>
              </p:nvSpPr>
              <p:spPr bwMode="auto">
                <a:xfrm>
                  <a:off x="528" y="840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5165" name="Oval 34"/>
              <p:cNvSpPr>
                <a:spLocks noChangeArrowheads="1"/>
              </p:cNvSpPr>
              <p:nvPr/>
            </p:nvSpPr>
            <p:spPr bwMode="auto">
              <a:xfrm>
                <a:off x="1152" y="1440"/>
                <a:ext cx="336" cy="336"/>
              </a:xfrm>
              <a:prstGeom prst="ellipse">
                <a:avLst/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5125" name="Group 35"/>
          <p:cNvGrpSpPr>
            <a:grpSpLocks/>
          </p:cNvGrpSpPr>
          <p:nvPr/>
        </p:nvGrpSpPr>
        <p:grpSpPr bwMode="auto">
          <a:xfrm>
            <a:off x="457200" y="4648200"/>
            <a:ext cx="6457950" cy="1257300"/>
            <a:chOff x="576" y="3216"/>
            <a:chExt cx="4068" cy="792"/>
          </a:xfrm>
        </p:grpSpPr>
        <p:sp>
          <p:nvSpPr>
            <p:cNvPr id="5126" name="Oval 36"/>
            <p:cNvSpPr>
              <a:spLocks noChangeArrowheads="1"/>
            </p:cNvSpPr>
            <p:nvPr/>
          </p:nvSpPr>
          <p:spPr bwMode="auto">
            <a:xfrm>
              <a:off x="576" y="3576"/>
              <a:ext cx="218" cy="216"/>
            </a:xfrm>
            <a:prstGeom prst="ellips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27" name="Oval 37"/>
            <p:cNvSpPr>
              <a:spLocks noChangeArrowheads="1"/>
            </p:cNvSpPr>
            <p:nvPr/>
          </p:nvSpPr>
          <p:spPr bwMode="auto">
            <a:xfrm>
              <a:off x="794" y="3504"/>
              <a:ext cx="218" cy="2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28" name="Oval 38"/>
            <p:cNvSpPr>
              <a:spLocks noChangeArrowheads="1"/>
            </p:cNvSpPr>
            <p:nvPr/>
          </p:nvSpPr>
          <p:spPr bwMode="auto">
            <a:xfrm>
              <a:off x="939" y="3360"/>
              <a:ext cx="218" cy="21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29" name="Oval 39"/>
            <p:cNvSpPr>
              <a:spLocks noChangeArrowheads="1"/>
            </p:cNvSpPr>
            <p:nvPr/>
          </p:nvSpPr>
          <p:spPr bwMode="auto">
            <a:xfrm>
              <a:off x="1084" y="3216"/>
              <a:ext cx="218" cy="21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0" name="Oval 40"/>
            <p:cNvSpPr>
              <a:spLocks noChangeArrowheads="1"/>
            </p:cNvSpPr>
            <p:nvPr/>
          </p:nvSpPr>
          <p:spPr bwMode="auto">
            <a:xfrm>
              <a:off x="1302" y="3216"/>
              <a:ext cx="218" cy="21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1" name="Oval 41"/>
            <p:cNvSpPr>
              <a:spLocks noChangeArrowheads="1"/>
            </p:cNvSpPr>
            <p:nvPr/>
          </p:nvSpPr>
          <p:spPr bwMode="auto">
            <a:xfrm>
              <a:off x="1447" y="3360"/>
              <a:ext cx="218" cy="21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2" name="Oval 42"/>
            <p:cNvSpPr>
              <a:spLocks noChangeArrowheads="1"/>
            </p:cNvSpPr>
            <p:nvPr/>
          </p:nvSpPr>
          <p:spPr bwMode="auto">
            <a:xfrm>
              <a:off x="1592" y="3504"/>
              <a:ext cx="218" cy="21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3" name="Oval 43"/>
            <p:cNvSpPr>
              <a:spLocks noChangeArrowheads="1"/>
            </p:cNvSpPr>
            <p:nvPr/>
          </p:nvSpPr>
          <p:spPr bwMode="auto">
            <a:xfrm>
              <a:off x="1776" y="3600"/>
              <a:ext cx="218" cy="21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5134" name="Group 44"/>
            <p:cNvGrpSpPr>
              <a:grpSpLocks/>
            </p:cNvGrpSpPr>
            <p:nvPr/>
          </p:nvGrpSpPr>
          <p:grpSpPr bwMode="auto">
            <a:xfrm>
              <a:off x="3120" y="3408"/>
              <a:ext cx="1524" cy="576"/>
              <a:chOff x="2028" y="3216"/>
              <a:chExt cx="1524" cy="576"/>
            </a:xfrm>
          </p:grpSpPr>
          <p:sp>
            <p:nvSpPr>
              <p:cNvPr id="5141" name="Oval 45"/>
              <p:cNvSpPr>
                <a:spLocks noChangeArrowheads="1"/>
              </p:cNvSpPr>
              <p:nvPr/>
            </p:nvSpPr>
            <p:spPr bwMode="auto">
              <a:xfrm>
                <a:off x="3334" y="3432"/>
                <a:ext cx="218" cy="21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2" name="Oval 46"/>
              <p:cNvSpPr>
                <a:spLocks noChangeArrowheads="1"/>
              </p:cNvSpPr>
              <p:nvPr/>
            </p:nvSpPr>
            <p:spPr bwMode="auto">
              <a:xfrm>
                <a:off x="2028" y="3576"/>
                <a:ext cx="217" cy="216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5143" name="Oval 47"/>
              <p:cNvSpPr>
                <a:spLocks noChangeArrowheads="1"/>
              </p:cNvSpPr>
              <p:nvPr/>
            </p:nvSpPr>
            <p:spPr bwMode="auto">
              <a:xfrm>
                <a:off x="2245" y="3576"/>
                <a:ext cx="218" cy="216"/>
              </a:xfrm>
              <a:prstGeom prst="ellipse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4" name="Oval 48"/>
              <p:cNvSpPr>
                <a:spLocks noChangeArrowheads="1"/>
              </p:cNvSpPr>
              <p:nvPr/>
            </p:nvSpPr>
            <p:spPr bwMode="auto">
              <a:xfrm>
                <a:off x="2463" y="3576"/>
                <a:ext cx="218" cy="21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5" name="Oval 49"/>
              <p:cNvSpPr>
                <a:spLocks noChangeArrowheads="1"/>
              </p:cNvSpPr>
              <p:nvPr/>
            </p:nvSpPr>
            <p:spPr bwMode="auto">
              <a:xfrm>
                <a:off x="2608" y="3432"/>
                <a:ext cx="218" cy="21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6" name="Oval 50"/>
              <p:cNvSpPr>
                <a:spLocks noChangeArrowheads="1"/>
              </p:cNvSpPr>
              <p:nvPr/>
            </p:nvSpPr>
            <p:spPr bwMode="auto">
              <a:xfrm>
                <a:off x="2754" y="3288"/>
                <a:ext cx="217" cy="21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7" name="Oval 51"/>
              <p:cNvSpPr>
                <a:spLocks noChangeArrowheads="1"/>
              </p:cNvSpPr>
              <p:nvPr/>
            </p:nvSpPr>
            <p:spPr bwMode="auto">
              <a:xfrm>
                <a:off x="2971" y="3216"/>
                <a:ext cx="218" cy="21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48" name="Oval 52"/>
              <p:cNvSpPr>
                <a:spLocks noChangeArrowheads="1"/>
              </p:cNvSpPr>
              <p:nvPr/>
            </p:nvSpPr>
            <p:spPr bwMode="auto">
              <a:xfrm>
                <a:off x="3189" y="3288"/>
                <a:ext cx="218" cy="21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5135" name="Oval 53"/>
            <p:cNvSpPr>
              <a:spLocks noChangeArrowheads="1"/>
            </p:cNvSpPr>
            <p:nvPr/>
          </p:nvSpPr>
          <p:spPr bwMode="auto">
            <a:xfrm>
              <a:off x="1968" y="3696"/>
              <a:ext cx="218" cy="21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6" name="Oval 54"/>
            <p:cNvSpPr>
              <a:spLocks noChangeArrowheads="1"/>
            </p:cNvSpPr>
            <p:nvPr/>
          </p:nvSpPr>
          <p:spPr bwMode="auto">
            <a:xfrm>
              <a:off x="2160" y="3744"/>
              <a:ext cx="218" cy="21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7" name="Oval 55"/>
            <p:cNvSpPr>
              <a:spLocks noChangeArrowheads="1"/>
            </p:cNvSpPr>
            <p:nvPr/>
          </p:nvSpPr>
          <p:spPr bwMode="auto">
            <a:xfrm>
              <a:off x="2352" y="3792"/>
              <a:ext cx="218" cy="21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8" name="Oval 56"/>
            <p:cNvSpPr>
              <a:spLocks noChangeArrowheads="1"/>
            </p:cNvSpPr>
            <p:nvPr/>
          </p:nvSpPr>
          <p:spPr bwMode="auto">
            <a:xfrm>
              <a:off x="2544" y="3792"/>
              <a:ext cx="218" cy="21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9" name="Oval 57"/>
            <p:cNvSpPr>
              <a:spLocks noChangeArrowheads="1"/>
            </p:cNvSpPr>
            <p:nvPr/>
          </p:nvSpPr>
          <p:spPr bwMode="auto">
            <a:xfrm>
              <a:off x="2736" y="3792"/>
              <a:ext cx="218" cy="21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0" name="Oval 58"/>
            <p:cNvSpPr>
              <a:spLocks noChangeArrowheads="1"/>
            </p:cNvSpPr>
            <p:nvPr/>
          </p:nvSpPr>
          <p:spPr bwMode="auto">
            <a:xfrm>
              <a:off x="2928" y="3792"/>
              <a:ext cx="218" cy="21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5307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30" name="Group 86"/>
          <p:cNvGraphicFramePr>
            <a:graphicFrameLocks noGrp="1"/>
          </p:cNvGraphicFramePr>
          <p:nvPr/>
        </p:nvGraphicFramePr>
        <p:xfrm>
          <a:off x="533400" y="1143000"/>
          <a:ext cx="7981950" cy="1687514"/>
        </p:xfrm>
        <a:graphic>
          <a:graphicData uri="http://schemas.openxmlformats.org/drawingml/2006/table">
            <a:tbl>
              <a:tblPr/>
              <a:tblGrid>
                <a:gridCol w="1862138"/>
                <a:gridCol w="1647825"/>
                <a:gridCol w="4471987"/>
              </a:tblGrid>
              <a:tr h="614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Number of CTG repeats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Implications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Normal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Not affected with MD; cannot pass on MD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Abnormal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75-11,000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Affected with MD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0" y="0"/>
            <a:ext cx="60944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Myotonic Dystrophy Type 2 (DM2)</a:t>
            </a:r>
          </a:p>
        </p:txBody>
      </p:sp>
    </p:spTree>
    <p:extLst>
      <p:ext uri="{BB962C8B-B14F-4D97-AF65-F5344CB8AC3E}">
        <p14:creationId xmlns:p14="http://schemas.microsoft.com/office/powerpoint/2010/main" val="115513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tissue mosaic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934325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4800" y="6570821"/>
            <a:ext cx="4924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https://ib.bioninja.com.au/standard-level/topic-3-genetics/34-inheritance/mosaicism.html</a:t>
            </a:r>
          </a:p>
        </p:txBody>
      </p:sp>
    </p:spTree>
    <p:extLst>
      <p:ext uri="{BB962C8B-B14F-4D97-AF65-F5344CB8AC3E}">
        <p14:creationId xmlns:p14="http://schemas.microsoft.com/office/powerpoint/2010/main" val="2175495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856112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0" y="6297075"/>
            <a:ext cx="51331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/>
              <a:t>Géraldine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Sicot</a:t>
            </a:r>
            <a:r>
              <a:rPr lang="en-US" sz="1000" b="1" dirty="0" smtClean="0"/>
              <a:t>, </a:t>
            </a:r>
            <a:r>
              <a:rPr lang="en-US" sz="1000" b="1" dirty="0" err="1" smtClean="0"/>
              <a:t>Mário</a:t>
            </a:r>
            <a:r>
              <a:rPr lang="en-US" sz="1000" b="1" dirty="0" smtClean="0"/>
              <a:t> Gomes-Pereira</a:t>
            </a:r>
            <a:r>
              <a:rPr lang="en-US" sz="1000" b="1" dirty="0"/>
              <a:t>. </a:t>
            </a:r>
            <a:r>
              <a:rPr lang="en-US" sz="1000" b="1" dirty="0"/>
              <a:t>RNA </a:t>
            </a:r>
            <a:r>
              <a:rPr lang="en-US" sz="1000" b="1" dirty="0"/>
              <a:t>toxicity in human disease and animal models: </a:t>
            </a:r>
            <a:endParaRPr lang="en-US" sz="1000" b="1" dirty="0"/>
          </a:p>
          <a:p>
            <a:r>
              <a:rPr lang="en-US" sz="1000" b="1" dirty="0"/>
              <a:t>From </a:t>
            </a:r>
            <a:r>
              <a:rPr lang="en-US" sz="1000" b="1" dirty="0"/>
              <a:t>the uncovering of a new mechanism to the development of promising therapies</a:t>
            </a:r>
          </a:p>
          <a:p>
            <a:r>
              <a:rPr lang="en-US" sz="1000" b="1" dirty="0"/>
              <a:t>Volume 1832, Issue 9, September 2013, Pages 1390-1409</a:t>
            </a:r>
          </a:p>
        </p:txBody>
      </p:sp>
    </p:spTree>
    <p:extLst>
      <p:ext uri="{BB962C8B-B14F-4D97-AF65-F5344CB8AC3E}">
        <p14:creationId xmlns:p14="http://schemas.microsoft.com/office/powerpoint/2010/main" val="3002903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525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Myotonic Dystrophy</a:t>
            </a:r>
          </a:p>
          <a:p>
            <a:pPr>
              <a:defRPr/>
            </a:pPr>
            <a:r>
              <a:rPr lang="en-US" altLang="en-US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Presymptomatic Testing 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1447800"/>
            <a:ext cx="9144000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Verdana" pitchFamily="34" charset="0"/>
              </a:rPr>
              <a:t>Series of appointments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latin typeface="Verdana" pitchFamily="34" charset="0"/>
              </a:rPr>
              <a:t> Genetic counseling about MD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latin typeface="Verdana" pitchFamily="34" charset="0"/>
              </a:rPr>
              <a:t> Neurological examination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latin typeface="Verdana" pitchFamily="34" charset="0"/>
              </a:rPr>
              <a:t> Psychological evaluation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latin typeface="Verdana" pitchFamily="34" charset="0"/>
              </a:rPr>
              <a:t> Blood draw for genetic testing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latin typeface="Verdana" pitchFamily="34" charset="0"/>
              </a:rPr>
              <a:t> Results disclosure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Verdana" pitchFamily="34" charset="0"/>
              </a:rPr>
              <a:t>Ideally, diagnosis of MD is confirmed in an affected family member first </a:t>
            </a:r>
          </a:p>
        </p:txBody>
      </p:sp>
    </p:spTree>
    <p:extLst>
      <p:ext uri="{BB962C8B-B14F-4D97-AF65-F5344CB8AC3E}">
        <p14:creationId xmlns:p14="http://schemas.microsoft.com/office/powerpoint/2010/main" val="3041164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Molecule Treatments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Ms. Alicia </a:t>
            </a:r>
            <a:r>
              <a:rPr lang="en-US" dirty="0" err="1"/>
              <a:t>Angelbello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Dr. Matt Disney at The Scripps Research Institute, Florida and their colleagues (at University of Florida and Iowa State) have developed a small molecule compound capable of cleaving </a:t>
            </a:r>
            <a:r>
              <a:rPr lang="en-US" i="1" dirty="0"/>
              <a:t>DMPK </a:t>
            </a:r>
            <a:r>
              <a:rPr lang="en-US" dirty="0"/>
              <a:t>expanded repeat </a:t>
            </a:r>
            <a:r>
              <a:rPr lang="en-US" dirty="0" smtClean="0"/>
              <a:t>RNA.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570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Symptoms of Myotonic Dystrophy </a:t>
            </a:r>
          </a:p>
          <a:p>
            <a:r>
              <a:rPr lang="en-US" dirty="0" smtClean="0"/>
              <a:t>Genetics </a:t>
            </a:r>
            <a:r>
              <a:rPr lang="en-US" dirty="0" smtClean="0"/>
              <a:t>of Myotonic Dystrophy type 1</a:t>
            </a:r>
          </a:p>
          <a:p>
            <a:r>
              <a:rPr lang="en-US" dirty="0" smtClean="0"/>
              <a:t>Genetics of Myotonic Dystrophy type 2</a:t>
            </a:r>
          </a:p>
          <a:p>
            <a:r>
              <a:rPr lang="en-US" dirty="0" smtClean="0"/>
              <a:t>Different types of genetic </a:t>
            </a:r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Diagnostic</a:t>
            </a:r>
          </a:p>
          <a:p>
            <a:pPr lvl="1"/>
            <a:r>
              <a:rPr lang="en-US" dirty="0" smtClean="0"/>
              <a:t>Predictive</a:t>
            </a:r>
          </a:p>
          <a:p>
            <a:pPr lvl="1"/>
            <a:r>
              <a:rPr lang="en-US" dirty="0" smtClean="0"/>
              <a:t>Prenatal</a:t>
            </a:r>
            <a:endParaRPr lang="en-US" dirty="0" smtClean="0"/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46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8" y="152400"/>
            <a:ext cx="9099550" cy="762000"/>
          </a:xfrm>
        </p:spPr>
        <p:txBody>
          <a:bodyPr lIns="90487" tIns="44450" rIns="90487" bIns="4445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smtClean="0">
                <a:solidFill>
                  <a:schemeClr val="accent1">
                    <a:satMod val="150000"/>
                  </a:schemeClr>
                </a:solidFill>
                <a:ea typeface="ＭＳ Ｐゴシック" pitchFamily="34" charset="-128"/>
              </a:rPr>
              <a:t>Myotonic Dystrophy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267200" y="3460970"/>
            <a:ext cx="5254625" cy="2819400"/>
          </a:xfrm>
        </p:spPr>
        <p:txBody>
          <a:bodyPr lIns="90487" tIns="44450" rIns="90487" bIns="44450"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200" dirty="0" smtClean="0">
                <a:ea typeface="ＭＳ Ｐゴシック" pitchFamily="34" charset="-128"/>
              </a:rPr>
              <a:t>Clinical hallmarks</a:t>
            </a:r>
          </a:p>
          <a:p>
            <a:pPr lvl="2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en-US" sz="1800" dirty="0" smtClean="0">
                <a:ea typeface="ＭＳ Ｐゴシック" pitchFamily="34" charset="-128"/>
              </a:rPr>
              <a:t>Muscle Weakness</a:t>
            </a:r>
          </a:p>
          <a:p>
            <a:pPr lvl="2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en-US" sz="1800" dirty="0" smtClean="0">
                <a:ea typeface="ＭＳ Ｐゴシック" pitchFamily="34" charset="-128"/>
              </a:rPr>
              <a:t>Myotonia</a:t>
            </a:r>
          </a:p>
          <a:p>
            <a:pPr lvl="2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en-US" sz="1800" dirty="0" smtClean="0">
                <a:ea typeface="ＭＳ Ｐゴシック" pitchFamily="34" charset="-128"/>
              </a:rPr>
              <a:t>Cataracts</a:t>
            </a:r>
          </a:p>
          <a:p>
            <a:pPr lvl="2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en-US" sz="1800" dirty="0" smtClean="0">
                <a:ea typeface="ＭＳ Ｐゴシック" pitchFamily="34" charset="-128"/>
              </a:rPr>
              <a:t>Cardiomyopathy</a:t>
            </a:r>
          </a:p>
          <a:p>
            <a:pPr lvl="2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en-US" sz="1800" dirty="0" smtClean="0">
                <a:ea typeface="ＭＳ Ｐゴシック" pitchFamily="34" charset="-128"/>
              </a:rPr>
              <a:t>Diabetes/Hormone problems</a:t>
            </a:r>
          </a:p>
          <a:p>
            <a:pPr lvl="2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en-US" sz="1800" dirty="0" smtClean="0">
                <a:ea typeface="ＭＳ Ｐゴシック" pitchFamily="34" charset="-128"/>
              </a:rPr>
              <a:t>Intellectual disabilities, </a:t>
            </a:r>
            <a:r>
              <a:rPr lang="en-US" altLang="en-US" sz="1800" dirty="0" smtClean="0">
                <a:ea typeface="ＭＳ Ｐゴシック" pitchFamily="34" charset="-128"/>
              </a:rPr>
              <a:t>LD</a:t>
            </a:r>
            <a:endParaRPr lang="en-US" altLang="en-US" sz="1800" dirty="0"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en-US" sz="1800" dirty="0">
                <a:ea typeface="ＭＳ Ｐゴシック" pitchFamily="34" charset="-128"/>
              </a:rPr>
              <a:t>Early frontal balding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altLang="en-US" sz="2200" dirty="0" smtClean="0">
              <a:ea typeface="ＭＳ Ｐゴシック" pitchFamily="34" charset="-128"/>
            </a:endParaRPr>
          </a:p>
          <a:p>
            <a:pPr marL="118872" indent="0" eaLnBrk="1" hangingPunct="1">
              <a:lnSpc>
                <a:spcPct val="90000"/>
              </a:lnSpc>
              <a:buNone/>
            </a:pPr>
            <a:endParaRPr lang="en-US" altLang="en-US" sz="2400" dirty="0" smtClean="0">
              <a:ea typeface="ＭＳ Ｐゴシック" pitchFamily="34" charset="-128"/>
            </a:endParaRPr>
          </a:p>
        </p:txBody>
      </p:sp>
      <p:pic>
        <p:nvPicPr>
          <p:cNvPr id="5122" name="Picture 2" descr="Image result for myotonic dystrophy tissue mosaicis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505016" cy="387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982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Weakness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143" y="2206860"/>
            <a:ext cx="2285714" cy="376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5273" y="6553200"/>
            <a:ext cx="3124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Facts about Myotonic Dystrophy, MDA, Updated December 2009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72567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457200" y="2362200"/>
          <a:ext cx="3200400" cy="274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Bitmap Image" r:id="rId3" imgW="2666667" imgH="2285714" progId="Paint.Picture">
                  <p:embed/>
                </p:oleObj>
              </mc:Choice>
              <mc:Fallback>
                <p:oleObj name="Bitmap Image" r:id="rId3" imgW="2666667" imgH="22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62200"/>
                        <a:ext cx="3200400" cy="274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AutoShape 2" descr="nucleus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995738" y="3052763"/>
            <a:ext cx="1154112" cy="7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-127000" y="1268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076" name="Picture 4" descr="g-banded-metaph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295400"/>
            <a:ext cx="53721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648200" y="58674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Chromosomes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0" y="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Chromosomes Are Found In Each Cell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600200" y="5181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/>
              <a:t>Cell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57200" y="1905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/>
              <a:t>Nucleus</a:t>
            </a: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1295400" y="2362200"/>
            <a:ext cx="609600" cy="685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2743200" y="3505200"/>
            <a:ext cx="1600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49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17" name="Object 21"/>
          <p:cNvGraphicFramePr>
            <a:graphicFrameLocks noChangeAspect="1"/>
          </p:cNvGraphicFramePr>
          <p:nvPr/>
        </p:nvGraphicFramePr>
        <p:xfrm>
          <a:off x="381000" y="2166938"/>
          <a:ext cx="3429000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Bitmap Image" r:id="rId3" imgW="2666667" imgH="2285714" progId="Paint.Picture">
                  <p:embed/>
                </p:oleObj>
              </mc:Choice>
              <mc:Fallback>
                <p:oleObj name="Bitmap Image" r:id="rId3" imgW="2666667" imgH="22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166938"/>
                        <a:ext cx="3429000" cy="293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Genes (DNA) Comprise Each Chromosome</a:t>
            </a:r>
            <a:r>
              <a:rPr lang="en-US" altLang="en-US" sz="2800"/>
              <a:t> </a:t>
            </a:r>
          </a:p>
        </p:txBody>
      </p:sp>
      <p:sp>
        <p:nvSpPr>
          <p:cNvPr id="4099" name="AutoShape 3" descr="nucleus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995738" y="3052763"/>
            <a:ext cx="1154112" cy="7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1" name="Picture 5" descr="chromosom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14033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An illustration of a DNA double heli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2092325" cy="347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2971800" y="3276600"/>
            <a:ext cx="1295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5257800" y="3276600"/>
            <a:ext cx="1219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2819400" y="4953000"/>
            <a:ext cx="1219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600200" y="5334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/>
              <a:t>Cell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3657600" y="53340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/>
              <a:t>Chromosome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7010400" y="5334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/>
              <a:t>DNA</a:t>
            </a:r>
          </a:p>
        </p:txBody>
      </p:sp>
    </p:spTree>
    <p:extLst>
      <p:ext uri="{BB962C8B-B14F-4D97-AF65-F5344CB8AC3E}">
        <p14:creationId xmlns:p14="http://schemas.microsoft.com/office/powerpoint/2010/main" val="3162886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8" descr="karyoty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80" r="88235" b="6694"/>
          <a:stretch>
            <a:fillRect/>
          </a:stretch>
        </p:blipFill>
        <p:spPr bwMode="auto">
          <a:xfrm>
            <a:off x="4572000" y="190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5" descr="An illustration of a DNA double heli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27188"/>
            <a:ext cx="1268413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6" descr="karyoty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7388"/>
            <a:ext cx="388620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7"/>
          <p:cNvSpPr txBox="1">
            <a:spLocks noChangeArrowheads="1"/>
          </p:cNvSpPr>
          <p:nvPr/>
        </p:nvSpPr>
        <p:spPr bwMode="auto">
          <a:xfrm>
            <a:off x="6858000" y="38862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Verdana" pitchFamily="34" charset="0"/>
              </a:rPr>
              <a:t>DMPK</a:t>
            </a:r>
            <a:r>
              <a:rPr lang="en-US" altLang="en-US" sz="1800">
                <a:solidFill>
                  <a:srgbClr val="000000"/>
                </a:solidFill>
                <a:latin typeface="Verdana" pitchFamily="34" charset="0"/>
              </a:rPr>
              <a:t> Gene</a:t>
            </a:r>
            <a:r>
              <a:rPr lang="en-US" altLang="en-US" sz="2400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64518" name="Oval 8"/>
          <p:cNvSpPr>
            <a:spLocks noChangeArrowheads="1"/>
          </p:cNvSpPr>
          <p:nvPr/>
        </p:nvSpPr>
        <p:spPr bwMode="auto">
          <a:xfrm>
            <a:off x="304800" y="2819400"/>
            <a:ext cx="4572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4519" name="Line 9"/>
          <p:cNvSpPr>
            <a:spLocks noChangeShapeType="1"/>
          </p:cNvSpPr>
          <p:nvPr/>
        </p:nvSpPr>
        <p:spPr bwMode="auto">
          <a:xfrm flipV="1">
            <a:off x="762000" y="2209800"/>
            <a:ext cx="3886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0" name="Text Box 10"/>
          <p:cNvSpPr txBox="1">
            <a:spLocks noChangeArrowheads="1"/>
          </p:cNvSpPr>
          <p:nvPr/>
        </p:nvSpPr>
        <p:spPr bwMode="auto">
          <a:xfrm>
            <a:off x="152400" y="5105400"/>
            <a:ext cx="8839200" cy="14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Verdana" pitchFamily="34" charset="0"/>
              </a:rPr>
              <a:t>Inheritance</a:t>
            </a:r>
            <a:r>
              <a:rPr lang="en-US" altLang="en-US" sz="200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latin typeface="Verdana" pitchFamily="34" charset="0"/>
              </a:rPr>
              <a:t> Autosomal dominant, maternal anticipation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latin typeface="Verdana" pitchFamily="34" charset="0"/>
              </a:rPr>
              <a:t> Offspring of affected individual have 50% of inheriting the altered </a:t>
            </a:r>
            <a:r>
              <a:rPr lang="en-US" altLang="en-US" sz="1800" i="1">
                <a:solidFill>
                  <a:srgbClr val="000000"/>
                </a:solidFill>
                <a:latin typeface="Verdana" pitchFamily="34" charset="0"/>
              </a:rPr>
              <a:t>DMPK </a:t>
            </a:r>
            <a:r>
              <a:rPr lang="en-US" altLang="en-US" sz="1800">
                <a:solidFill>
                  <a:srgbClr val="000000"/>
                </a:solidFill>
                <a:latin typeface="Verdana" pitchFamily="34" charset="0"/>
              </a:rPr>
              <a:t>gene</a:t>
            </a:r>
          </a:p>
        </p:txBody>
      </p:sp>
      <p:sp>
        <p:nvSpPr>
          <p:cNvPr id="64521" name="Line 11"/>
          <p:cNvSpPr>
            <a:spLocks noChangeShapeType="1"/>
          </p:cNvSpPr>
          <p:nvPr/>
        </p:nvSpPr>
        <p:spPr bwMode="auto">
          <a:xfrm flipH="1">
            <a:off x="5257800" y="4191000"/>
            <a:ext cx="1600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Text Box 12"/>
          <p:cNvSpPr txBox="1">
            <a:spLocks noChangeArrowheads="1"/>
          </p:cNvSpPr>
          <p:nvPr/>
        </p:nvSpPr>
        <p:spPr bwMode="auto">
          <a:xfrm>
            <a:off x="2057400" y="4000500"/>
            <a:ext cx="3048000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Verdana" pitchFamily="34" charset="0"/>
              </a:rPr>
              <a:t>Myotonin-protein kinase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0" y="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 b="1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64524" name="Oval 14"/>
          <p:cNvSpPr>
            <a:spLocks noChangeArrowheads="1"/>
          </p:cNvSpPr>
          <p:nvPr/>
        </p:nvSpPr>
        <p:spPr bwMode="auto">
          <a:xfrm>
            <a:off x="4876800" y="1981200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4525" name="Line 15"/>
          <p:cNvSpPr>
            <a:spLocks noChangeShapeType="1"/>
          </p:cNvSpPr>
          <p:nvPr/>
        </p:nvSpPr>
        <p:spPr bwMode="auto">
          <a:xfrm>
            <a:off x="5181600" y="2133600"/>
            <a:ext cx="1143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6" name="Text Box 16"/>
          <p:cNvSpPr txBox="1">
            <a:spLocks noChangeArrowheads="1"/>
          </p:cNvSpPr>
          <p:nvPr/>
        </p:nvSpPr>
        <p:spPr bwMode="auto">
          <a:xfrm>
            <a:off x="533400" y="4953000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228600" y="76200"/>
            <a:ext cx="4678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Myotonic Dystrophy (MD)</a:t>
            </a:r>
            <a:r>
              <a:rPr lang="en-US" sz="2400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697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533400" y="304800"/>
            <a:ext cx="4027488" cy="2438400"/>
            <a:chOff x="336" y="192"/>
            <a:chExt cx="2537" cy="1536"/>
          </a:xfrm>
        </p:grpSpPr>
        <p:sp>
          <p:nvSpPr>
            <p:cNvPr id="65578" name="Text Box 3"/>
            <p:cNvSpPr txBox="1">
              <a:spLocks noChangeArrowheads="1"/>
            </p:cNvSpPr>
            <p:nvPr/>
          </p:nvSpPr>
          <p:spPr bwMode="auto">
            <a:xfrm>
              <a:off x="336" y="192"/>
              <a:ext cx="16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itchFamily="18" charset="0"/>
                </a:rPr>
                <a:t>Chromosome 19</a:t>
              </a:r>
            </a:p>
          </p:txBody>
        </p:sp>
        <p:grpSp>
          <p:nvGrpSpPr>
            <p:cNvPr id="65579" name="Group 4"/>
            <p:cNvGrpSpPr>
              <a:grpSpLocks/>
            </p:cNvGrpSpPr>
            <p:nvPr/>
          </p:nvGrpSpPr>
          <p:grpSpPr bwMode="auto">
            <a:xfrm>
              <a:off x="720" y="624"/>
              <a:ext cx="2153" cy="1104"/>
              <a:chOff x="1344" y="432"/>
              <a:chExt cx="2153" cy="1104"/>
            </a:xfrm>
          </p:grpSpPr>
          <p:sp>
            <p:nvSpPr>
              <p:cNvPr id="65580" name="Oval 5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144" cy="3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1" name="Oval 6"/>
              <p:cNvSpPr>
                <a:spLocks noChangeArrowheads="1"/>
              </p:cNvSpPr>
              <p:nvPr/>
            </p:nvSpPr>
            <p:spPr bwMode="auto">
              <a:xfrm>
                <a:off x="1344" y="816"/>
                <a:ext cx="144" cy="7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2" name="Line 7"/>
              <p:cNvSpPr>
                <a:spLocks noChangeShapeType="1"/>
              </p:cNvSpPr>
              <p:nvPr/>
            </p:nvSpPr>
            <p:spPr bwMode="auto">
              <a:xfrm>
                <a:off x="1344" y="624"/>
                <a:ext cx="14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583" name="Text Box 8"/>
              <p:cNvSpPr txBox="1">
                <a:spLocks noChangeArrowheads="1"/>
              </p:cNvSpPr>
              <p:nvPr/>
            </p:nvSpPr>
            <p:spPr bwMode="auto">
              <a:xfrm>
                <a:off x="2352" y="480"/>
                <a:ext cx="114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000000"/>
                    </a:solidFill>
                    <a:latin typeface="Times New Roman" pitchFamily="18" charset="0"/>
                  </a:rPr>
                  <a:t>Gene </a:t>
                </a:r>
                <a:r>
                  <a:rPr lang="en-US" altLang="en-US" sz="2400" b="1" i="1">
                    <a:solidFill>
                      <a:srgbClr val="000000"/>
                    </a:solidFill>
                    <a:latin typeface="Times New Roman" pitchFamily="18" charset="0"/>
                  </a:rPr>
                  <a:t>DMPK</a:t>
                </a:r>
              </a:p>
            </p:txBody>
          </p:sp>
          <p:sp>
            <p:nvSpPr>
              <p:cNvPr id="65584" name="Line 9"/>
              <p:cNvSpPr>
                <a:spLocks noChangeShapeType="1"/>
              </p:cNvSpPr>
              <p:nvPr/>
            </p:nvSpPr>
            <p:spPr bwMode="auto">
              <a:xfrm>
                <a:off x="1536" y="624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65539" name="Group 1"/>
          <p:cNvGrpSpPr>
            <a:grpSpLocks/>
          </p:cNvGrpSpPr>
          <p:nvPr/>
        </p:nvGrpSpPr>
        <p:grpSpPr bwMode="auto">
          <a:xfrm>
            <a:off x="381000" y="1447800"/>
            <a:ext cx="8466138" cy="4724400"/>
            <a:chOff x="381000" y="1447800"/>
            <a:chExt cx="8466138" cy="4724400"/>
          </a:xfrm>
        </p:grpSpPr>
        <p:grpSp>
          <p:nvGrpSpPr>
            <p:cNvPr id="65540" name="Group 10"/>
            <p:cNvGrpSpPr>
              <a:grpSpLocks/>
            </p:cNvGrpSpPr>
            <p:nvPr/>
          </p:nvGrpSpPr>
          <p:grpSpPr bwMode="auto">
            <a:xfrm>
              <a:off x="3276600" y="1447800"/>
              <a:ext cx="5570538" cy="1066800"/>
              <a:chOff x="2064" y="912"/>
              <a:chExt cx="3509" cy="672"/>
            </a:xfrm>
          </p:grpSpPr>
          <p:sp>
            <p:nvSpPr>
              <p:cNvPr id="65576" name="Text Box 11"/>
              <p:cNvSpPr txBox="1">
                <a:spLocks noChangeArrowheads="1"/>
              </p:cNvSpPr>
              <p:nvPr/>
            </p:nvSpPr>
            <p:spPr bwMode="auto">
              <a:xfrm>
                <a:off x="2064" y="1296"/>
                <a:ext cx="350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000000"/>
                    </a:solidFill>
                    <a:latin typeface="Times New Roman" pitchFamily="18" charset="0"/>
                  </a:rPr>
                  <a:t>…</a:t>
                </a:r>
                <a:r>
                  <a:rPr lang="en-US" altLang="en-US" sz="2400" b="1">
                    <a:solidFill>
                      <a:srgbClr val="FF0000"/>
                    </a:solidFill>
                    <a:latin typeface="Times New Roman" pitchFamily="18" charset="0"/>
                  </a:rPr>
                  <a:t>ATC</a:t>
                </a:r>
                <a:r>
                  <a:rPr lang="en-US" altLang="en-US" sz="2400" b="1">
                    <a:solidFill>
                      <a:srgbClr val="6600FF"/>
                    </a:solidFill>
                    <a:latin typeface="Times New Roman" pitchFamily="18" charset="0"/>
                  </a:rPr>
                  <a:t>CTGCTGCTG</a:t>
                </a:r>
                <a:r>
                  <a:rPr lang="en-US" altLang="en-US" sz="24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400" b="1">
                    <a:solidFill>
                      <a:srgbClr val="339966"/>
                    </a:solidFill>
                    <a:latin typeface="Times New Roman" pitchFamily="18" charset="0"/>
                  </a:rPr>
                  <a:t>GTG</a:t>
                </a:r>
                <a:r>
                  <a:rPr lang="en-US" altLang="en-US" sz="24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400" b="1">
                    <a:solidFill>
                      <a:srgbClr val="D60093"/>
                    </a:solidFill>
                    <a:latin typeface="Times New Roman" pitchFamily="18" charset="0"/>
                  </a:rPr>
                  <a:t>CTC </a:t>
                </a:r>
                <a:r>
                  <a:rPr lang="en-US" altLang="en-US" sz="2400" b="1">
                    <a:solidFill>
                      <a:srgbClr val="FF6600"/>
                    </a:solidFill>
                    <a:latin typeface="Times New Roman" pitchFamily="18" charset="0"/>
                  </a:rPr>
                  <a:t>AAG</a:t>
                </a:r>
                <a:r>
                  <a:rPr lang="en-US" altLang="en-US" sz="2400" b="1">
                    <a:solidFill>
                      <a:srgbClr val="000000"/>
                    </a:solidFill>
                    <a:latin typeface="Times New Roman" pitchFamily="18" charset="0"/>
                  </a:rPr>
                  <a:t>...</a:t>
                </a:r>
              </a:p>
            </p:txBody>
          </p:sp>
          <p:sp>
            <p:nvSpPr>
              <p:cNvPr id="65577" name="Text Box 12"/>
              <p:cNvSpPr txBox="1">
                <a:spLocks noChangeArrowheads="1"/>
              </p:cNvSpPr>
              <p:nvPr/>
            </p:nvSpPr>
            <p:spPr bwMode="auto">
              <a:xfrm>
                <a:off x="3514" y="912"/>
                <a:ext cx="61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00"/>
                    </a:solidFill>
                    <a:latin typeface="Times New Roman" pitchFamily="18" charset="0"/>
                  </a:rPr>
                  <a:t>Gene</a:t>
                </a:r>
              </a:p>
            </p:txBody>
          </p:sp>
        </p:grpSp>
        <p:grpSp>
          <p:nvGrpSpPr>
            <p:cNvPr id="65541" name="Group 13"/>
            <p:cNvGrpSpPr>
              <a:grpSpLocks/>
            </p:cNvGrpSpPr>
            <p:nvPr/>
          </p:nvGrpSpPr>
          <p:grpSpPr bwMode="auto">
            <a:xfrm>
              <a:off x="3733800" y="2476500"/>
              <a:ext cx="4800600" cy="2157413"/>
              <a:chOff x="2352" y="1560"/>
              <a:chExt cx="3024" cy="1359"/>
            </a:xfrm>
          </p:grpSpPr>
          <p:sp>
            <p:nvSpPr>
              <p:cNvPr id="65561" name="Oval 14"/>
              <p:cNvSpPr>
                <a:spLocks noChangeArrowheads="1"/>
              </p:cNvSpPr>
              <p:nvPr/>
            </p:nvSpPr>
            <p:spPr bwMode="auto">
              <a:xfrm>
                <a:off x="4560" y="2088"/>
                <a:ext cx="336" cy="336"/>
              </a:xfrm>
              <a:prstGeom prst="ellipse">
                <a:avLst/>
              </a:prstGeom>
              <a:solidFill>
                <a:srgbClr val="CC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2" name="Oval 15"/>
              <p:cNvSpPr>
                <a:spLocks noChangeArrowheads="1"/>
              </p:cNvSpPr>
              <p:nvPr/>
            </p:nvSpPr>
            <p:spPr bwMode="auto">
              <a:xfrm>
                <a:off x="4128" y="2088"/>
                <a:ext cx="336" cy="336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3" name="Oval 16"/>
              <p:cNvSpPr>
                <a:spLocks noChangeArrowheads="1"/>
              </p:cNvSpPr>
              <p:nvPr/>
            </p:nvSpPr>
            <p:spPr bwMode="auto">
              <a:xfrm>
                <a:off x="3648" y="2088"/>
                <a:ext cx="336" cy="336"/>
              </a:xfrm>
              <a:prstGeom prst="ellipse">
                <a:avLst/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4" name="Oval 17"/>
              <p:cNvSpPr>
                <a:spLocks noChangeArrowheads="1"/>
              </p:cNvSpPr>
              <p:nvPr/>
            </p:nvSpPr>
            <p:spPr bwMode="auto">
              <a:xfrm>
                <a:off x="5040" y="2088"/>
                <a:ext cx="336" cy="33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5" name="Oval 18"/>
              <p:cNvSpPr>
                <a:spLocks noChangeArrowheads="1"/>
              </p:cNvSpPr>
              <p:nvPr/>
            </p:nvSpPr>
            <p:spPr bwMode="auto">
              <a:xfrm>
                <a:off x="2784" y="2088"/>
                <a:ext cx="336" cy="336"/>
              </a:xfrm>
              <a:prstGeom prst="ellipse">
                <a:avLst/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6" name="Oval 19"/>
              <p:cNvSpPr>
                <a:spLocks noChangeArrowheads="1"/>
              </p:cNvSpPr>
              <p:nvPr/>
            </p:nvSpPr>
            <p:spPr bwMode="auto">
              <a:xfrm>
                <a:off x="3216" y="2088"/>
                <a:ext cx="336" cy="336"/>
              </a:xfrm>
              <a:prstGeom prst="ellipse">
                <a:avLst/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7" name="Oval 20"/>
              <p:cNvSpPr>
                <a:spLocks noChangeArrowheads="1"/>
              </p:cNvSpPr>
              <p:nvPr/>
            </p:nvSpPr>
            <p:spPr bwMode="auto">
              <a:xfrm>
                <a:off x="2352" y="2088"/>
                <a:ext cx="336" cy="33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8" name="Line 21"/>
              <p:cNvSpPr>
                <a:spLocks noChangeShapeType="1"/>
              </p:cNvSpPr>
              <p:nvPr/>
            </p:nvSpPr>
            <p:spPr bwMode="auto">
              <a:xfrm>
                <a:off x="5184" y="1560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569" name="Line 22"/>
              <p:cNvSpPr>
                <a:spLocks noChangeShapeType="1"/>
              </p:cNvSpPr>
              <p:nvPr/>
            </p:nvSpPr>
            <p:spPr bwMode="auto">
              <a:xfrm>
                <a:off x="4704" y="1560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570" name="Line 23"/>
              <p:cNvSpPr>
                <a:spLocks noChangeShapeType="1"/>
              </p:cNvSpPr>
              <p:nvPr/>
            </p:nvSpPr>
            <p:spPr bwMode="auto">
              <a:xfrm>
                <a:off x="4272" y="1560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571" name="Line 24"/>
              <p:cNvSpPr>
                <a:spLocks noChangeShapeType="1"/>
              </p:cNvSpPr>
              <p:nvPr/>
            </p:nvSpPr>
            <p:spPr bwMode="auto">
              <a:xfrm>
                <a:off x="3792" y="1560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572" name="Line 25"/>
              <p:cNvSpPr>
                <a:spLocks noChangeShapeType="1"/>
              </p:cNvSpPr>
              <p:nvPr/>
            </p:nvSpPr>
            <p:spPr bwMode="auto">
              <a:xfrm>
                <a:off x="3360" y="1560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573" name="Line 26"/>
              <p:cNvSpPr>
                <a:spLocks noChangeShapeType="1"/>
              </p:cNvSpPr>
              <p:nvPr/>
            </p:nvSpPr>
            <p:spPr bwMode="auto">
              <a:xfrm>
                <a:off x="2928" y="1560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574" name="Line 27"/>
              <p:cNvSpPr>
                <a:spLocks noChangeShapeType="1"/>
              </p:cNvSpPr>
              <p:nvPr/>
            </p:nvSpPr>
            <p:spPr bwMode="auto">
              <a:xfrm>
                <a:off x="2496" y="1560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575" name="Text Box 28"/>
              <p:cNvSpPr txBox="1">
                <a:spLocks noChangeArrowheads="1"/>
              </p:cNvSpPr>
              <p:nvPr/>
            </p:nvSpPr>
            <p:spPr bwMode="auto">
              <a:xfrm>
                <a:off x="3178" y="2592"/>
                <a:ext cx="135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00"/>
                    </a:solidFill>
                    <a:latin typeface="Times New Roman" pitchFamily="18" charset="0"/>
                  </a:rPr>
                  <a:t>Amino Acids</a:t>
                </a:r>
              </a:p>
            </p:txBody>
          </p:sp>
        </p:grpSp>
        <p:grpSp>
          <p:nvGrpSpPr>
            <p:cNvPr id="65542" name="Group 29"/>
            <p:cNvGrpSpPr>
              <a:grpSpLocks/>
            </p:cNvGrpSpPr>
            <p:nvPr/>
          </p:nvGrpSpPr>
          <p:grpSpPr bwMode="auto">
            <a:xfrm>
              <a:off x="381000" y="5257800"/>
              <a:ext cx="6373813" cy="914400"/>
              <a:chOff x="240" y="3312"/>
              <a:chExt cx="4015" cy="576"/>
            </a:xfrm>
          </p:grpSpPr>
          <p:grpSp>
            <p:nvGrpSpPr>
              <p:cNvPr id="65543" name="Group 30"/>
              <p:cNvGrpSpPr>
                <a:grpSpLocks/>
              </p:cNvGrpSpPr>
              <p:nvPr/>
            </p:nvGrpSpPr>
            <p:grpSpPr bwMode="auto">
              <a:xfrm>
                <a:off x="240" y="3312"/>
                <a:ext cx="2976" cy="576"/>
                <a:chOff x="240" y="3312"/>
                <a:chExt cx="1968" cy="384"/>
              </a:xfrm>
            </p:grpSpPr>
            <p:sp>
              <p:nvSpPr>
                <p:cNvPr id="65545" name="Oval 31"/>
                <p:cNvSpPr>
                  <a:spLocks noChangeArrowheads="1"/>
                </p:cNvSpPr>
                <p:nvPr/>
              </p:nvSpPr>
              <p:spPr bwMode="auto">
                <a:xfrm>
                  <a:off x="240" y="3552"/>
                  <a:ext cx="144" cy="144"/>
                </a:xfrm>
                <a:prstGeom prst="ellipse">
                  <a:avLst/>
                </a:prstGeom>
                <a:solidFill>
                  <a:srgbClr val="CC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546" name="Oval 32"/>
                <p:cNvSpPr>
                  <a:spLocks noChangeArrowheads="1"/>
                </p:cNvSpPr>
                <p:nvPr/>
              </p:nvSpPr>
              <p:spPr bwMode="auto">
                <a:xfrm>
                  <a:off x="384" y="3504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547" name="Oval 33"/>
                <p:cNvSpPr>
                  <a:spLocks noChangeArrowheads="1"/>
                </p:cNvSpPr>
                <p:nvPr/>
              </p:nvSpPr>
              <p:spPr bwMode="auto">
                <a:xfrm>
                  <a:off x="480" y="3408"/>
                  <a:ext cx="144" cy="144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548" name="Oval 34"/>
                <p:cNvSpPr>
                  <a:spLocks noChangeArrowheads="1"/>
                </p:cNvSpPr>
                <p:nvPr/>
              </p:nvSpPr>
              <p:spPr bwMode="auto">
                <a:xfrm>
                  <a:off x="576" y="3312"/>
                  <a:ext cx="144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549" name="Oval 35"/>
                <p:cNvSpPr>
                  <a:spLocks noChangeArrowheads="1"/>
                </p:cNvSpPr>
                <p:nvPr/>
              </p:nvSpPr>
              <p:spPr bwMode="auto">
                <a:xfrm>
                  <a:off x="720" y="3312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550" name="Oval 36"/>
                <p:cNvSpPr>
                  <a:spLocks noChangeArrowheads="1"/>
                </p:cNvSpPr>
                <p:nvPr/>
              </p:nvSpPr>
              <p:spPr bwMode="auto">
                <a:xfrm>
                  <a:off x="816" y="3408"/>
                  <a:ext cx="144" cy="144"/>
                </a:xfrm>
                <a:prstGeom prst="ellipse">
                  <a:avLst/>
                </a:prstGeom>
                <a:solidFill>
                  <a:srgbClr val="66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551" name="Oval 37"/>
                <p:cNvSpPr>
                  <a:spLocks noChangeArrowheads="1"/>
                </p:cNvSpPr>
                <p:nvPr/>
              </p:nvSpPr>
              <p:spPr bwMode="auto">
                <a:xfrm>
                  <a:off x="912" y="3504"/>
                  <a:ext cx="144" cy="144"/>
                </a:xfrm>
                <a:prstGeom prst="ellipse">
                  <a:avLst/>
                </a:prstGeom>
                <a:solidFill>
                  <a:srgbClr val="66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552" name="Oval 38"/>
                <p:cNvSpPr>
                  <a:spLocks noChangeArrowheads="1"/>
                </p:cNvSpPr>
                <p:nvPr/>
              </p:nvSpPr>
              <p:spPr bwMode="auto">
                <a:xfrm>
                  <a:off x="1056" y="3552"/>
                  <a:ext cx="144" cy="144"/>
                </a:xfrm>
                <a:prstGeom prst="ellipse">
                  <a:avLst/>
                </a:prstGeom>
                <a:solidFill>
                  <a:srgbClr val="66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553" name="Oval 39"/>
                <p:cNvSpPr>
                  <a:spLocks noChangeArrowheads="1"/>
                </p:cNvSpPr>
                <p:nvPr/>
              </p:nvSpPr>
              <p:spPr bwMode="auto">
                <a:xfrm>
                  <a:off x="2064" y="3456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554" name="Oval 40"/>
                <p:cNvSpPr>
                  <a:spLocks noChangeArrowheads="1"/>
                </p:cNvSpPr>
                <p:nvPr/>
              </p:nvSpPr>
              <p:spPr bwMode="auto">
                <a:xfrm>
                  <a:off x="1200" y="3552"/>
                  <a:ext cx="144" cy="144"/>
                </a:xfrm>
                <a:prstGeom prst="ellipse">
                  <a:avLst/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555" name="Oval 41"/>
                <p:cNvSpPr>
                  <a:spLocks noChangeArrowheads="1"/>
                </p:cNvSpPr>
                <p:nvPr/>
              </p:nvSpPr>
              <p:spPr bwMode="auto">
                <a:xfrm>
                  <a:off x="1344" y="3552"/>
                  <a:ext cx="144" cy="144"/>
                </a:xfrm>
                <a:prstGeom prst="ellipse">
                  <a:avLst/>
                </a:prstGeom>
                <a:solidFill>
                  <a:srgbClr val="D6009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556" name="Oval 42"/>
                <p:cNvSpPr>
                  <a:spLocks noChangeArrowheads="1"/>
                </p:cNvSpPr>
                <p:nvPr/>
              </p:nvSpPr>
              <p:spPr bwMode="auto">
                <a:xfrm>
                  <a:off x="1488" y="3552"/>
                  <a:ext cx="144" cy="144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557" name="Oval 43"/>
                <p:cNvSpPr>
                  <a:spLocks noChangeArrowheads="1"/>
                </p:cNvSpPr>
                <p:nvPr/>
              </p:nvSpPr>
              <p:spPr bwMode="auto">
                <a:xfrm>
                  <a:off x="1584" y="3456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558" name="Oval 44"/>
                <p:cNvSpPr>
                  <a:spLocks noChangeArrowheads="1"/>
                </p:cNvSpPr>
                <p:nvPr/>
              </p:nvSpPr>
              <p:spPr bwMode="auto">
                <a:xfrm>
                  <a:off x="1680" y="3360"/>
                  <a:ext cx="144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559" name="Oval 45"/>
                <p:cNvSpPr>
                  <a:spLocks noChangeArrowheads="1"/>
                </p:cNvSpPr>
                <p:nvPr/>
              </p:nvSpPr>
              <p:spPr bwMode="auto">
                <a:xfrm>
                  <a:off x="1824" y="3312"/>
                  <a:ext cx="144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560" name="Oval 46"/>
                <p:cNvSpPr>
                  <a:spLocks noChangeArrowheads="1"/>
                </p:cNvSpPr>
                <p:nvPr/>
              </p:nvSpPr>
              <p:spPr bwMode="auto">
                <a:xfrm>
                  <a:off x="1968" y="3360"/>
                  <a:ext cx="144" cy="144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5544" name="Text Box 47"/>
              <p:cNvSpPr txBox="1">
                <a:spLocks noChangeArrowheads="1"/>
              </p:cNvSpPr>
              <p:nvPr/>
            </p:nvSpPr>
            <p:spPr bwMode="auto">
              <a:xfrm>
                <a:off x="3648" y="3456"/>
                <a:ext cx="607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RNA</a:t>
                </a:r>
                <a:endParaRPr lang="en-US" altLang="en-US" sz="28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003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2895600" y="333375"/>
            <a:ext cx="3762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000066"/>
                </a:solidFill>
                <a:latin typeface="Times New Roman" pitchFamily="18" charset="0"/>
              </a:rPr>
              <a:t>Myotonic Dystrophy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7086600" y="5105400"/>
            <a:ext cx="17462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Abnormal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RNA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66564" name="Group 4"/>
          <p:cNvGrpSpPr>
            <a:grpSpLocks/>
          </p:cNvGrpSpPr>
          <p:nvPr/>
        </p:nvGrpSpPr>
        <p:grpSpPr bwMode="auto">
          <a:xfrm>
            <a:off x="228600" y="1219200"/>
            <a:ext cx="8553450" cy="2424113"/>
            <a:chOff x="144" y="768"/>
            <a:chExt cx="5388" cy="1527"/>
          </a:xfrm>
        </p:grpSpPr>
        <p:sp>
          <p:nvSpPr>
            <p:cNvPr id="66589" name="Text Box 5"/>
            <p:cNvSpPr txBox="1">
              <a:spLocks noChangeArrowheads="1"/>
            </p:cNvSpPr>
            <p:nvPr/>
          </p:nvSpPr>
          <p:spPr bwMode="auto">
            <a:xfrm>
              <a:off x="2160" y="1968"/>
              <a:ext cx="135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itchFamily="18" charset="0"/>
                </a:rPr>
                <a:t>Amino Acids</a:t>
              </a:r>
            </a:p>
          </p:txBody>
        </p:sp>
        <p:grpSp>
          <p:nvGrpSpPr>
            <p:cNvPr id="66590" name="Group 6"/>
            <p:cNvGrpSpPr>
              <a:grpSpLocks/>
            </p:cNvGrpSpPr>
            <p:nvPr/>
          </p:nvGrpSpPr>
          <p:grpSpPr bwMode="auto">
            <a:xfrm>
              <a:off x="144" y="768"/>
              <a:ext cx="5388" cy="1152"/>
              <a:chOff x="144" y="624"/>
              <a:chExt cx="5388" cy="1152"/>
            </a:xfrm>
          </p:grpSpPr>
          <p:sp>
            <p:nvSpPr>
              <p:cNvPr id="66591" name="Text Box 7"/>
              <p:cNvSpPr txBox="1">
                <a:spLocks noChangeArrowheads="1"/>
              </p:cNvSpPr>
              <p:nvPr/>
            </p:nvSpPr>
            <p:spPr bwMode="auto">
              <a:xfrm>
                <a:off x="144" y="624"/>
                <a:ext cx="538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Times New Roman" pitchFamily="18" charset="0"/>
                  </a:rPr>
                  <a:t>…</a:t>
                </a:r>
                <a:r>
                  <a:rPr lang="en-US" altLang="en-US" sz="2000" b="1">
                    <a:solidFill>
                      <a:srgbClr val="FF0000"/>
                    </a:solidFill>
                    <a:latin typeface="Times New Roman" pitchFamily="18" charset="0"/>
                  </a:rPr>
                  <a:t>ATC </a:t>
                </a:r>
                <a:r>
                  <a:rPr lang="en-US" altLang="en-US" sz="2000" b="1">
                    <a:solidFill>
                      <a:srgbClr val="6600FF"/>
                    </a:solidFill>
                    <a:latin typeface="Times New Roman" pitchFamily="18" charset="0"/>
                  </a:rPr>
                  <a:t>CTG CTG CTG CTG CTG CTG CTG CTG CTG</a:t>
                </a:r>
                <a:r>
                  <a:rPr lang="en-US" altLang="en-US" sz="20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000" b="1">
                    <a:solidFill>
                      <a:srgbClr val="339966"/>
                    </a:solidFill>
                    <a:latin typeface="Times New Roman" pitchFamily="18" charset="0"/>
                  </a:rPr>
                  <a:t>GTG</a:t>
                </a:r>
                <a:r>
                  <a:rPr lang="en-US" altLang="en-US" sz="20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000" b="1">
                    <a:solidFill>
                      <a:srgbClr val="D60093"/>
                    </a:solidFill>
                    <a:latin typeface="Times New Roman" pitchFamily="18" charset="0"/>
                  </a:rPr>
                  <a:t>CTC </a:t>
                </a:r>
                <a:r>
                  <a:rPr lang="en-US" altLang="en-US" sz="2000" b="1">
                    <a:solidFill>
                      <a:srgbClr val="FF6600"/>
                    </a:solidFill>
                    <a:latin typeface="Times New Roman" pitchFamily="18" charset="0"/>
                  </a:rPr>
                  <a:t>AAG</a:t>
                </a:r>
                <a:r>
                  <a:rPr lang="en-US" altLang="en-US" sz="2000" b="1">
                    <a:solidFill>
                      <a:srgbClr val="000000"/>
                    </a:solidFill>
                    <a:latin typeface="Times New Roman" pitchFamily="18" charset="0"/>
                  </a:rPr>
                  <a:t>...</a:t>
                </a:r>
              </a:p>
            </p:txBody>
          </p:sp>
          <p:sp>
            <p:nvSpPr>
              <p:cNvPr id="66592" name="Oval 8"/>
              <p:cNvSpPr>
                <a:spLocks noChangeArrowheads="1"/>
              </p:cNvSpPr>
              <p:nvPr/>
            </p:nvSpPr>
            <p:spPr bwMode="auto">
              <a:xfrm>
                <a:off x="4752" y="1440"/>
                <a:ext cx="336" cy="336"/>
              </a:xfrm>
              <a:prstGeom prst="ellipse">
                <a:avLst/>
              </a:prstGeom>
              <a:solidFill>
                <a:srgbClr val="CC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3" name="Oval 9"/>
              <p:cNvSpPr>
                <a:spLocks noChangeArrowheads="1"/>
              </p:cNvSpPr>
              <p:nvPr/>
            </p:nvSpPr>
            <p:spPr bwMode="auto">
              <a:xfrm>
                <a:off x="4368" y="1440"/>
                <a:ext cx="336" cy="336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4" name="Oval 10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336" cy="336"/>
              </a:xfrm>
              <a:prstGeom prst="ellipse">
                <a:avLst/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5" name="Oval 11"/>
              <p:cNvSpPr>
                <a:spLocks noChangeArrowheads="1"/>
              </p:cNvSpPr>
              <p:nvPr/>
            </p:nvSpPr>
            <p:spPr bwMode="auto">
              <a:xfrm>
                <a:off x="5136" y="1440"/>
                <a:ext cx="336" cy="33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6" name="Oval 12"/>
              <p:cNvSpPr>
                <a:spLocks noChangeArrowheads="1"/>
              </p:cNvSpPr>
              <p:nvPr/>
            </p:nvSpPr>
            <p:spPr bwMode="auto">
              <a:xfrm>
                <a:off x="3120" y="1440"/>
                <a:ext cx="336" cy="336"/>
              </a:xfrm>
              <a:prstGeom prst="ellipse">
                <a:avLst/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7" name="Oval 13"/>
              <p:cNvSpPr>
                <a:spLocks noChangeArrowheads="1"/>
              </p:cNvSpPr>
              <p:nvPr/>
            </p:nvSpPr>
            <p:spPr bwMode="auto">
              <a:xfrm>
                <a:off x="3552" y="1440"/>
                <a:ext cx="336" cy="336"/>
              </a:xfrm>
              <a:prstGeom prst="ellipse">
                <a:avLst/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8" name="Oval 14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336" cy="33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9" name="Oval 15"/>
              <p:cNvSpPr>
                <a:spLocks noChangeArrowheads="1"/>
              </p:cNvSpPr>
              <p:nvPr/>
            </p:nvSpPr>
            <p:spPr bwMode="auto">
              <a:xfrm>
                <a:off x="1920" y="1440"/>
                <a:ext cx="336" cy="336"/>
              </a:xfrm>
              <a:prstGeom prst="ellipse">
                <a:avLst/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0" name="Oval 16"/>
              <p:cNvSpPr>
                <a:spLocks noChangeArrowheads="1"/>
              </p:cNvSpPr>
              <p:nvPr/>
            </p:nvSpPr>
            <p:spPr bwMode="auto">
              <a:xfrm>
                <a:off x="1536" y="1440"/>
                <a:ext cx="336" cy="336"/>
              </a:xfrm>
              <a:prstGeom prst="ellipse">
                <a:avLst/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1" name="Oval 17"/>
              <p:cNvSpPr>
                <a:spLocks noChangeArrowheads="1"/>
              </p:cNvSpPr>
              <p:nvPr/>
            </p:nvSpPr>
            <p:spPr bwMode="auto">
              <a:xfrm>
                <a:off x="768" y="1440"/>
                <a:ext cx="336" cy="336"/>
              </a:xfrm>
              <a:prstGeom prst="ellipse">
                <a:avLst/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2" name="Oval 18"/>
              <p:cNvSpPr>
                <a:spLocks noChangeArrowheads="1"/>
              </p:cNvSpPr>
              <p:nvPr/>
            </p:nvSpPr>
            <p:spPr bwMode="auto">
              <a:xfrm>
                <a:off x="2736" y="1440"/>
                <a:ext cx="336" cy="336"/>
              </a:xfrm>
              <a:prstGeom prst="ellipse">
                <a:avLst/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3" name="Oval 19"/>
              <p:cNvSpPr>
                <a:spLocks noChangeArrowheads="1"/>
              </p:cNvSpPr>
              <p:nvPr/>
            </p:nvSpPr>
            <p:spPr bwMode="auto">
              <a:xfrm>
                <a:off x="2304" y="1440"/>
                <a:ext cx="336" cy="336"/>
              </a:xfrm>
              <a:prstGeom prst="ellipse">
                <a:avLst/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6604" name="Group 20"/>
              <p:cNvGrpSpPr>
                <a:grpSpLocks/>
              </p:cNvGrpSpPr>
              <p:nvPr/>
            </p:nvGrpSpPr>
            <p:grpSpPr bwMode="auto">
              <a:xfrm>
                <a:off x="528" y="912"/>
                <a:ext cx="4752" cy="480"/>
                <a:chOff x="528" y="840"/>
                <a:chExt cx="4752" cy="480"/>
              </a:xfrm>
            </p:grpSpPr>
            <p:sp>
              <p:nvSpPr>
                <p:cNvPr id="66606" name="Line 21"/>
                <p:cNvSpPr>
                  <a:spLocks noChangeShapeType="1"/>
                </p:cNvSpPr>
                <p:nvPr/>
              </p:nvSpPr>
              <p:spPr bwMode="auto">
                <a:xfrm>
                  <a:off x="5280" y="840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6607" name="Line 22"/>
                <p:cNvSpPr>
                  <a:spLocks noChangeShapeType="1"/>
                </p:cNvSpPr>
                <p:nvPr/>
              </p:nvSpPr>
              <p:spPr bwMode="auto">
                <a:xfrm>
                  <a:off x="4896" y="840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6608" name="Line 23"/>
                <p:cNvSpPr>
                  <a:spLocks noChangeShapeType="1"/>
                </p:cNvSpPr>
                <p:nvPr/>
              </p:nvSpPr>
              <p:spPr bwMode="auto">
                <a:xfrm>
                  <a:off x="4512" y="840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6609" name="Line 24"/>
                <p:cNvSpPr>
                  <a:spLocks noChangeShapeType="1"/>
                </p:cNvSpPr>
                <p:nvPr/>
              </p:nvSpPr>
              <p:spPr bwMode="auto">
                <a:xfrm>
                  <a:off x="4128" y="840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6610" name="Line 25"/>
                <p:cNvSpPr>
                  <a:spLocks noChangeShapeType="1"/>
                </p:cNvSpPr>
                <p:nvPr/>
              </p:nvSpPr>
              <p:spPr bwMode="auto">
                <a:xfrm>
                  <a:off x="3696" y="840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6611" name="Line 26"/>
                <p:cNvSpPr>
                  <a:spLocks noChangeShapeType="1"/>
                </p:cNvSpPr>
                <p:nvPr/>
              </p:nvSpPr>
              <p:spPr bwMode="auto">
                <a:xfrm>
                  <a:off x="3312" y="840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6612" name="Line 27"/>
                <p:cNvSpPr>
                  <a:spLocks noChangeShapeType="1"/>
                </p:cNvSpPr>
                <p:nvPr/>
              </p:nvSpPr>
              <p:spPr bwMode="auto">
                <a:xfrm>
                  <a:off x="2928" y="840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6613" name="Line 28"/>
                <p:cNvSpPr>
                  <a:spLocks noChangeShapeType="1"/>
                </p:cNvSpPr>
                <p:nvPr/>
              </p:nvSpPr>
              <p:spPr bwMode="auto">
                <a:xfrm>
                  <a:off x="912" y="840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6614" name="Line 29"/>
                <p:cNvSpPr>
                  <a:spLocks noChangeShapeType="1"/>
                </p:cNvSpPr>
                <p:nvPr/>
              </p:nvSpPr>
              <p:spPr bwMode="auto">
                <a:xfrm>
                  <a:off x="1392" y="840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6615" name="Line 30"/>
                <p:cNvSpPr>
                  <a:spLocks noChangeShapeType="1"/>
                </p:cNvSpPr>
                <p:nvPr/>
              </p:nvSpPr>
              <p:spPr bwMode="auto">
                <a:xfrm>
                  <a:off x="1728" y="840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6616" name="Line 31"/>
                <p:cNvSpPr>
                  <a:spLocks noChangeShapeType="1"/>
                </p:cNvSpPr>
                <p:nvPr/>
              </p:nvSpPr>
              <p:spPr bwMode="auto">
                <a:xfrm>
                  <a:off x="2112" y="840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6617" name="Line 32"/>
                <p:cNvSpPr>
                  <a:spLocks noChangeShapeType="1"/>
                </p:cNvSpPr>
                <p:nvPr/>
              </p:nvSpPr>
              <p:spPr bwMode="auto">
                <a:xfrm>
                  <a:off x="2496" y="840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6618" name="Line 33"/>
                <p:cNvSpPr>
                  <a:spLocks noChangeShapeType="1"/>
                </p:cNvSpPr>
                <p:nvPr/>
              </p:nvSpPr>
              <p:spPr bwMode="auto">
                <a:xfrm>
                  <a:off x="528" y="840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66605" name="Oval 34"/>
              <p:cNvSpPr>
                <a:spLocks noChangeArrowheads="1"/>
              </p:cNvSpPr>
              <p:nvPr/>
            </p:nvSpPr>
            <p:spPr bwMode="auto">
              <a:xfrm>
                <a:off x="1152" y="1440"/>
                <a:ext cx="336" cy="336"/>
              </a:xfrm>
              <a:prstGeom prst="ellipse">
                <a:avLst/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6565" name="Group 35"/>
          <p:cNvGrpSpPr>
            <a:grpSpLocks/>
          </p:cNvGrpSpPr>
          <p:nvPr/>
        </p:nvGrpSpPr>
        <p:grpSpPr bwMode="auto">
          <a:xfrm>
            <a:off x="457200" y="4648200"/>
            <a:ext cx="6457950" cy="1257300"/>
            <a:chOff x="576" y="3216"/>
            <a:chExt cx="4068" cy="792"/>
          </a:xfrm>
        </p:grpSpPr>
        <p:sp>
          <p:nvSpPr>
            <p:cNvPr id="66566" name="Oval 36"/>
            <p:cNvSpPr>
              <a:spLocks noChangeArrowheads="1"/>
            </p:cNvSpPr>
            <p:nvPr/>
          </p:nvSpPr>
          <p:spPr bwMode="auto">
            <a:xfrm>
              <a:off x="576" y="3576"/>
              <a:ext cx="218" cy="216"/>
            </a:xfrm>
            <a:prstGeom prst="ellips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6567" name="Oval 37"/>
            <p:cNvSpPr>
              <a:spLocks noChangeArrowheads="1"/>
            </p:cNvSpPr>
            <p:nvPr/>
          </p:nvSpPr>
          <p:spPr bwMode="auto">
            <a:xfrm>
              <a:off x="794" y="3504"/>
              <a:ext cx="218" cy="2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6568" name="Oval 38"/>
            <p:cNvSpPr>
              <a:spLocks noChangeArrowheads="1"/>
            </p:cNvSpPr>
            <p:nvPr/>
          </p:nvSpPr>
          <p:spPr bwMode="auto">
            <a:xfrm>
              <a:off x="939" y="3360"/>
              <a:ext cx="218" cy="21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6569" name="Oval 39"/>
            <p:cNvSpPr>
              <a:spLocks noChangeArrowheads="1"/>
            </p:cNvSpPr>
            <p:nvPr/>
          </p:nvSpPr>
          <p:spPr bwMode="auto">
            <a:xfrm>
              <a:off x="1084" y="3216"/>
              <a:ext cx="218" cy="21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6570" name="Oval 40"/>
            <p:cNvSpPr>
              <a:spLocks noChangeArrowheads="1"/>
            </p:cNvSpPr>
            <p:nvPr/>
          </p:nvSpPr>
          <p:spPr bwMode="auto">
            <a:xfrm>
              <a:off x="1302" y="3216"/>
              <a:ext cx="218" cy="21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6571" name="Oval 41"/>
            <p:cNvSpPr>
              <a:spLocks noChangeArrowheads="1"/>
            </p:cNvSpPr>
            <p:nvPr/>
          </p:nvSpPr>
          <p:spPr bwMode="auto">
            <a:xfrm>
              <a:off x="1447" y="3360"/>
              <a:ext cx="218" cy="21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6572" name="Oval 42"/>
            <p:cNvSpPr>
              <a:spLocks noChangeArrowheads="1"/>
            </p:cNvSpPr>
            <p:nvPr/>
          </p:nvSpPr>
          <p:spPr bwMode="auto">
            <a:xfrm>
              <a:off x="1592" y="3504"/>
              <a:ext cx="218" cy="21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6573" name="Oval 43"/>
            <p:cNvSpPr>
              <a:spLocks noChangeArrowheads="1"/>
            </p:cNvSpPr>
            <p:nvPr/>
          </p:nvSpPr>
          <p:spPr bwMode="auto">
            <a:xfrm>
              <a:off x="1776" y="3600"/>
              <a:ext cx="218" cy="21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66574" name="Group 44"/>
            <p:cNvGrpSpPr>
              <a:grpSpLocks/>
            </p:cNvGrpSpPr>
            <p:nvPr/>
          </p:nvGrpSpPr>
          <p:grpSpPr bwMode="auto">
            <a:xfrm>
              <a:off x="3120" y="3408"/>
              <a:ext cx="1524" cy="576"/>
              <a:chOff x="2028" y="3216"/>
              <a:chExt cx="1524" cy="576"/>
            </a:xfrm>
          </p:grpSpPr>
          <p:sp>
            <p:nvSpPr>
              <p:cNvPr id="66581" name="Oval 45"/>
              <p:cNvSpPr>
                <a:spLocks noChangeArrowheads="1"/>
              </p:cNvSpPr>
              <p:nvPr/>
            </p:nvSpPr>
            <p:spPr bwMode="auto">
              <a:xfrm>
                <a:off x="3334" y="3432"/>
                <a:ext cx="218" cy="21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2" name="Oval 46"/>
              <p:cNvSpPr>
                <a:spLocks noChangeArrowheads="1"/>
              </p:cNvSpPr>
              <p:nvPr/>
            </p:nvSpPr>
            <p:spPr bwMode="auto">
              <a:xfrm>
                <a:off x="2028" y="3576"/>
                <a:ext cx="217" cy="216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83" name="Oval 47"/>
              <p:cNvSpPr>
                <a:spLocks noChangeArrowheads="1"/>
              </p:cNvSpPr>
              <p:nvPr/>
            </p:nvSpPr>
            <p:spPr bwMode="auto">
              <a:xfrm>
                <a:off x="2245" y="3576"/>
                <a:ext cx="218" cy="216"/>
              </a:xfrm>
              <a:prstGeom prst="ellipse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4" name="Oval 48"/>
              <p:cNvSpPr>
                <a:spLocks noChangeArrowheads="1"/>
              </p:cNvSpPr>
              <p:nvPr/>
            </p:nvSpPr>
            <p:spPr bwMode="auto">
              <a:xfrm>
                <a:off x="2463" y="3576"/>
                <a:ext cx="218" cy="21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5" name="Oval 49"/>
              <p:cNvSpPr>
                <a:spLocks noChangeArrowheads="1"/>
              </p:cNvSpPr>
              <p:nvPr/>
            </p:nvSpPr>
            <p:spPr bwMode="auto">
              <a:xfrm>
                <a:off x="2608" y="3432"/>
                <a:ext cx="218" cy="21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6" name="Oval 50"/>
              <p:cNvSpPr>
                <a:spLocks noChangeArrowheads="1"/>
              </p:cNvSpPr>
              <p:nvPr/>
            </p:nvSpPr>
            <p:spPr bwMode="auto">
              <a:xfrm>
                <a:off x="2754" y="3288"/>
                <a:ext cx="217" cy="21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7" name="Oval 51"/>
              <p:cNvSpPr>
                <a:spLocks noChangeArrowheads="1"/>
              </p:cNvSpPr>
              <p:nvPr/>
            </p:nvSpPr>
            <p:spPr bwMode="auto">
              <a:xfrm>
                <a:off x="2971" y="3216"/>
                <a:ext cx="218" cy="21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8" name="Oval 52"/>
              <p:cNvSpPr>
                <a:spLocks noChangeArrowheads="1"/>
              </p:cNvSpPr>
              <p:nvPr/>
            </p:nvSpPr>
            <p:spPr bwMode="auto">
              <a:xfrm>
                <a:off x="3189" y="3288"/>
                <a:ext cx="218" cy="21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6575" name="Oval 53"/>
            <p:cNvSpPr>
              <a:spLocks noChangeArrowheads="1"/>
            </p:cNvSpPr>
            <p:nvPr/>
          </p:nvSpPr>
          <p:spPr bwMode="auto">
            <a:xfrm>
              <a:off x="1968" y="3696"/>
              <a:ext cx="218" cy="21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6576" name="Oval 54"/>
            <p:cNvSpPr>
              <a:spLocks noChangeArrowheads="1"/>
            </p:cNvSpPr>
            <p:nvPr/>
          </p:nvSpPr>
          <p:spPr bwMode="auto">
            <a:xfrm>
              <a:off x="2160" y="3744"/>
              <a:ext cx="218" cy="21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6577" name="Oval 55"/>
            <p:cNvSpPr>
              <a:spLocks noChangeArrowheads="1"/>
            </p:cNvSpPr>
            <p:nvPr/>
          </p:nvSpPr>
          <p:spPr bwMode="auto">
            <a:xfrm>
              <a:off x="2352" y="3792"/>
              <a:ext cx="218" cy="21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6578" name="Oval 56"/>
            <p:cNvSpPr>
              <a:spLocks noChangeArrowheads="1"/>
            </p:cNvSpPr>
            <p:nvPr/>
          </p:nvSpPr>
          <p:spPr bwMode="auto">
            <a:xfrm>
              <a:off x="2544" y="3792"/>
              <a:ext cx="218" cy="21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6579" name="Oval 57"/>
            <p:cNvSpPr>
              <a:spLocks noChangeArrowheads="1"/>
            </p:cNvSpPr>
            <p:nvPr/>
          </p:nvSpPr>
          <p:spPr bwMode="auto">
            <a:xfrm>
              <a:off x="2736" y="3792"/>
              <a:ext cx="218" cy="21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6580" name="Oval 58"/>
            <p:cNvSpPr>
              <a:spLocks noChangeArrowheads="1"/>
            </p:cNvSpPr>
            <p:nvPr/>
          </p:nvSpPr>
          <p:spPr bwMode="auto">
            <a:xfrm>
              <a:off x="2928" y="3792"/>
              <a:ext cx="218" cy="21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21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598</TotalTime>
  <Words>462</Words>
  <Application>Microsoft Office PowerPoint</Application>
  <PresentationFormat>On-screen Show (4:3)</PresentationFormat>
  <Paragraphs>106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Module</vt:lpstr>
      <vt:lpstr>Bitmap Image</vt:lpstr>
      <vt:lpstr>DM and Genetics: Your Questions Answered</vt:lpstr>
      <vt:lpstr>Plan</vt:lpstr>
      <vt:lpstr>Myotonic Dystrophy</vt:lpstr>
      <vt:lpstr>Muscle Weakness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Small Molecule Treatments</vt:lpstr>
    </vt:vector>
  </TitlesOfParts>
  <Company>University of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Grider, Tiffany</dc:creator>
  <cp:lastModifiedBy>Grider, Tiffany</cp:lastModifiedBy>
  <cp:revision>10</cp:revision>
  <dcterms:created xsi:type="dcterms:W3CDTF">2019-07-19T13:32:21Z</dcterms:created>
  <dcterms:modified xsi:type="dcterms:W3CDTF">2019-07-22T18:56:25Z</dcterms:modified>
</cp:coreProperties>
</file>