
<file path=[Content_Types].xml><?xml version="1.0" encoding="utf-8"?>
<Types xmlns="http://schemas.openxmlformats.org/package/2006/content-types">
  <Default Extension="jpg" ContentType="image/jpeg"/>
  <Default Extension="emf" ContentType="image/x-emf"/>
  <Default Extension="wmf" ContentType="image/x-wmf"/>
  <Default Extension="png" ContentType="image/png"/>
  <Default Extension="xml" ContentType="application/xml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6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8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37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35.xml" ContentType="application/vnd.openxmlformats-officedocument.presentationml.slide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theme/theme1.xml" ContentType="application/vnd.openxmlformats-officedocument.theme+xml"/>
  <Override PartName="/ppt/slides/slide42.xml" ContentType="application/vnd.openxmlformats-officedocument.presentationml.sl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5.xml" ContentType="application/vnd.openxmlformats-officedocument.presentationml.slideLayout+xml"/>
  <Override PartName="/ppt/slides/slide20.xml" ContentType="application/vnd.openxmlformats-officedocument.presentationml.slide+xml"/>
  <Override PartName="/ppt/slides/slide2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Layouts/slideLayout6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12192000" cy="6858000"/>
  <p:notesSz cx="6858000" cy="12192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presProps" Target="presProps.xml" /><Relationship Id="rId46" Type="http://schemas.openxmlformats.org/officeDocument/2006/relationships/tableStyles" Target="tableStyles.xml" /><Relationship Id="rId4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le Slide">
    <p:bg>
      <p:bgPr shadeToTitle="0">
        <a:solidFill>
          <a:schemeClr val="tx2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94440" y="726439"/>
            <a:ext cx="7205222" cy="23876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bg1"/>
                </a:solidFill>
                <a:latin typeface="Reckles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694440" y="1807115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Post Grotesk Book"/>
                <a:ea typeface="Post Grotesk Book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pic>
        <p:nvPicPr>
          <p:cNvPr id="6" name="Picture 6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5369683" y="821574"/>
            <a:ext cx="6826799" cy="6501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1_Two Content">
    <p:bg>
      <p:bgPr shadeToTitle="0">
        <a:solidFill>
          <a:schemeClr val="tx2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Post Grotesk Book"/>
                <a:ea typeface="Post Grotesk Book"/>
              </a:defRPr>
            </a:lvl1pPr>
            <a:lvl2pPr>
              <a:defRPr b="0" i="0">
                <a:latin typeface="Post Grotesk Book"/>
                <a:ea typeface="Post Grotesk Book"/>
              </a:defRPr>
            </a:lvl2pPr>
            <a:lvl3pPr>
              <a:defRPr b="0" i="0">
                <a:latin typeface="Post Grotesk Book"/>
                <a:ea typeface="Post Grotesk Book"/>
              </a:defRPr>
            </a:lvl3pPr>
            <a:lvl4pPr>
              <a:defRPr b="0" i="0">
                <a:latin typeface="Post Grotesk Book"/>
                <a:ea typeface="Post Grotesk Book"/>
              </a:defRPr>
            </a:lvl4pPr>
            <a:lvl5pPr>
              <a:defRPr b="0" i="0">
                <a:latin typeface="Post Grotesk Book"/>
                <a:ea typeface="Post Grotesk Book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Post Grotesk Book"/>
                <a:ea typeface="Post Grotesk Book"/>
              </a:defRPr>
            </a:lvl1pPr>
            <a:lvl2pPr>
              <a:defRPr b="0" i="0">
                <a:latin typeface="Post Grotesk Book"/>
                <a:ea typeface="Post Grotesk Book"/>
              </a:defRPr>
            </a:lvl2pPr>
            <a:lvl3pPr>
              <a:defRPr b="0" i="0">
                <a:latin typeface="Post Grotesk Book"/>
                <a:ea typeface="Post Grotesk Book"/>
              </a:defRPr>
            </a:lvl3pPr>
            <a:lvl4pPr>
              <a:defRPr b="0" i="0">
                <a:latin typeface="Post Grotesk Book"/>
                <a:ea typeface="Post Grotesk Book"/>
              </a:defRPr>
            </a:lvl4pPr>
            <a:lvl5pPr>
              <a:defRPr b="0" i="0">
                <a:latin typeface="Post Grotesk Book"/>
                <a:ea typeface="Post Grotesk Book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pic>
        <p:nvPicPr>
          <p:cNvPr id="7" name="Picture 7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259485" y="5572162"/>
            <a:ext cx="2143063" cy="12858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2_Two Content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481806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Post Grotesk Book"/>
                <a:ea typeface="Post Grotesk Book"/>
              </a:defRPr>
            </a:lvl1pPr>
            <a:lvl2pPr>
              <a:defRPr b="0" i="0">
                <a:latin typeface="Post Grotesk Book"/>
                <a:ea typeface="Post Grotesk Book"/>
              </a:defRPr>
            </a:lvl2pPr>
            <a:lvl3pPr>
              <a:defRPr b="0" i="0">
                <a:latin typeface="Post Grotesk Book"/>
                <a:ea typeface="Post Grotesk Book"/>
              </a:defRPr>
            </a:lvl3pPr>
            <a:lvl4pPr>
              <a:defRPr b="0" i="0">
                <a:latin typeface="Post Grotesk Book"/>
                <a:ea typeface="Post Grotesk Book"/>
              </a:defRPr>
            </a:lvl4pPr>
            <a:lvl5pPr>
              <a:defRPr b="0" i="0">
                <a:latin typeface="Post Grotesk Book"/>
                <a:ea typeface="Post Grotesk Book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Post Grotesk Book"/>
                <a:ea typeface="Post Grotesk Book"/>
              </a:defRPr>
            </a:lvl1pPr>
            <a:lvl2pPr>
              <a:defRPr b="0" i="0">
                <a:latin typeface="Post Grotesk Book"/>
                <a:ea typeface="Post Grotesk Book"/>
              </a:defRPr>
            </a:lvl2pPr>
            <a:lvl3pPr>
              <a:defRPr b="0" i="0">
                <a:latin typeface="Post Grotesk Book"/>
                <a:ea typeface="Post Grotesk Book"/>
              </a:defRPr>
            </a:lvl3pPr>
            <a:lvl4pPr>
              <a:defRPr b="0" i="0">
                <a:latin typeface="Post Grotesk Book"/>
                <a:ea typeface="Post Grotesk Book"/>
              </a:defRPr>
            </a:lvl4pPr>
            <a:lvl5pPr>
              <a:defRPr b="0" i="0">
                <a:latin typeface="Post Grotesk Book"/>
                <a:ea typeface="Post Grotesk Book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pic>
        <p:nvPicPr>
          <p:cNvPr id="7" name="Picture 7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259485" y="5572162"/>
            <a:ext cx="2143063" cy="12858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bg>
      <p:bgPr shadeToTitle="0">
        <a:solidFill>
          <a:schemeClr val="bg2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481806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Post Grotesk Book"/>
                <a:ea typeface="Post Grotesk Book"/>
              </a:defRPr>
            </a:lvl1pPr>
            <a:lvl2pPr>
              <a:defRPr b="0" i="0">
                <a:latin typeface="Post Grotesk Book"/>
                <a:ea typeface="Post Grotesk Book"/>
              </a:defRPr>
            </a:lvl2pPr>
            <a:lvl3pPr>
              <a:defRPr b="0" i="0">
                <a:latin typeface="Post Grotesk Book"/>
                <a:ea typeface="Post Grotesk Book"/>
              </a:defRPr>
            </a:lvl3pPr>
            <a:lvl4pPr>
              <a:defRPr b="0" i="0">
                <a:latin typeface="Post Grotesk Book"/>
                <a:ea typeface="Post Grotesk Book"/>
              </a:defRPr>
            </a:lvl4pPr>
            <a:lvl5pPr>
              <a:defRPr b="0" i="0">
                <a:latin typeface="Post Grotesk Book"/>
                <a:ea typeface="Post Grotesk Book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Post Grotesk Book"/>
                <a:ea typeface="Post Grotesk Book"/>
              </a:defRPr>
            </a:lvl1pPr>
            <a:lvl2pPr>
              <a:defRPr b="0" i="0">
                <a:latin typeface="Post Grotesk Book"/>
                <a:ea typeface="Post Grotesk Book"/>
              </a:defRPr>
            </a:lvl2pPr>
            <a:lvl3pPr>
              <a:defRPr b="0" i="0">
                <a:latin typeface="Post Grotesk Book"/>
                <a:ea typeface="Post Grotesk Book"/>
              </a:defRPr>
            </a:lvl3pPr>
            <a:lvl4pPr>
              <a:defRPr b="0" i="0">
                <a:latin typeface="Post Grotesk Book"/>
                <a:ea typeface="Post Grotesk Book"/>
              </a:defRPr>
            </a:lvl4pPr>
            <a:lvl5pPr>
              <a:defRPr b="0" i="0">
                <a:latin typeface="Post Grotesk Book"/>
                <a:ea typeface="Post Grotesk Book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pic>
        <p:nvPicPr>
          <p:cNvPr id="7" name="Picture 7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259485" y="5572162"/>
            <a:ext cx="2143063" cy="12858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_Two Content">
    <p:bg>
      <p:bgPr shadeToTitle="0">
        <a:solidFill>
          <a:schemeClr val="accent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5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229005" y="5556890"/>
            <a:ext cx="2217792" cy="1330675"/>
          </a:xfrm>
          <a:prstGeom prst="rect">
            <a:avLst/>
          </a:prstGeom>
        </p:spPr>
      </p:pic>
      <p:sp>
        <p:nvSpPr>
          <p:cNvPr id="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 marL="0" indent="0" algn="l">
              <a:buFont typeface="Arial"/>
              <a:buNone/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1pPr>
            <a:lvl2pPr marL="457200" indent="0" algn="l">
              <a:buFont typeface="Arial"/>
              <a:buNone/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2pPr>
            <a:lvl3pPr marL="914400" indent="0" algn="l">
              <a:buFont typeface="Arial"/>
              <a:buNone/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3pPr>
            <a:lvl4pPr marL="1371600" indent="0" algn="l">
              <a:buFont typeface="Arial"/>
              <a:buNone/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4pPr>
            <a:lvl5pPr marL="1828800" indent="0" algn="l">
              <a:buFont typeface="Arial"/>
              <a:buNone/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Title 6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_Title and Content">
    <p:bg>
      <p:bgPr shadeToTitle="0">
        <a:solidFill>
          <a:schemeClr val="tx2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7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-45951" y="4960620"/>
            <a:ext cx="1829262" cy="2367280"/>
          </a:xfrm>
          <a:prstGeom prst="rect">
            <a:avLst/>
          </a:prstGeom>
        </p:spPr>
      </p:pic>
      <p:sp>
        <p:nvSpPr>
          <p:cNvPr id="5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47688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eckles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6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838200" y="2075181"/>
            <a:ext cx="5064760" cy="3411219"/>
          </a:xfr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latin typeface="Post Grotesk Book"/>
                <a:ea typeface="Post Grotesk Book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7" name="Picture Placeholder 2" hidden="0"/>
          <p:cNvSpPr>
            <a:spLocks noChangeAspect="1" noGrp="1"/>
          </p:cNvSpPr>
          <p:nvPr isPhoto="0" userDrawn="0">
            <p:ph type="pic" idx="10" hasCustomPrompt="0"/>
          </p:nvPr>
        </p:nvSpPr>
        <p:spPr bwMode="auto">
          <a:xfrm>
            <a:off x="6096000" y="2075181"/>
            <a:ext cx="5257800" cy="3411219"/>
          </a:xfr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latin typeface="Post Grotesk Book"/>
                <a:ea typeface="Post Grotesk Book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7_Title and Content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7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-45951" y="4960620"/>
            <a:ext cx="1829262" cy="2367280"/>
          </a:xfrm>
          <a:prstGeom prst="rect">
            <a:avLst/>
          </a:prstGeom>
        </p:spPr>
      </p:pic>
      <p:sp>
        <p:nvSpPr>
          <p:cNvPr id="5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47688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eckles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6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838200" y="2075181"/>
            <a:ext cx="5064760" cy="3411219"/>
          </a:xfr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latin typeface="Post Grotesk Book"/>
                <a:ea typeface="Post Grotesk Book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7" name="Picture Placeholder 2" hidden="0"/>
          <p:cNvSpPr>
            <a:spLocks noChangeAspect="1" noGrp="1"/>
          </p:cNvSpPr>
          <p:nvPr isPhoto="0" userDrawn="0">
            <p:ph type="pic" idx="10" hasCustomPrompt="0"/>
          </p:nvPr>
        </p:nvSpPr>
        <p:spPr bwMode="auto">
          <a:xfrm>
            <a:off x="6096000" y="2075181"/>
            <a:ext cx="5257800" cy="3411219"/>
          </a:xfr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latin typeface="Post Grotesk Book"/>
                <a:ea typeface="Post Grotesk Book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6_Title and Content">
    <p:bg>
      <p:bgPr shadeToTitle="0">
        <a:solidFill>
          <a:schemeClr val="tx2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7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-45951" y="4960620"/>
            <a:ext cx="1829262" cy="2367280"/>
          </a:xfrm>
          <a:prstGeom prst="rect">
            <a:avLst/>
          </a:prstGeom>
        </p:spPr>
      </p:pic>
      <p:sp>
        <p:nvSpPr>
          <p:cNvPr id="5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47688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eckles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6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3408680" cy="4351338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Post Grotesk Book"/>
                <a:ea typeface="Post Grotesk Book"/>
              </a:defRPr>
            </a:lvl1pPr>
            <a:lvl2pPr marL="457200" indent="0">
              <a:buNone/>
              <a:defRPr sz="2000" b="0" i="0">
                <a:latin typeface="Post Grotesk Book"/>
                <a:ea typeface="Post Grotesk Book"/>
              </a:defRPr>
            </a:lvl2pPr>
            <a:lvl3pPr marL="914400" indent="0">
              <a:buNone/>
              <a:defRPr sz="2000" b="0" i="0">
                <a:latin typeface="Post Grotesk Book"/>
                <a:ea typeface="Post Grotesk Book"/>
              </a:defRPr>
            </a:lvl3pPr>
            <a:lvl4pPr marL="1371600" indent="0">
              <a:buNone/>
              <a:defRPr sz="2000" b="0" i="0">
                <a:latin typeface="Post Grotesk Book"/>
                <a:ea typeface="Post Grotesk Book"/>
              </a:defRPr>
            </a:lvl4pPr>
            <a:lvl5pPr marL="1828800" indent="0">
              <a:buNone/>
              <a:defRPr sz="2000" b="0" i="0">
                <a:latin typeface="Post Grotesk Book"/>
                <a:ea typeface="Post Grotesk Book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Content Placeholder 2" hidden="0"/>
          <p:cNvSpPr>
            <a:spLocks noGrp="1"/>
          </p:cNvSpPr>
          <p:nvPr isPhoto="0" userDrawn="0">
            <p:ph sz="half" idx="10" hasCustomPrompt="0"/>
          </p:nvPr>
        </p:nvSpPr>
        <p:spPr bwMode="auto">
          <a:xfrm>
            <a:off x="4546600" y="1825625"/>
            <a:ext cx="3408680" cy="4351338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Post Grotesk Book"/>
                <a:ea typeface="Post Grotesk Book"/>
              </a:defRPr>
            </a:lvl1pPr>
            <a:lvl2pPr marL="457200" indent="0">
              <a:buNone/>
              <a:defRPr sz="2000" b="0" i="0">
                <a:latin typeface="Post Grotesk Book"/>
                <a:ea typeface="Post Grotesk Book"/>
              </a:defRPr>
            </a:lvl2pPr>
            <a:lvl3pPr marL="914400" indent="0">
              <a:buNone/>
              <a:defRPr sz="2000" b="0" i="0">
                <a:latin typeface="Post Grotesk Book"/>
                <a:ea typeface="Post Grotesk Book"/>
              </a:defRPr>
            </a:lvl3pPr>
            <a:lvl4pPr marL="1371600" indent="0">
              <a:buNone/>
              <a:defRPr sz="2000" b="0" i="0">
                <a:latin typeface="Post Grotesk Book"/>
                <a:ea typeface="Post Grotesk Book"/>
              </a:defRPr>
            </a:lvl4pPr>
            <a:lvl5pPr marL="1828800" indent="0">
              <a:buNone/>
              <a:defRPr sz="2000" b="0" i="0">
                <a:latin typeface="Post Grotesk Book"/>
                <a:ea typeface="Post Grotesk Book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endParaRPr lang="en-US"/>
          </a:p>
        </p:txBody>
      </p:sp>
      <p:sp>
        <p:nvSpPr>
          <p:cNvPr id="8" name="Content Placeholder 2" hidden="0"/>
          <p:cNvSpPr>
            <a:spLocks noGrp="1"/>
          </p:cNvSpPr>
          <p:nvPr isPhoto="0" userDrawn="0">
            <p:ph sz="half" idx="11" hasCustomPrompt="0"/>
          </p:nvPr>
        </p:nvSpPr>
        <p:spPr bwMode="auto">
          <a:xfrm>
            <a:off x="8346440" y="1825625"/>
            <a:ext cx="3408680" cy="4351338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Post Grotesk Book"/>
                <a:ea typeface="Post Grotesk Book"/>
              </a:defRPr>
            </a:lvl1pPr>
            <a:lvl2pPr marL="457200" indent="0">
              <a:buNone/>
              <a:defRPr sz="2000" b="0" i="0">
                <a:latin typeface="Post Grotesk Book"/>
                <a:ea typeface="Post Grotesk Book"/>
              </a:defRPr>
            </a:lvl2pPr>
            <a:lvl3pPr marL="914400" indent="0">
              <a:buNone/>
              <a:defRPr sz="2000" b="0" i="0">
                <a:latin typeface="Post Grotesk Book"/>
                <a:ea typeface="Post Grotesk Book"/>
              </a:defRPr>
            </a:lvl3pPr>
            <a:lvl4pPr marL="1371600" indent="0">
              <a:buNone/>
              <a:defRPr sz="2000" b="0" i="0">
                <a:latin typeface="Post Grotesk Book"/>
                <a:ea typeface="Post Grotesk Book"/>
              </a:defRPr>
            </a:lvl4pPr>
            <a:lvl5pPr marL="1828800" indent="0">
              <a:buNone/>
              <a:defRPr sz="2000" b="0" i="0">
                <a:latin typeface="Post Grotesk Book"/>
                <a:ea typeface="Post Grotesk Book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bg>
      <p:bgPr shadeToTitle="0">
        <a:solidFill>
          <a:schemeClr val="tx2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5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4886209" y="5406251"/>
            <a:ext cx="2419582" cy="1451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Section Header">
    <p:bg>
      <p:bgPr shadeToTitle="0">
        <a:solidFill>
          <a:schemeClr val="tx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7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4886209" y="5406251"/>
            <a:ext cx="2419582" cy="1451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Section Header">
    <p:bg>
      <p:bgPr shadeToTitle="0">
        <a:solidFill>
          <a:schemeClr val="accent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4886209" y="5406251"/>
            <a:ext cx="2419582" cy="1451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Title Slide">
    <p:bg>
      <p:bgPr shadeToTitle="0">
        <a:solidFill>
          <a:schemeClr val="tx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94440" y="821574"/>
            <a:ext cx="5493000" cy="459740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eckles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694440" y="5129045"/>
            <a:ext cx="586891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Post Grotesk Book"/>
                <a:ea typeface="Post Grotesk Book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pic>
        <p:nvPicPr>
          <p:cNvPr id="6" name="Picture 6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5369683" y="821574"/>
            <a:ext cx="6826799" cy="6501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1137920"/>
            <a:ext cx="6172200" cy="4723130"/>
          </a:xfrm>
        </p:spPr>
        <p:txBody>
          <a:bodyPr/>
          <a:lstStyle>
            <a:lvl1pPr>
              <a:defRPr sz="3200" b="0" i="0">
                <a:latin typeface="Post Grotesk Book"/>
                <a:ea typeface="Post Grotesk Book"/>
              </a:defRPr>
            </a:lvl1pPr>
            <a:lvl2pPr>
              <a:defRPr sz="2800" b="0" i="0">
                <a:latin typeface="Post Grotesk Book"/>
                <a:ea typeface="Post Grotesk Book"/>
              </a:defRPr>
            </a:lvl2pPr>
            <a:lvl3pPr>
              <a:defRPr sz="2400" b="0" i="0">
                <a:latin typeface="Post Grotesk Book"/>
                <a:ea typeface="Post Grotesk Book"/>
              </a:defRPr>
            </a:lvl3pPr>
            <a:lvl4pPr>
              <a:defRPr sz="2000" b="0" i="0">
                <a:latin typeface="Post Grotesk Book"/>
                <a:ea typeface="Post Grotesk Book"/>
              </a:defRPr>
            </a:lvl4pPr>
            <a:lvl5pPr>
              <a:defRPr sz="2000" b="0" i="0">
                <a:latin typeface="Post Grotesk Book"/>
                <a:ea typeface="Post Grotesk Book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296160"/>
            <a:ext cx="3932237" cy="3572828"/>
          </a:xfrm>
        </p:spPr>
        <p:txBody>
          <a:bodyPr/>
          <a:lstStyle>
            <a:lvl1pPr marL="0" indent="0">
              <a:buNone/>
              <a:defRPr sz="1600" b="0" i="0">
                <a:latin typeface="Post Grotesk Book"/>
                <a:ea typeface="Post Grotesk Book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pic>
        <p:nvPicPr>
          <p:cNvPr id="7" name="Picture 13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-27303" y="5181024"/>
            <a:ext cx="1520823" cy="1968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4809172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6096000" y="0"/>
            <a:ext cx="609600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latin typeface="Post Grotesk Book"/>
                <a:ea typeface="Post Grotesk Book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265680"/>
            <a:ext cx="4809172" cy="3603308"/>
          </a:xfrm>
        </p:spPr>
        <p:txBody>
          <a:bodyPr/>
          <a:lstStyle>
            <a:lvl1pPr marL="0" indent="0">
              <a:buNone/>
              <a:defRPr sz="1600" b="0" i="0">
                <a:latin typeface="Post Grotesk Book"/>
                <a:ea typeface="Post Grotesk Book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pic>
        <p:nvPicPr>
          <p:cNvPr id="7" name="Picture 7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-27303" y="5181024"/>
            <a:ext cx="1520823" cy="1968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1_Title Slide">
    <p:bg>
      <p:bgPr shadeToTitle="0">
        <a:solidFill>
          <a:schemeClr val="tx2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0"/>
            <a:ext cx="9144000" cy="1655762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4983798"/>
            <a:ext cx="9144000" cy="94964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pic>
        <p:nvPicPr>
          <p:cNvPr id="6" name="Picture 6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5024468" y="5572162"/>
            <a:ext cx="2143063" cy="12858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Two Content">
    <p:bg>
      <p:bgPr shadeToTitle="0">
        <a:solidFill>
          <a:schemeClr val="bg2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481806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pic>
        <p:nvPicPr>
          <p:cNvPr id="5" name="Picture 7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259485" y="5572162"/>
            <a:ext cx="2143063" cy="12858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le and Content">
    <p:bg>
      <p:bgPr shadeToTitle="0">
        <a:solidFill>
          <a:schemeClr val="tx2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426085"/>
            <a:ext cx="10515600" cy="1325563"/>
          </a:xfrm>
        </p:spPr>
        <p:txBody>
          <a:bodyPr/>
          <a:lstStyle>
            <a:lvl1pPr>
              <a:defRPr b="0" i="0">
                <a:latin typeface="Reckles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38200" y="1776096"/>
            <a:ext cx="10515600" cy="4351338"/>
          </a:xfrm>
        </p:spPr>
        <p:txBody>
          <a:bodyPr/>
          <a:lstStyle>
            <a:lvl1pPr>
              <a:defRPr b="0" i="0">
                <a:latin typeface="Post Grotesk Book"/>
                <a:ea typeface="Post Grotesk Book"/>
              </a:defRPr>
            </a:lvl1pPr>
            <a:lvl2pPr>
              <a:defRPr b="0" i="0">
                <a:latin typeface="Post Grotesk Book"/>
                <a:ea typeface="Post Grotesk Book"/>
              </a:defRPr>
            </a:lvl2pPr>
            <a:lvl3pPr>
              <a:defRPr b="0" i="0">
                <a:latin typeface="Post Grotesk Book"/>
                <a:ea typeface="Post Grotesk Book"/>
              </a:defRPr>
            </a:lvl3pPr>
            <a:lvl4pPr>
              <a:defRPr b="0" i="0">
                <a:latin typeface="Post Grotesk Book"/>
                <a:ea typeface="Post Grotesk Book"/>
              </a:defRPr>
            </a:lvl4pPr>
            <a:lvl5pPr>
              <a:defRPr b="0" i="0">
                <a:latin typeface="Post Grotesk Book"/>
                <a:ea typeface="Post Grotesk Book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pic>
        <p:nvPicPr>
          <p:cNvPr id="6" name="Picture 7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259485" y="5572162"/>
            <a:ext cx="2143063" cy="12858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1_Title and Content">
    <p:bg>
      <p:bgPr shadeToTitle="0">
        <a:solidFill>
          <a:schemeClr val="bg2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426085"/>
            <a:ext cx="10515600" cy="1325563"/>
          </a:xfrm>
        </p:spPr>
        <p:txBody>
          <a:bodyPr/>
          <a:lstStyle>
            <a:lvl1pPr>
              <a:defRPr b="0" i="0">
                <a:latin typeface="Reckles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38200" y="1776096"/>
            <a:ext cx="10515600" cy="4351338"/>
          </a:xfrm>
        </p:spPr>
        <p:txBody>
          <a:bodyPr/>
          <a:lstStyle>
            <a:lvl1pPr>
              <a:defRPr b="0" i="0">
                <a:latin typeface="Post Grotesk Book"/>
                <a:ea typeface="Post Grotesk Book"/>
              </a:defRPr>
            </a:lvl1pPr>
            <a:lvl2pPr>
              <a:defRPr b="0" i="0">
                <a:latin typeface="Post Grotesk Book"/>
                <a:ea typeface="Post Grotesk Book"/>
              </a:defRPr>
            </a:lvl2pPr>
            <a:lvl3pPr>
              <a:defRPr b="0" i="0">
                <a:latin typeface="Post Grotesk Book"/>
                <a:ea typeface="Post Grotesk Book"/>
              </a:defRPr>
            </a:lvl3pPr>
            <a:lvl4pPr>
              <a:defRPr b="0" i="0">
                <a:latin typeface="Post Grotesk Book"/>
                <a:ea typeface="Post Grotesk Book"/>
              </a:defRPr>
            </a:lvl4pPr>
            <a:lvl5pPr>
              <a:defRPr b="0" i="0">
                <a:latin typeface="Post Grotesk Book"/>
                <a:ea typeface="Post Grotesk Book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pic>
        <p:nvPicPr>
          <p:cNvPr id="6" name="Picture 7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259485" y="5572162"/>
            <a:ext cx="2143063" cy="12858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2_Title and Content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426085"/>
            <a:ext cx="10515600" cy="1325563"/>
          </a:xfrm>
        </p:spPr>
        <p:txBody>
          <a:bodyPr/>
          <a:lstStyle>
            <a:lvl1pPr>
              <a:defRPr b="0" i="0">
                <a:latin typeface="Reckles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38200" y="1776096"/>
            <a:ext cx="10515600" cy="4351338"/>
          </a:xfrm>
        </p:spPr>
        <p:txBody>
          <a:bodyPr/>
          <a:lstStyle>
            <a:lvl1pPr>
              <a:defRPr b="0" i="0">
                <a:latin typeface="Post Grotesk Book"/>
                <a:ea typeface="Post Grotesk Book"/>
              </a:defRPr>
            </a:lvl1pPr>
            <a:lvl2pPr>
              <a:defRPr b="0" i="0">
                <a:latin typeface="Post Grotesk Book"/>
                <a:ea typeface="Post Grotesk Book"/>
              </a:defRPr>
            </a:lvl2pPr>
            <a:lvl3pPr>
              <a:defRPr b="0" i="0">
                <a:latin typeface="Post Grotesk Book"/>
                <a:ea typeface="Post Grotesk Book"/>
              </a:defRPr>
            </a:lvl3pPr>
            <a:lvl4pPr>
              <a:defRPr b="0" i="0">
                <a:latin typeface="Post Grotesk Book"/>
                <a:ea typeface="Post Grotesk Book"/>
              </a:defRPr>
            </a:lvl4pPr>
            <a:lvl5pPr>
              <a:defRPr b="0" i="0">
                <a:latin typeface="Post Grotesk Book"/>
                <a:ea typeface="Post Grotesk Book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pic>
        <p:nvPicPr>
          <p:cNvPr id="6" name="Picture 7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259485" y="5572162"/>
            <a:ext cx="2143063" cy="12858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3_Title and Content">
    <p:bg>
      <p:bgPr shadeToTitle="0">
        <a:solidFill>
          <a:schemeClr val="tx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47688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Reckles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>
            <a:lvl1pPr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1pPr>
            <a:lvl2pPr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2pPr>
            <a:lvl3pPr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3pPr>
            <a:lvl4pPr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4pPr>
            <a:lvl5pPr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pic>
        <p:nvPicPr>
          <p:cNvPr id="6" name="Picture 5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318135" y="5681663"/>
            <a:ext cx="1040129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5_Title and Content">
    <p:bg>
      <p:bgPr shadeToTitle="0">
        <a:solidFill>
          <a:schemeClr val="accent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47688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Reckles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>
            <a:lvl1pPr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1pPr>
            <a:lvl2pPr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2pPr>
            <a:lvl3pPr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3pPr>
            <a:lvl4pPr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4pPr>
            <a:lvl5pPr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pic>
        <p:nvPicPr>
          <p:cNvPr id="6" name="Picture 5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318135" y="5681663"/>
            <a:ext cx="1040129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eckless"/>
              </a:defRPr>
            </a:lvl1pPr>
          </a:lstStyle>
          <a:p>
            <a:pPr>
              <a:defRPr/>
            </a:pPr>
            <a:fld id="{DAEFF18E-1800-834F-92DF-E53F1D4CD738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Reckles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eckless"/>
              </a:defRPr>
            </a:lvl1pPr>
          </a:lstStyle>
          <a:p>
            <a:pPr>
              <a:defRPr/>
            </a:pPr>
            <a:fld id="{23E4C80F-52C3-864A-ABB3-8F8365195481}" type="slidenum">
              <a:rPr lang="en-US"/>
              <a:t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 b="0" i="0">
          <a:solidFill>
            <a:schemeClr val="tx1"/>
          </a:solidFill>
          <a:latin typeface="Reckless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 b="0" i="0">
          <a:solidFill>
            <a:schemeClr val="tx1"/>
          </a:solidFill>
          <a:latin typeface="Post Grotesk Book"/>
          <a:ea typeface="Post Grotesk Book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 b="0" i="0">
          <a:solidFill>
            <a:schemeClr val="tx1"/>
          </a:solidFill>
          <a:latin typeface="Post Grotesk Book"/>
          <a:ea typeface="Post Grotesk Book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 b="0" i="0">
          <a:solidFill>
            <a:schemeClr val="tx1"/>
          </a:solidFill>
          <a:latin typeface="Post Grotesk Book"/>
          <a:ea typeface="Post Grotesk Book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 b="0" i="0">
          <a:solidFill>
            <a:schemeClr val="tx1"/>
          </a:solidFill>
          <a:latin typeface="Post Grotesk Book"/>
          <a:ea typeface="Post Grotesk Book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 b="0" i="0">
          <a:solidFill>
            <a:schemeClr val="tx1"/>
          </a:solidFill>
          <a:latin typeface="Post Grotesk Book"/>
          <a:ea typeface="Post Grotesk Book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emf"/><Relationship Id="rId3" Type="http://schemas.openxmlformats.org/officeDocument/2006/relationships/image" Target="../media/image5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hyperlink" Target="https://www.myotonic.org/" TargetMode="Externa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freehealthtrack.com" TargetMode="External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13294B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idx="4294967295" hasCustomPrompt="0"/>
          </p:nvPr>
        </p:nvSpPr>
        <p:spPr bwMode="auto">
          <a:xfrm>
            <a:off x="838200" y="270193"/>
            <a:ext cx="10515600" cy="1181556"/>
          </a:xfrm>
        </p:spPr>
        <p:txBody>
          <a:bodyPr/>
          <a:lstStyle/>
          <a:p>
            <a:pPr algn="ctr">
              <a:defRPr/>
            </a:pPr>
            <a:r>
              <a:rPr lang="en-US" sz="4400">
                <a:solidFill>
                  <a:schemeClr val="bg1"/>
                </a:solidFill>
                <a:latin typeface="Reckless"/>
              </a:rPr>
              <a:t>2019 Myotonic Annual Conference</a:t>
            </a:r>
            <a:endParaRPr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idx="4294967295" hasCustomPrompt="0"/>
          </p:nvPr>
        </p:nvSpPr>
        <p:spPr bwMode="auto">
          <a:xfrm>
            <a:off x="508000" y="1253330"/>
            <a:ext cx="10515600" cy="435133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  <a:defRPr/>
            </a:pPr>
            <a:r>
              <a:rPr lang="en-US" sz="1800">
                <a:solidFill>
                  <a:schemeClr val="bg1"/>
                </a:solidFill>
                <a:latin typeface="Post Grotesk Book"/>
                <a:ea typeface="Post Grotesk Book"/>
              </a:rPr>
              <a:t>September 13-14, 2019</a:t>
            </a:r>
            <a:endParaRPr/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  <a:defRPr/>
            </a:pPr>
            <a:r>
              <a:rPr lang="en-US" sz="1800">
                <a:solidFill>
                  <a:schemeClr val="bg1"/>
                </a:solidFill>
                <a:latin typeface="Post Grotesk Book"/>
                <a:ea typeface="Post Grotesk Book"/>
              </a:rPr>
              <a:t>Philadelphia, PA</a:t>
            </a:r>
            <a:endParaRPr/>
          </a:p>
        </p:txBody>
      </p:sp>
      <p:pic>
        <p:nvPicPr>
          <p:cNvPr id="6" name="Picture 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886209" y="5406251"/>
            <a:ext cx="2419582" cy="1451749"/>
          </a:xfrm>
          <a:prstGeom prst="rect">
            <a:avLst/>
          </a:prstGeom>
        </p:spPr>
      </p:pic>
      <p:pic>
        <p:nvPicPr>
          <p:cNvPr id="7" name="Picture 5" hidden="0"/>
          <p:cNvPicPr>
            <a:picLocks noChangeAspect="1"/>
          </p:cNvPicPr>
          <p:nvPr isPhoto="0" userDrawn="0"/>
        </p:nvPicPr>
        <p:blipFill>
          <a:blip r:embed="rId3"/>
          <a:srcRect l="0" t="22505" r="0" b="0"/>
          <a:stretch/>
        </p:blipFill>
        <p:spPr bwMode="auto">
          <a:xfrm>
            <a:off x="0" y="2099389"/>
            <a:ext cx="12192000" cy="3306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Picking and Educating your Team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3600"/>
              <a:t>Distant expert vs. local doc</a:t>
            </a:r>
            <a:endParaRPr lang="en-US" sz="3600"/>
          </a:p>
          <a:p>
            <a:pPr>
              <a:defRPr/>
            </a:pPr>
            <a:endParaRPr sz="3600"/>
          </a:p>
          <a:p>
            <a:pPr lvl="1">
              <a:defRPr/>
            </a:pPr>
            <a:r>
              <a:rPr lang="en-US" sz="3600"/>
              <a:t>Advantages to consultation</a:t>
            </a:r>
            <a:endParaRPr lang="en-US" sz="3600"/>
          </a:p>
          <a:p>
            <a:pPr lvl="1">
              <a:defRPr/>
            </a:pPr>
            <a:endParaRPr sz="3600"/>
          </a:p>
          <a:p>
            <a:pPr lvl="1">
              <a:defRPr/>
            </a:pPr>
            <a:r>
              <a:rPr lang="en-US" sz="3600"/>
              <a:t>Necessity for local care</a:t>
            </a:r>
            <a:endParaRPr lang="en-US" sz="3600"/>
          </a:p>
          <a:p>
            <a:pPr lvl="1">
              <a:defRPr/>
            </a:pPr>
            <a:endParaRPr/>
          </a:p>
          <a:p>
            <a:pPr lvl="1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Picking and Educating your Team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9" y="1567656"/>
            <a:ext cx="10515600" cy="4559777"/>
          </a:xfrm>
        </p:spPr>
        <p:txBody>
          <a:bodyPr/>
          <a:lstStyle/>
          <a:p>
            <a:pPr marL="457200" lvl="1" indent="0">
              <a:buNone/>
              <a:defRPr/>
            </a:pPr>
            <a:endParaRPr sz="2800"/>
          </a:p>
          <a:p>
            <a:pPr>
              <a:defRPr/>
            </a:pPr>
            <a:r>
              <a:rPr lang="en-US" sz="2800"/>
              <a:t>Insurance and Networks</a:t>
            </a:r>
            <a:endParaRPr sz="2800"/>
          </a:p>
          <a:p>
            <a:pPr lvl="1">
              <a:defRPr/>
            </a:pPr>
            <a:r>
              <a:rPr lang="en-US" sz="2800"/>
              <a:t>Advantages to having all your specialists within one system</a:t>
            </a:r>
            <a:endParaRPr sz="2800"/>
          </a:p>
          <a:p>
            <a:pPr lvl="2">
              <a:defRPr/>
            </a:pPr>
            <a:r>
              <a:rPr lang="en-US" sz="2800"/>
              <a:t>Ease of communication</a:t>
            </a:r>
            <a:endParaRPr sz="2800"/>
          </a:p>
          <a:p>
            <a:pPr lvl="2">
              <a:defRPr/>
            </a:pPr>
            <a:r>
              <a:rPr lang="en-US" sz="2800"/>
              <a:t>Records accessibility</a:t>
            </a:r>
            <a:endParaRPr sz="2800"/>
          </a:p>
          <a:p>
            <a:pPr lvl="1">
              <a:defRPr/>
            </a:pPr>
            <a:r>
              <a:rPr lang="en-US" sz="2800"/>
              <a:t>open enrollment </a:t>
            </a:r>
            <a:endParaRPr sz="2800"/>
          </a:p>
          <a:p>
            <a:pPr lvl="2">
              <a:defRPr/>
            </a:pPr>
            <a:r>
              <a:rPr lang="en-US" sz="2800"/>
              <a:t>Check preferred provider listings when comparing insurance plans during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Educating your Team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Share MDF’s clinical care guidelines: </a:t>
            </a:r>
            <a:endParaRPr/>
          </a:p>
          <a:p>
            <a:pPr lvl="1">
              <a:defRPr/>
            </a:pPr>
            <a:r>
              <a:rPr lang="en-US"/>
              <a:t>Myotonic dystrophy type 1</a:t>
            </a:r>
            <a:endParaRPr/>
          </a:p>
          <a:p>
            <a:pPr lvl="2">
              <a:defRPr/>
            </a:pPr>
            <a:r>
              <a:rPr lang="en-US"/>
              <a:t>Available in: English, German, Italian, Spanish, French, French-Canadian</a:t>
            </a:r>
            <a:endParaRPr/>
          </a:p>
          <a:p>
            <a:pPr lvl="1">
              <a:defRPr/>
            </a:pPr>
            <a:r>
              <a:rPr lang="en-US"/>
              <a:t>Children with myotonic dystrophy type 1</a:t>
            </a:r>
            <a:endParaRPr/>
          </a:p>
          <a:p>
            <a:pPr lvl="1">
              <a:defRPr/>
            </a:pPr>
            <a:r>
              <a:rPr lang="en-US"/>
              <a:t>Myotonic dystrophy type 2</a:t>
            </a:r>
            <a:endParaRPr/>
          </a:p>
          <a:p>
            <a:pPr lvl="1">
              <a:defRPr/>
            </a:pPr>
            <a:r>
              <a:rPr lang="en-US"/>
              <a:t>Anesthesia guidelines</a:t>
            </a:r>
            <a:endParaRPr/>
          </a:p>
          <a:p>
            <a:pPr lvl="1">
              <a:defRPr/>
            </a:pPr>
            <a:endParaRPr lang="en-US"/>
          </a:p>
        </p:txBody>
      </p:sp>
      <p:pic>
        <p:nvPicPr>
          <p:cNvPr id="6" name="Picture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949030" y="5016414"/>
            <a:ext cx="6893691" cy="1527129"/>
          </a:xfrm>
          <a:prstGeom prst="rect">
            <a:avLst/>
          </a:prstGeom>
        </p:spPr>
      </p:pic>
      <p:sp>
        <p:nvSpPr>
          <p:cNvPr id="7" name="TextBox 4" hidden="0"/>
          <p:cNvSpPr>
            <a:spLocks noAdjustHandles="0" noChangeArrowheads="0"/>
          </p:cNvSpPr>
          <p:nvPr isPhoto="0" userDrawn="0"/>
        </p:nvSpPr>
        <p:spPr bwMode="auto">
          <a:xfrm flipH="0" flipV="0">
            <a:off x="1073593" y="4365624"/>
            <a:ext cx="9061633" cy="650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US" sz="2200"/>
              <a:t>			https://</a:t>
            </a:r>
            <a:r>
              <a:rPr lang="en-US" sz="2200"/>
              <a:t>www.myotonic.org</a:t>
            </a:r>
            <a:r>
              <a:rPr lang="en-US" sz="2200"/>
              <a:t>/toolkits-publications</a:t>
            </a:r>
            <a:endParaRPr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Collect Team Cards</a:t>
            </a:r>
            <a:endParaRPr lang="en-US"/>
          </a:p>
        </p:txBody>
      </p:sp>
      <p:sp>
        <p:nvSpPr>
          <p:cNvPr id="5" name="Content Placeholder 5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3600">
                <a:ea typeface="ＭＳ Ｐゴシック"/>
              </a:rPr>
              <a:t>Put contact info in your phone</a:t>
            </a:r>
            <a:endParaRPr sz="3600"/>
          </a:p>
          <a:p>
            <a:pPr>
              <a:defRPr/>
            </a:pPr>
            <a:r>
              <a:rPr lang="en-US" sz="3600">
                <a:ea typeface="ＭＳ Ｐゴシック"/>
              </a:rPr>
              <a:t>Share with other providers</a:t>
            </a:r>
            <a:endParaRPr sz="3600"/>
          </a:p>
          <a:p>
            <a:pPr>
              <a:defRPr/>
            </a:pPr>
            <a:r>
              <a:rPr lang="en-US" sz="3600">
                <a:ea typeface="ＭＳ Ｐゴシック"/>
              </a:rPr>
              <a:t>CC: your team AND you</a:t>
            </a:r>
            <a:endParaRPr sz="3600"/>
          </a:p>
          <a:p>
            <a:pPr>
              <a:defRPr/>
            </a:pPr>
            <a:endParaRPr lang="en-US"/>
          </a:p>
        </p:txBody>
      </p:sp>
      <p:pic>
        <p:nvPicPr>
          <p:cNvPr id="6" name="Content Placeholder 5" hidden="0"/>
          <p:cNvPicPr>
            <a:picLocks noChangeAspect="1"/>
          </p:cNvPicPr>
          <p:nvPr isPhoto="0" userDrawn="0"/>
        </p:nvPicPr>
        <p:blipFill>
          <a:blip r:embed="rId2"/>
          <a:srcRect l="8798" t="0" r="8798" b="0"/>
          <a:stretch/>
        </p:blipFill>
        <p:spPr bwMode="auto">
          <a:xfrm>
            <a:off x="8415337" y="2274887"/>
            <a:ext cx="3776663" cy="4583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Getting the most out of your visit</a:t>
            </a:r>
            <a:endParaRPr lang="en-US"/>
          </a:p>
        </p:txBody>
      </p:sp>
      <p:sp>
        <p:nvSpPr>
          <p:cNvPr id="5" name="Content Placeholder 5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en-US">
                <a:ea typeface="ＭＳ Ｐゴシック"/>
              </a:rPr>
              <a:t>Muscular system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lang="en-US">
                <a:ea typeface="ＭＳ Ｐゴシック"/>
              </a:rPr>
              <a:t>Central nervous system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lang="en-US">
                <a:ea typeface="ＭＳ Ｐゴシック"/>
              </a:rPr>
              <a:t>Cardio-vascular system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lang="en-US">
                <a:ea typeface="ＭＳ Ｐゴシック"/>
              </a:rPr>
              <a:t>Visual system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lang="en-US">
                <a:ea typeface="ＭＳ Ｐゴシック"/>
              </a:rPr>
              <a:t>Respiratory system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lang="en-US">
                <a:ea typeface="ＭＳ Ｐゴシック"/>
              </a:rPr>
              <a:t>Gastro-intestinal system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lang="en-US">
                <a:ea typeface="ＭＳ Ｐゴシック"/>
              </a:rPr>
              <a:t>Genito-urinary system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lang="en-US">
                <a:ea typeface="ＭＳ Ｐゴシック"/>
              </a:rPr>
              <a:t>Reproductive system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lang="en-US">
                <a:ea typeface="ＭＳ Ｐゴシック"/>
              </a:rPr>
              <a:t>Metabolic &amp; endocrine system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6" name="AutoShape 7" hidden="0"/>
          <p:cNvSpPr>
            <a:spLocks noChangeArrowheads="1"/>
          </p:cNvSpPr>
          <p:nvPr isPhoto="0" userDrawn="0"/>
        </p:nvSpPr>
        <p:spPr bwMode="auto">
          <a:xfrm>
            <a:off x="7809959" y="1934210"/>
            <a:ext cx="3132137" cy="3860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defRPr/>
            </a:pPr>
            <a:endParaRPr lang="en-US" sz="1800">
              <a:latin typeface="Calisto MT"/>
            </a:endParaRPr>
          </a:p>
        </p:txBody>
      </p:sp>
      <p:sp>
        <p:nvSpPr>
          <p:cNvPr id="7" name="AutoShape 4" hidden="0"/>
          <p:cNvSpPr/>
          <p:nvPr isPhoto="0" userDrawn="0"/>
        </p:nvSpPr>
        <p:spPr bwMode="auto">
          <a:xfrm>
            <a:off x="6222719" y="1751648"/>
            <a:ext cx="1295400" cy="3889375"/>
          </a:xfrm>
          <a:prstGeom prst="rightBrace">
            <a:avLst>
              <a:gd name="adj1" fmla="val 2502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defRPr/>
            </a:pPr>
            <a:endParaRPr lang="en-US" sz="1800">
              <a:latin typeface="Calisto MT"/>
            </a:endParaRPr>
          </a:p>
        </p:txBody>
      </p:sp>
      <p:sp>
        <p:nvSpPr>
          <p:cNvPr id="8" name="Text Box 6" hidden="0"/>
          <p:cNvSpPr>
            <a:spLocks noAdjustHandles="0" noChangeArrowheads="0"/>
          </p:cNvSpPr>
          <p:nvPr isPhoto="0" userDrawn="0"/>
        </p:nvSpPr>
        <p:spPr bwMode="auto">
          <a:xfrm>
            <a:off x="7719350" y="2112010"/>
            <a:ext cx="3059113" cy="35051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3200">
                <a:latin typeface="Calisto MT"/>
              </a:rPr>
              <a:t>Need all to be reviewed during  your follow-up visit </a:t>
            </a:r>
            <a:endParaRPr/>
          </a:p>
          <a:p>
            <a:pPr algn="ctr">
              <a:spcBef>
                <a:spcPts val="0"/>
              </a:spcBef>
              <a:defRPr/>
            </a:pPr>
            <a:r>
              <a:rPr lang="en-US" sz="3200">
                <a:latin typeface="Calisto MT"/>
              </a:rPr>
              <a:t>=</a:t>
            </a:r>
            <a:endParaRPr/>
          </a:p>
          <a:p>
            <a:pPr algn="ctr">
              <a:spcBef>
                <a:spcPts val="0"/>
              </a:spcBef>
              <a:defRPr/>
            </a:pPr>
            <a:r>
              <a:rPr lang="en-US" sz="3200">
                <a:latin typeface="Calisto MT"/>
              </a:rPr>
              <a:t>54 concerns</a:t>
            </a:r>
            <a:r>
              <a:rPr lang="fr-CA" sz="3200">
                <a:latin typeface="Calisto MT"/>
              </a:rPr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Preparing for your visit</a:t>
            </a:r>
            <a:endParaRPr/>
          </a:p>
        </p:txBody>
      </p:sp>
      <p:pic>
        <p:nvPicPr>
          <p:cNvPr id="5" name="Content Placeholder 6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rcRect l="0" t="0" r="0" b="46894"/>
          <a:stretch/>
        </p:blipFill>
        <p:spPr bwMode="auto">
          <a:xfrm>
            <a:off x="6324600" y="2452320"/>
            <a:ext cx="5765799" cy="3948157"/>
          </a:xfrm>
          <a:prstGeom prst="rect">
            <a:avLst/>
          </a:prstGeom>
        </p:spPr>
      </p:pic>
      <p:pic>
        <p:nvPicPr>
          <p:cNvPr id="6" name="Picture 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6324600" y="1430655"/>
            <a:ext cx="5765799" cy="698500"/>
          </a:xfrm>
          <a:prstGeom prst="rect">
            <a:avLst/>
          </a:prstGeom>
        </p:spPr>
      </p:pic>
      <p:sp>
        <p:nvSpPr>
          <p:cNvPr id="7" name="TextBox 7" hidden="0"/>
          <p:cNvSpPr>
            <a:spLocks noAdjustHandles="0" noChangeArrowheads="0"/>
          </p:cNvSpPr>
          <p:nvPr isPhoto="0" userDrawn="0"/>
        </p:nvSpPr>
        <p:spPr bwMode="auto">
          <a:xfrm flipH="0" flipV="0">
            <a:off x="420188" y="2129154"/>
            <a:ext cx="5486436" cy="34667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US" sz="2800" u="sng">
                <a:hlinkClick r:id="rId4" tooltip=""/>
              </a:rPr>
              <a:t>www.myotonic.org</a:t>
            </a:r>
            <a:r>
              <a:rPr lang="en-US" sz="2800"/>
              <a:t> </a:t>
            </a:r>
            <a:endParaRPr/>
          </a:p>
          <a:p>
            <a:pPr>
              <a:defRPr/>
            </a:pPr>
            <a:endParaRPr lang="en-US" sz="2800"/>
          </a:p>
          <a:p>
            <a:pPr>
              <a:defRPr/>
            </a:pPr>
            <a:r>
              <a:rPr lang="en-US" sz="2800"/>
              <a:t>Search</a:t>
            </a:r>
            <a:endParaRPr/>
          </a:p>
          <a:p>
            <a:pPr>
              <a:defRPr/>
            </a:pPr>
            <a:r>
              <a:rPr lang="en-US" sz="2800" i="1"/>
              <a:t>“Myotonic-MyClinicVisitPlanner-2019”</a:t>
            </a:r>
            <a:endParaRPr lang="en-US" sz="2800"/>
          </a:p>
          <a:p>
            <a:pPr>
              <a:defRPr/>
            </a:pPr>
            <a:endParaRPr lang="en-US" sz="2800"/>
          </a:p>
          <a:p>
            <a:pPr>
              <a:defRPr/>
            </a:pPr>
            <a:r>
              <a:rPr lang="en-US" sz="2800"/>
              <a:t>Copies available downstairs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Prepare for your visit: </a:t>
            </a:r>
            <a:br>
              <a:rPr lang="en-US">
                <a:ea typeface="ＭＳ Ｐゴシック"/>
              </a:rPr>
            </a:br>
            <a:r>
              <a:rPr lang="en-US">
                <a:ea typeface="ＭＳ Ｐゴシック"/>
              </a:rPr>
              <a:t>Bring a list of questions</a:t>
            </a:r>
            <a:endParaRPr lang="en-US"/>
          </a:p>
        </p:txBody>
      </p:sp>
      <p:sp>
        <p:nvSpPr>
          <p:cNvPr id="5" name="Content Placeholder 1" hidden="0"/>
          <p:cNvSpPr>
            <a:spLocks noGrp="1"/>
          </p:cNvSpPr>
          <p:nvPr isPhoto="0" userDrawn="0">
            <p:ph sz="half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What changed since your last visit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Your worries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Your families’ worries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6" name="Content Placeholder 2" hidden="0"/>
          <p:cNvSpPr>
            <a:spLocks noGrp="1"/>
          </p:cNvSpPr>
          <p:nvPr isPhoto="0" userDrawn="0">
            <p:ph sz="half" idx="2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  <a:cs typeface="ＭＳ Ｐゴシック"/>
              </a:rPr>
              <a:t>Circle the most important question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7" name="Oval 6" hidden="0"/>
          <p:cNvSpPr/>
          <p:nvPr isPhoto="0" userDrawn="0"/>
        </p:nvSpPr>
        <p:spPr bwMode="auto">
          <a:xfrm>
            <a:off x="6019800" y="1535736"/>
            <a:ext cx="5149770" cy="1392659"/>
          </a:xfrm>
          <a:prstGeom prst="ellipse">
            <a:avLst/>
          </a:prstGeom>
          <a:noFill/>
          <a:ln w="127000">
            <a:solidFill>
              <a:srgbClr val="FFFF00">
                <a:alpha val="9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ea typeface="ＭＳ Ｐゴシック"/>
              <a:cs typeface="ＭＳ Ｐゴシック"/>
            </a:endParaRPr>
          </a:p>
          <a:p>
            <a:pPr algn="ctr">
              <a:defRPr/>
            </a:pPr>
            <a:endParaRPr lang="en-US">
              <a:solidFill>
                <a:srgbClr val="FF0000"/>
              </a:solidFill>
              <a:ea typeface="ＭＳ Ｐゴシック"/>
              <a:cs typeface="ＭＳ Ｐゴシック"/>
            </a:endParaRPr>
          </a:p>
          <a:p>
            <a:pPr algn="ctr">
              <a:defRPr/>
            </a:pPr>
            <a:endParaRPr lang="en-US">
              <a:solidFill>
                <a:srgbClr val="FF0000"/>
              </a:solidFill>
              <a:ea typeface="ＭＳ Ｐゴシック"/>
              <a:cs typeface="ＭＳ Ｐゴシック"/>
            </a:endParaRPr>
          </a:p>
          <a:p>
            <a:pPr algn="ctr">
              <a:defRPr/>
            </a:pPr>
            <a:endParaRPr lang="en-US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" name="TextBox 1" hidden="0"/>
          <p:cNvSpPr>
            <a:spLocks noAdjustHandles="0" noChangeArrowheads="0"/>
          </p:cNvSpPr>
          <p:nvPr isPhoto="0" userDrawn="0"/>
        </p:nvSpPr>
        <p:spPr bwMode="auto">
          <a:xfrm>
            <a:off x="1821606" y="4643819"/>
            <a:ext cx="8869363" cy="10772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defRPr/>
            </a:pPr>
            <a:r>
              <a:rPr lang="en-US" sz="3200"/>
              <a:t>If your visit is only 20 minutes, where do you want to start?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2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Know Thyself</a:t>
            </a:r>
            <a:endParaRPr/>
          </a:p>
        </p:txBody>
      </p:sp>
      <p:sp>
        <p:nvSpPr>
          <p:cNvPr id="5" name="Content Placeholder 5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know your or your child’s/family member’s needs and baselines: 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Allergies!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Vital signs --temp, heart rate, blood pressure, weight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Medications- what, how much, and when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Equipment-- and its settings (example: BiPAP, cough assist)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Dietary needs</a:t>
            </a:r>
            <a:endParaRPr/>
          </a:p>
          <a:p>
            <a:pPr marL="0" indent="0">
              <a:buNone/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What is normal for you</a:t>
            </a:r>
            <a:endParaRPr lang="en-US"/>
          </a:p>
        </p:txBody>
      </p:sp>
      <p:sp>
        <p:nvSpPr>
          <p:cNvPr id="5" name="Content Placeholder 5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Behavior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Cognition: speech, concentration, memory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Sleep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Appetite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Response to pain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Response to illness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Response to medications</a:t>
            </a:r>
            <a:endParaRPr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What is the game plan? </a:t>
            </a:r>
            <a:endParaRPr lang="en-US"/>
          </a:p>
        </p:txBody>
      </p:sp>
      <p:sp>
        <p:nvSpPr>
          <p:cNvPr id="5" name="Content Placeholder 5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38200" y="1776096"/>
            <a:ext cx="7427642" cy="5081904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Frequency of </a:t>
            </a:r>
            <a:r>
              <a:rPr lang="en-US">
                <a:ea typeface="ＭＳ Ｐゴシック"/>
              </a:rPr>
              <a:t>followup</a:t>
            </a:r>
            <a:r>
              <a:rPr lang="en-US">
                <a:ea typeface="ＭＳ Ｐゴシック"/>
              </a:rPr>
              <a:t> with specialists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Ask, “When is my next visit?”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Frequency of cardiac assessment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Familiarize yourself with what is standard of care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ask each specialist</a:t>
            </a:r>
            <a:endParaRPr/>
          </a:p>
          <a:p>
            <a:pPr>
              <a:defRPr/>
            </a:pPr>
            <a:endParaRPr lang="en-US"/>
          </a:p>
        </p:txBody>
      </p:sp>
      <p:pic>
        <p:nvPicPr>
          <p:cNvPr id="6" name="Content Placeholder 3" hidden="0"/>
          <p:cNvPicPr>
            <a:picLocks noChangeAspect="1"/>
          </p:cNvPicPr>
          <p:nvPr isPhoto="0" userDrawn="0"/>
        </p:nvPicPr>
        <p:blipFill>
          <a:blip r:embed="rId2"/>
          <a:srcRect l="27840" t="0" r="27840" b="0"/>
          <a:stretch/>
        </p:blipFill>
        <p:spPr bwMode="auto">
          <a:xfrm>
            <a:off x="8265842" y="2155370"/>
            <a:ext cx="3874808" cy="4702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7200"/>
              <a:t>Planning Your Care Team</a:t>
            </a:r>
            <a:endParaRPr lang="en-US" sz="7200">
              <a:solidFill>
                <a:schemeClr val="bg1"/>
              </a:solidFill>
              <a:latin typeface="Reckless"/>
            </a:endParaRPr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Post Grotesk Book"/>
                <a:ea typeface="Post Grotesk Book"/>
              </a:rPr>
              <a:t>Jacinda Sampson MD PhD</a:t>
            </a:r>
            <a:endParaRPr/>
          </a:p>
          <a:p>
            <a:pPr>
              <a:defRPr/>
            </a:pPr>
            <a:r>
              <a:rPr lang="en-US"/>
              <a:t>Stanford University </a:t>
            </a:r>
            <a:endParaRPr lang="en-US">
              <a:solidFill>
                <a:schemeClr val="bg1"/>
              </a:solidFill>
              <a:latin typeface="Post Grotesk Book"/>
              <a:ea typeface="Post Grotesk Boo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Make a playbook</a:t>
            </a:r>
            <a:endParaRPr lang="en-US"/>
          </a:p>
        </p:txBody>
      </p:sp>
      <p:sp>
        <p:nvSpPr>
          <p:cNvPr id="5" name="Content Placeholder 5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buFont typeface="Wingdings"/>
              <a:buChar char="v"/>
              <a:defRPr/>
            </a:pPr>
            <a:r>
              <a:rPr lang="en-US">
                <a:ea typeface="ＭＳ Ｐゴシック"/>
                <a:cs typeface="ＭＳ Ｐゴシック"/>
              </a:rPr>
              <a:t>Binder sections for each system/problem:</a:t>
            </a:r>
            <a:endParaRPr/>
          </a:p>
          <a:p>
            <a:pPr>
              <a:buFont typeface="Wingdings"/>
              <a:buChar char="v"/>
              <a:defRPr/>
            </a:pPr>
            <a:r>
              <a:rPr lang="en-US">
                <a:ea typeface="ＭＳ Ｐゴシック"/>
                <a:cs typeface="ＭＳ Ｐゴシック"/>
              </a:rPr>
              <a:t>For kids</a:t>
            </a:r>
            <a:endParaRPr/>
          </a:p>
          <a:p>
            <a:pPr lvl="1">
              <a:buFont typeface="Wingdings"/>
              <a:buChar char="v"/>
              <a:defRPr/>
            </a:pPr>
            <a:r>
              <a:rPr lang="en-US">
                <a:ea typeface="ＭＳ Ｐゴシック"/>
              </a:rPr>
              <a:t>IEP</a:t>
            </a:r>
            <a:endParaRPr/>
          </a:p>
          <a:p>
            <a:pPr>
              <a:buFont typeface="Wingdings"/>
              <a:buChar char="v"/>
              <a:defRPr/>
            </a:pPr>
            <a:r>
              <a:rPr lang="en-US">
                <a:ea typeface="ＭＳ Ｐゴシック"/>
                <a:cs typeface="ＭＳ Ｐゴシック"/>
              </a:rPr>
              <a:t>Insurance!</a:t>
            </a:r>
            <a:endParaRPr/>
          </a:p>
          <a:p>
            <a:pPr>
              <a:buFont typeface="Wingdings"/>
              <a:buChar char="v"/>
              <a:defRPr/>
            </a:pPr>
            <a:r>
              <a:rPr lang="en-US">
                <a:ea typeface="ＭＳ Ｐゴシック"/>
                <a:cs typeface="ＭＳ Ｐゴシック"/>
              </a:rPr>
              <a:t>Med list</a:t>
            </a:r>
            <a:endParaRPr/>
          </a:p>
          <a:p>
            <a:pPr>
              <a:buFont typeface="Wingdings"/>
              <a:buChar char="v"/>
              <a:defRPr/>
            </a:pPr>
            <a:r>
              <a:rPr lang="en-US">
                <a:ea typeface="ＭＳ Ｐゴシック"/>
                <a:cs typeface="ＭＳ Ｐゴシック"/>
              </a:rPr>
              <a:t> allergies</a:t>
            </a:r>
            <a:endParaRPr/>
          </a:p>
          <a:p>
            <a:pPr>
              <a:buFont typeface="Wingdings"/>
              <a:buChar char="v"/>
              <a:defRPr/>
            </a:pPr>
            <a:r>
              <a:rPr lang="en-US">
                <a:ea typeface="ＭＳ Ｐゴシック"/>
              </a:rPr>
              <a:t>Appointments</a:t>
            </a:r>
            <a:endParaRPr/>
          </a:p>
          <a:p>
            <a:pPr>
              <a:buFont typeface="Wingdings"/>
              <a:buChar char="v"/>
              <a:defRPr/>
            </a:pPr>
            <a:r>
              <a:rPr lang="en-US">
                <a:ea typeface="ＭＳ Ｐゴシック"/>
              </a:rPr>
              <a:t>Advance directive /living will</a:t>
            </a:r>
            <a:endParaRPr/>
          </a:p>
          <a:p>
            <a:pPr>
              <a:buFont typeface="Wingdings"/>
              <a:buChar char="v"/>
              <a:defRPr/>
            </a:pPr>
            <a:endParaRPr lang="en-US">
              <a:ea typeface="ＭＳ Ｐゴシック"/>
            </a:endParaRPr>
          </a:p>
          <a:p>
            <a:pPr>
              <a:defRPr/>
            </a:pPr>
            <a:endParaRPr lang="en-US"/>
          </a:p>
        </p:txBody>
      </p:sp>
      <p:pic>
        <p:nvPicPr>
          <p:cNvPr id="6" name="Picture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8169275" y="3071812"/>
            <a:ext cx="4022725" cy="3786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What about equipment?</a:t>
            </a:r>
            <a:endParaRPr lang="en-US"/>
          </a:p>
        </p:txBody>
      </p:sp>
      <p:sp>
        <p:nvSpPr>
          <p:cNvPr id="5" name="Content Placeholder 5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Durable Medical Equipment (DME)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Don't settle for no or inferior products!  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Order small item DME on eBay (sensors)  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Ask about your MDA’s loan closet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Be resourceful!</a:t>
            </a:r>
            <a:endParaRPr/>
          </a:p>
          <a:p>
            <a:pPr>
              <a:defRPr/>
            </a:pPr>
            <a:endParaRPr lang="en-US"/>
          </a:p>
        </p:txBody>
      </p:sp>
      <p:pic>
        <p:nvPicPr>
          <p:cNvPr id="6" name="Picture 3" hidden="0"/>
          <p:cNvPicPr>
            <a:picLocks noChangeAspect="1"/>
          </p:cNvPicPr>
          <p:nvPr isPhoto="0" userDrawn="0"/>
        </p:nvPicPr>
        <p:blipFill>
          <a:blip r:embed="rId2"/>
          <a:srcRect l="33035" t="0" r="7935" b="0"/>
          <a:stretch/>
        </p:blipFill>
        <p:spPr bwMode="auto">
          <a:xfrm>
            <a:off x="7620000" y="4113213"/>
            <a:ext cx="4572000" cy="274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Use ALL the tools</a:t>
            </a:r>
            <a:endParaRPr lang="en-US"/>
          </a:p>
        </p:txBody>
      </p:sp>
      <p:sp>
        <p:nvSpPr>
          <p:cNvPr id="5" name="Content Placeholder 5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IHSS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School District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CCS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Regional Center (respite, DME)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Medi</a:t>
            </a:r>
            <a:r>
              <a:rPr lang="en-US">
                <a:ea typeface="ＭＳ Ｐゴシック"/>
              </a:rPr>
              <a:t>-Cal Waiver</a:t>
            </a:r>
            <a:endParaRPr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Help in navigating the medical system</a:t>
            </a:r>
            <a:endParaRPr/>
          </a:p>
        </p:txBody>
      </p:sp>
      <p:sp>
        <p:nvSpPr>
          <p:cNvPr id="5" name="Content Placeholder 5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02623" y="1932850"/>
            <a:ext cx="10515600" cy="4351338"/>
          </a:xfrm>
        </p:spPr>
        <p:txBody>
          <a:bodyPr/>
          <a:lstStyle/>
          <a:p>
            <a:pPr>
              <a:lnSpc>
                <a:spcPct val="104999"/>
              </a:lnSpc>
              <a:defRPr/>
            </a:pPr>
            <a:r>
              <a:rPr lang="en-US">
                <a:ea typeface="ＭＳ Ｐゴシック"/>
              </a:rPr>
              <a:t>Family or friend</a:t>
            </a:r>
            <a:endParaRPr/>
          </a:p>
          <a:p>
            <a:pPr>
              <a:lnSpc>
                <a:spcPct val="104999"/>
              </a:lnSpc>
              <a:defRPr/>
            </a:pPr>
            <a:r>
              <a:rPr lang="en-US">
                <a:ea typeface="ＭＳ Ｐゴシック"/>
              </a:rPr>
              <a:t>Patient advocate</a:t>
            </a:r>
            <a:endParaRPr/>
          </a:p>
          <a:p>
            <a:pPr>
              <a:lnSpc>
                <a:spcPct val="104999"/>
              </a:lnSpc>
              <a:defRPr/>
            </a:pPr>
            <a:r>
              <a:rPr lang="en-US">
                <a:ea typeface="ＭＳ Ｐゴシック"/>
              </a:rPr>
              <a:t>Clinic or school social worker</a:t>
            </a:r>
            <a:endParaRPr/>
          </a:p>
          <a:p>
            <a:pPr>
              <a:lnSpc>
                <a:spcPct val="104999"/>
              </a:lnSpc>
              <a:defRPr/>
            </a:pPr>
            <a:r>
              <a:rPr lang="en-US">
                <a:ea typeface="ＭＳ Ｐゴシック"/>
              </a:rPr>
              <a:t>Hospital discharge manager</a:t>
            </a:r>
            <a:endParaRPr/>
          </a:p>
          <a:p>
            <a:pPr>
              <a:lnSpc>
                <a:spcPct val="104999"/>
              </a:lnSpc>
              <a:defRPr/>
            </a:pPr>
            <a:r>
              <a:rPr lang="en-US">
                <a:ea typeface="ＭＳ Ｐゴシック"/>
              </a:rPr>
              <a:t>Insurance case management</a:t>
            </a:r>
            <a:endParaRPr/>
          </a:p>
          <a:p>
            <a:pPr lvl="1">
              <a:lnSpc>
                <a:spcPct val="104999"/>
              </a:lnSpc>
              <a:defRPr/>
            </a:pPr>
            <a:r>
              <a:rPr lang="en-US">
                <a:ea typeface="ＭＳ Ｐゴシック"/>
              </a:rPr>
              <a:t>Medicaid</a:t>
            </a:r>
            <a:endParaRPr/>
          </a:p>
          <a:p>
            <a:pPr lvl="1">
              <a:lnSpc>
                <a:spcPct val="104999"/>
              </a:lnSpc>
              <a:defRPr/>
            </a:pPr>
            <a:r>
              <a:rPr lang="en-US">
                <a:ea typeface="ＭＳ Ｐゴシック"/>
              </a:rPr>
              <a:t>Private insurances </a:t>
            </a:r>
            <a:endParaRPr/>
          </a:p>
          <a:p>
            <a:pPr lvl="1">
              <a:lnSpc>
                <a:spcPct val="104999"/>
              </a:lnSpc>
              <a:defRPr/>
            </a:pPr>
            <a:r>
              <a:rPr lang="en-US">
                <a:ea typeface="ＭＳ Ｐゴシック"/>
              </a:rPr>
              <a:t>(Blue cross/blue shield, Aetna, Cigna, </a:t>
            </a:r>
            <a:r>
              <a:rPr lang="en-US">
                <a:ea typeface="ＭＳ Ｐゴシック"/>
              </a:rPr>
              <a:t>etc</a:t>
            </a:r>
            <a:r>
              <a:rPr lang="en-US">
                <a:ea typeface="ＭＳ Ｐゴシック"/>
              </a:rPr>
              <a:t>). </a:t>
            </a:r>
            <a:endParaRPr/>
          </a:p>
          <a:p>
            <a:pPr lvl="2">
              <a:lnSpc>
                <a:spcPct val="104999"/>
              </a:lnSpc>
              <a:defRPr/>
            </a:pPr>
            <a:r>
              <a:rPr lang="en-US">
                <a:ea typeface="ＭＳ Ｐゴシック"/>
              </a:rPr>
              <a:t>Insurance open enrollment</a:t>
            </a:r>
            <a:endParaRPr/>
          </a:p>
          <a:p>
            <a:pPr lvl="2">
              <a:lnSpc>
                <a:spcPct val="104999"/>
              </a:lnSpc>
              <a:defRPr/>
            </a:pPr>
            <a:r>
              <a:rPr lang="en-US">
                <a:ea typeface="ＭＳ Ｐゴシック"/>
              </a:rPr>
              <a:t>“Preferred providers”</a:t>
            </a:r>
            <a:endParaRPr/>
          </a:p>
          <a:p>
            <a:pPr>
              <a:lnSpc>
                <a:spcPct val="104999"/>
              </a:lnSpc>
              <a:defRPr/>
            </a:pPr>
            <a:endParaRPr lang="en-US"/>
          </a:p>
        </p:txBody>
      </p:sp>
      <p:pic>
        <p:nvPicPr>
          <p:cNvPr id="6" name="Pictur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990659" y="3958045"/>
            <a:ext cx="5201341" cy="2899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One last thing, doc</a:t>
            </a:r>
            <a:endParaRPr lang="en-US"/>
          </a:p>
        </p:txBody>
      </p:sp>
      <p:sp>
        <p:nvSpPr>
          <p:cNvPr id="5" name="Content Placeholder 5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Don’</a:t>
            </a:r>
            <a:r>
              <a:rPr lang="en-US">
                <a:ea typeface="ＭＳ Ｐゴシック"/>
              </a:rPr>
              <a:t>t save the best for last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Afraid to ask? 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Genetic counseling question?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If can</a:t>
            </a:r>
            <a:r>
              <a:rPr lang="ja-JP">
                <a:ea typeface="ＭＳ Ｐゴシック"/>
              </a:rPr>
              <a:t>’</a:t>
            </a:r>
            <a:r>
              <a:rPr lang="en-US">
                <a:ea typeface="ＭＳ Ｐゴシック"/>
              </a:rPr>
              <a:t>t cover it that day, 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Ask for a </a:t>
            </a:r>
            <a:r>
              <a:rPr lang="en-US">
                <a:ea typeface="ＭＳ Ｐゴシック"/>
              </a:rPr>
              <a:t>followup</a:t>
            </a:r>
            <a:r>
              <a:rPr lang="en-US">
                <a:ea typeface="ＭＳ Ｐゴシック"/>
              </a:rPr>
              <a:t> for time!</a:t>
            </a:r>
            <a:endParaRPr/>
          </a:p>
          <a:p>
            <a:pPr>
              <a:defRPr/>
            </a:pPr>
            <a:endParaRPr lang="en-US"/>
          </a:p>
        </p:txBody>
      </p:sp>
      <p:pic>
        <p:nvPicPr>
          <p:cNvPr id="6" name="Picture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8278813" y="2286000"/>
            <a:ext cx="3913187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Your medical records</a:t>
            </a:r>
            <a:endParaRPr lang="en-US"/>
          </a:p>
        </p:txBody>
      </p:sp>
      <p:sp>
        <p:nvSpPr>
          <p:cNvPr id="5" name="Content Placeholder 5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38200" y="1776095"/>
            <a:ext cx="7449273" cy="494879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Fax or send </a:t>
            </a:r>
            <a:r>
              <a:rPr lang="en-US" u="sng">
                <a:ea typeface="ＭＳ Ｐゴシック"/>
              </a:rPr>
              <a:t>before</a:t>
            </a:r>
            <a:r>
              <a:rPr lang="en-US">
                <a:ea typeface="ＭＳ Ｐゴシック"/>
              </a:rPr>
              <a:t> your visit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Especially for a new doctor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Electronic medical records (EMR)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Vary between hospitals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Multiple doctors at same institution can view same EMR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HIPPA restrictions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Health insurance privacy and portability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Be both specific and inclusive: providers, test, image, future dates.</a:t>
            </a:r>
            <a:endParaRPr/>
          </a:p>
          <a:p>
            <a:pPr>
              <a:defRPr/>
            </a:pPr>
            <a:endParaRPr lang="en-US"/>
          </a:p>
        </p:txBody>
      </p:sp>
      <p:pic>
        <p:nvPicPr>
          <p:cNvPr id="6" name="Content Placeholder 3" descr="Release of Information Form.pdf" hidden="0"/>
          <p:cNvPicPr>
            <a:picLocks noChangeAspect="1"/>
          </p:cNvPicPr>
          <p:nvPr isPhoto="0" userDrawn="0"/>
        </p:nvPicPr>
        <p:blipFill>
          <a:blip r:embed="rId2"/>
          <a:srcRect l="-739" t="8478" r="7063" b="2936"/>
          <a:stretch/>
        </p:blipFill>
        <p:spPr bwMode="auto">
          <a:xfrm>
            <a:off x="8491538" y="2141316"/>
            <a:ext cx="3700461" cy="47166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" hidden="0"/>
          <p:cNvSpPr>
            <a:spLocks noAdjustHandles="0" noChangeArrowheads="0"/>
          </p:cNvSpPr>
          <p:nvPr isPhoto="0" userDrawn="0"/>
        </p:nvSpPr>
        <p:spPr bwMode="auto">
          <a:xfrm>
            <a:off x="8607224" y="1300369"/>
            <a:ext cx="2963863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 marL="0" lvl="1">
              <a:defRPr/>
            </a:pPr>
            <a:r>
              <a:rPr lang="en-US" sz="1800">
                <a:latin typeface="Calisto MT"/>
              </a:rPr>
              <a:t>Release of information form</a:t>
            </a:r>
            <a:endParaRPr/>
          </a:p>
          <a:p>
            <a:pPr>
              <a:defRPr/>
            </a:pPr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Patient Portal</a:t>
            </a:r>
            <a:endParaRPr lang="en-US"/>
          </a:p>
        </p:txBody>
      </p:sp>
      <p:sp>
        <p:nvSpPr>
          <p:cNvPr id="5" name="Content Placeholder 1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762523" y="2256700"/>
            <a:ext cx="5181600" cy="4351338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Request appointments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Appointment reminders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View test, lab results, imaging reports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Send messages to your team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Request medication refills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6" name="Content Placeholder 2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2256700"/>
            <a:ext cx="5181600" cy="4351338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Full records may not be available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Delay in lab result posting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Some note types not accessible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Genetic, psychiatric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7" name="Text Placeholder 1" hidden="0"/>
          <p:cNvSpPr>
            <a:spLocks noAdjustHandles="0" noChangeArrowheads="0"/>
          </p:cNvSpPr>
          <p:nvPr isPhoto="0" userDrawn="0"/>
        </p:nvSpPr>
        <p:spPr bwMode="auto">
          <a:xfrm>
            <a:off x="2008688" y="1413418"/>
            <a:ext cx="3773488" cy="4286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>
                <a:solidFill>
                  <a:schemeClr val="tx1"/>
                </a:solidFill>
                <a:latin typeface="Post Grotesk Book"/>
                <a:ea typeface="Post Grotesk Book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>
                <a:solidFill>
                  <a:schemeClr val="tx1"/>
                </a:solidFill>
                <a:latin typeface="Post Grotesk Book"/>
                <a:ea typeface="Post Grotesk Book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>
                <a:solidFill>
                  <a:schemeClr val="tx1"/>
                </a:solidFill>
                <a:latin typeface="Post Grotesk Book"/>
                <a:ea typeface="Post Grotesk Book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>
                <a:solidFill>
                  <a:schemeClr val="tx1"/>
                </a:solidFill>
                <a:latin typeface="Post Grotesk Book"/>
                <a:ea typeface="Post Grotesk Book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>
                <a:solidFill>
                  <a:schemeClr val="tx1"/>
                </a:solidFill>
                <a:latin typeface="Post Grotesk Book"/>
                <a:ea typeface="Post Grotesk Book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4999"/>
              </a:lnSpc>
              <a:buFont typeface="Wingdings"/>
              <a:buNone/>
              <a:defRPr/>
            </a:pPr>
            <a:r>
              <a:rPr lang="en-US" sz="2600"/>
              <a:t>benefits</a:t>
            </a:r>
            <a:endParaRPr lang="en-US" sz="2600"/>
          </a:p>
        </p:txBody>
      </p:sp>
      <p:sp>
        <p:nvSpPr>
          <p:cNvPr id="8" name="Text Placeholder 2" hidden="0"/>
          <p:cNvSpPr>
            <a:spLocks noAdjustHandles="0" noChangeArrowheads="0"/>
          </p:cNvSpPr>
          <p:nvPr isPhoto="0" userDrawn="0"/>
        </p:nvSpPr>
        <p:spPr bwMode="auto">
          <a:xfrm>
            <a:off x="7503968" y="1413418"/>
            <a:ext cx="3776663" cy="428625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>
                <a:solidFill>
                  <a:schemeClr val="tx1"/>
                </a:solidFill>
                <a:latin typeface="Post Grotesk Book"/>
                <a:ea typeface="Post Grotesk Book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>
                <a:solidFill>
                  <a:schemeClr val="tx1"/>
                </a:solidFill>
                <a:latin typeface="Post Grotesk Book"/>
                <a:ea typeface="Post Grotesk Book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>
                <a:solidFill>
                  <a:schemeClr val="tx1"/>
                </a:solidFill>
                <a:latin typeface="Post Grotesk Book"/>
                <a:ea typeface="Post Grotesk Book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>
                <a:solidFill>
                  <a:schemeClr val="tx1"/>
                </a:solidFill>
                <a:latin typeface="Post Grotesk Book"/>
                <a:ea typeface="Post Grotesk Book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>
                <a:solidFill>
                  <a:schemeClr val="tx1"/>
                </a:solidFill>
                <a:latin typeface="Post Grotesk Book"/>
                <a:ea typeface="Post Grotesk Book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4999"/>
              </a:lnSpc>
              <a:buFont typeface="Wingdings"/>
              <a:buNone/>
              <a:defRPr/>
            </a:pPr>
            <a:r>
              <a:rPr lang="en-US" sz="2600"/>
              <a:t>limitations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High tech</a:t>
            </a:r>
            <a:endParaRPr lang="en-US"/>
          </a:p>
        </p:txBody>
      </p:sp>
      <p:pic>
        <p:nvPicPr>
          <p:cNvPr id="5" name="Picture 4" hidden="0"/>
          <p:cNvPicPr>
            <a:picLocks noChangeAspect="1"/>
          </p:cNvPicPr>
          <p:nvPr isPhoto="0" userDrawn="0"/>
        </p:nvPicPr>
        <p:blipFill>
          <a:blip r:embed="rId2">
            <a:lum bright="12000" contrast="14000"/>
          </a:blip>
          <a:srcRect l="12836" t="27277" r="5778" b="13605"/>
          <a:stretch/>
        </p:blipFill>
        <p:spPr bwMode="auto">
          <a:xfrm>
            <a:off x="5750165" y="4195763"/>
            <a:ext cx="4656138" cy="2535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hidden="0"/>
          <p:cNvPicPr>
            <a:picLocks noChangeAspect="1"/>
          </p:cNvPicPr>
          <p:nvPr isPhoto="0" userDrawn="0"/>
        </p:nvPicPr>
        <p:blipFill>
          <a:blip r:embed="rId3"/>
          <a:srcRect l="0" t="24715" r="0" b="12403"/>
          <a:stretch/>
        </p:blipFill>
        <p:spPr bwMode="auto">
          <a:xfrm>
            <a:off x="3032365" y="1457325"/>
            <a:ext cx="4360863" cy="27384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" hidden="0"/>
          <p:cNvSpPr>
            <a:spLocks noAdjustHandles="0" noChangeArrowheads="0"/>
          </p:cNvSpPr>
          <p:nvPr isPhoto="0" userDrawn="0"/>
        </p:nvSpPr>
        <p:spPr bwMode="auto">
          <a:xfrm>
            <a:off x="7393227" y="2482850"/>
            <a:ext cx="357187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defRPr/>
            </a:pPr>
            <a:r>
              <a:rPr lang="en-US" sz="1800"/>
              <a:t>Pros: immediately available in emergencies</a:t>
            </a:r>
            <a:endParaRPr/>
          </a:p>
        </p:txBody>
      </p:sp>
      <p:sp>
        <p:nvSpPr>
          <p:cNvPr id="8" name="TextBox 2" hidden="0"/>
          <p:cNvSpPr>
            <a:spLocks noAdjustHandles="0" noChangeArrowheads="0"/>
          </p:cNvSpPr>
          <p:nvPr isPhoto="0" userDrawn="0"/>
        </p:nvSpPr>
        <p:spPr bwMode="auto">
          <a:xfrm>
            <a:off x="2152890" y="5330825"/>
            <a:ext cx="3597274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defRPr/>
            </a:pPr>
            <a:r>
              <a:rPr lang="en-US" sz="1800"/>
              <a:t>Cons: have to keep them updated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Low Tech</a:t>
            </a:r>
            <a:endParaRPr/>
          </a:p>
        </p:txBody>
      </p:sp>
      <p:grpSp>
        <p:nvGrpSpPr>
          <p:cNvPr id="5" name="Group 2" hidden="0"/>
          <p:cNvGrpSpPr/>
          <p:nvPr isPhoto="0" userDrawn="0"/>
        </p:nvGrpSpPr>
        <p:grpSpPr bwMode="auto">
          <a:xfrm>
            <a:off x="2524506" y="1349274"/>
            <a:ext cx="8163004" cy="5754448"/>
            <a:chOff x="225425" y="995056"/>
            <a:chExt cx="8720137" cy="6165914"/>
          </a:xfrm>
        </p:grpSpPr>
        <p:pic>
          <p:nvPicPr>
            <p:cNvPr id="6" name="Picture 3" hidden="0"/>
            <p:cNvPicPr>
              <a:picLocks noChangeAspect="1"/>
            </p:cNvPicPr>
            <p:nvPr isPhoto="0" userDrawn="0"/>
          </p:nvPicPr>
          <p:blipFill>
            <a:blip r:embed="rId2"/>
            <a:srcRect l="0" t="56837" r="55370" b="5869"/>
            <a:stretch/>
          </p:blipFill>
          <p:spPr bwMode="auto">
            <a:xfrm>
              <a:off x="225425" y="1087428"/>
              <a:ext cx="8720137" cy="5810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8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260960" y="995056"/>
              <a:ext cx="471154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noFill/>
                  <a:latin typeface="Handwriting - Dakota"/>
                  <a:ea typeface="+mn-ea"/>
                  <a:cs typeface="Handwriting - Dakota"/>
                </a:rPr>
                <a:t>Medical information  Jane Doe</a:t>
              </a:r>
              <a:endParaRPr/>
            </a:p>
          </p:txBody>
        </p:sp>
        <p:grpSp>
          <p:nvGrpSpPr>
            <p:cNvPr id="8" name="Group 1" hidden="0"/>
            <p:cNvGrpSpPr/>
            <p:nvPr isPhoto="0" userDrawn="0"/>
          </p:nvGrpSpPr>
          <p:grpSpPr bwMode="auto">
            <a:xfrm>
              <a:off x="487363" y="1138227"/>
              <a:ext cx="8426978" cy="6022743"/>
              <a:chOff x="487363" y="1087428"/>
              <a:chExt cx="8426978" cy="6022743"/>
            </a:xfrm>
          </p:grpSpPr>
          <p:sp>
            <p:nvSpPr>
              <p:cNvPr id="9" name="TextBox 5" hidden="0"/>
              <p:cNvSpPr>
                <a:spLocks noAdjustHandles="0" noChangeArrowheads="0"/>
              </p:cNvSpPr>
              <p:nvPr isPhoto="0" userDrawn="0"/>
            </p:nvSpPr>
            <p:spPr bwMode="auto">
              <a:xfrm>
                <a:off x="6975754" y="1500431"/>
                <a:ext cx="1938587" cy="39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5pPr>
                <a:lvl6pPr marL="25146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6pPr>
                <a:lvl7pPr marL="29718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7pPr>
                <a:lvl8pPr marL="34290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8pPr>
                <a:lvl9pPr marL="38862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latin typeface="Apple Chancery"/>
                    <a:cs typeface="Apple Chancery"/>
                  </a:rPr>
                  <a:t>Updated 12/1/11</a:t>
                </a:r>
                <a:endParaRPr/>
              </a:p>
            </p:txBody>
          </p:sp>
          <p:sp>
            <p:nvSpPr>
              <p:cNvPr id="10" name="TextBox 6" hidden="0"/>
              <p:cNvSpPr>
                <a:spLocks noAdjustHandles="0" noChangeArrowheads="0"/>
              </p:cNvSpPr>
              <p:nvPr isPhoto="0" userDrawn="0"/>
            </p:nvSpPr>
            <p:spPr bwMode="auto">
              <a:xfrm>
                <a:off x="5753100" y="1087428"/>
                <a:ext cx="2214488" cy="395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5pPr>
                <a:lvl6pPr marL="25146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6pPr>
                <a:lvl7pPr marL="29718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7pPr>
                <a:lvl8pPr marL="34290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8pPr>
                <a:lvl9pPr marL="38862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latin typeface="Apple Chancery"/>
                    <a:cs typeface="Apple Chancery"/>
                  </a:rPr>
                  <a:t>Birthdate 1/1/1968</a:t>
                </a:r>
                <a:endParaRPr/>
              </a:p>
            </p:txBody>
          </p:sp>
          <p:sp>
            <p:nvSpPr>
              <p:cNvPr id="11" name="TextBox 7" hidden="0"/>
              <p:cNvSpPr>
                <a:spLocks noAdjustHandles="0" noChangeArrowheads="0"/>
              </p:cNvSpPr>
              <p:nvPr isPhoto="0" userDrawn="0"/>
            </p:nvSpPr>
            <p:spPr bwMode="auto">
              <a:xfrm>
                <a:off x="487363" y="2038340"/>
                <a:ext cx="2681977" cy="395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5pPr>
                <a:lvl6pPr marL="25146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6pPr>
                <a:lvl7pPr marL="29718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7pPr>
                <a:lvl8pPr marL="34290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8pPr>
                <a:lvl9pPr marL="38862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latin typeface="Apple Chancery"/>
                    <a:cs typeface="Apple Chancery"/>
                  </a:rPr>
                  <a:t>Allergies</a:t>
                </a:r>
                <a:r>
                  <a:rPr lang="en-US" sz="1800">
                    <a:latin typeface="Handwriting - Dakota"/>
                  </a:rPr>
                  <a:t>: </a:t>
                </a:r>
                <a:r>
                  <a:rPr lang="en-US" sz="1800">
                    <a:latin typeface="Apple Chancery"/>
                    <a:cs typeface="Apple Chancery"/>
                  </a:rPr>
                  <a:t>penicillin, bees</a:t>
                </a:r>
                <a:endParaRPr/>
              </a:p>
            </p:txBody>
          </p:sp>
          <p:sp>
            <p:nvSpPr>
              <p:cNvPr id="12" name="TextBox 8" hidden="0"/>
              <p:cNvSpPr>
                <a:spLocks noAdjustHandles="0" noChangeArrowheads="0"/>
              </p:cNvSpPr>
              <p:nvPr isPhoto="0" userDrawn="0"/>
            </p:nvSpPr>
            <p:spPr bwMode="auto">
              <a:xfrm>
                <a:off x="487363" y="1595428"/>
                <a:ext cx="5594784" cy="395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5pPr>
                <a:lvl6pPr marL="25146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6pPr>
                <a:lvl7pPr marL="29718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7pPr>
                <a:lvl8pPr marL="34290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8pPr>
                <a:lvl9pPr marL="38862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latin typeface="Apple Chancery"/>
                    <a:cs typeface="Apple Chancery"/>
                  </a:rPr>
                  <a:t>Myotonic dystrophy 1, sleep apnea, atrial fibrillation</a:t>
                </a:r>
                <a:endParaRPr/>
              </a:p>
            </p:txBody>
          </p:sp>
          <p:sp>
            <p:nvSpPr>
              <p:cNvPr id="13" name="TextBox 9" hidden="0"/>
              <p:cNvSpPr>
                <a:spLocks noAdjustHandles="0" noChangeArrowheads="0"/>
              </p:cNvSpPr>
              <p:nvPr isPhoto="0" userDrawn="0"/>
            </p:nvSpPr>
            <p:spPr bwMode="auto">
              <a:xfrm>
                <a:off x="487363" y="3152765"/>
                <a:ext cx="4592637" cy="39574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5pPr>
                <a:lvl6pPr marL="25146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6pPr>
                <a:lvl7pPr marL="29718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7pPr>
                <a:lvl8pPr marL="34290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8pPr>
                <a:lvl9pPr marL="38862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latin typeface="Apple Chancery"/>
                    <a:cs typeface="Apple Chancery"/>
                  </a:rPr>
                  <a:t>Meds: coumadin 2 mg Tues, Thurs, Sat: 1 mg Mon Wed, Fri Sun</a:t>
                </a:r>
                <a:endParaRPr/>
              </a:p>
              <a:p>
                <a:pPr>
                  <a:defRPr/>
                </a:pPr>
                <a:r>
                  <a:rPr lang="en-US" sz="1800">
                    <a:latin typeface="Apple Chancery"/>
                    <a:cs typeface="Apple Chancery"/>
                  </a:rPr>
                  <a:t>	levothyroxine 0.125 mg  in the morning</a:t>
                </a:r>
                <a:endParaRPr/>
              </a:p>
              <a:p>
                <a:pPr>
                  <a:defRPr/>
                </a:pPr>
                <a:r>
                  <a:rPr lang="en-US" sz="1800">
                    <a:latin typeface="Apple Chancery"/>
                    <a:cs typeface="Apple Chancery"/>
                  </a:rPr>
                  <a:t>	oral contraceptive</a:t>
                </a:r>
                <a:endParaRPr/>
              </a:p>
              <a:p>
                <a:pPr>
                  <a:defRPr/>
                </a:pPr>
                <a:r>
                  <a:rPr lang="en-US" sz="1800">
                    <a:latin typeface="Apple Chancery"/>
                    <a:cs typeface="Apple Chancery"/>
                  </a:rPr>
                  <a:t>	multivitamin</a:t>
                </a:r>
                <a:endParaRPr/>
              </a:p>
              <a:p>
                <a:pPr>
                  <a:defRPr/>
                </a:pPr>
                <a:r>
                  <a:rPr lang="en-US" sz="1800">
                    <a:latin typeface="Apple Chancery"/>
                    <a:cs typeface="Apple Chancery"/>
                  </a:rPr>
                  <a:t>	calcium 500 mg twice a day</a:t>
                </a:r>
                <a:endParaRPr/>
              </a:p>
              <a:p>
                <a:pPr>
                  <a:defRPr/>
                </a:pPr>
                <a:r>
                  <a:rPr lang="en-US" sz="1800">
                    <a:latin typeface="Apple Chancery"/>
                    <a:cs typeface="Apple Chancery"/>
                  </a:rPr>
                  <a:t>	vitamin C 1,000 mg a day</a:t>
                </a:r>
                <a:endParaRPr/>
              </a:p>
              <a:p>
                <a:pPr>
                  <a:defRPr/>
                </a:pPr>
                <a:r>
                  <a:rPr lang="en-US" sz="1800">
                    <a:latin typeface="Apple Chancery"/>
                    <a:cs typeface="Apple Chancery"/>
                  </a:rPr>
                  <a:t>         </a:t>
                </a:r>
                <a:r>
                  <a:rPr lang="en-US" sz="1800">
                    <a:latin typeface="Apple Chancery"/>
                    <a:cs typeface="Apple Chancery"/>
                  </a:rPr>
                  <a:t>ginko</a:t>
                </a:r>
                <a:r>
                  <a:rPr lang="en-US" sz="1800">
                    <a:latin typeface="Apple Chancery"/>
                    <a:cs typeface="Apple Chancery"/>
                  </a:rPr>
                  <a:t> biloba</a:t>
                </a:r>
                <a:endParaRPr/>
              </a:p>
              <a:p>
                <a:pPr>
                  <a:defRPr/>
                </a:pPr>
                <a:r>
                  <a:rPr lang="en-US" sz="1800">
                    <a:latin typeface="Handwriting - Dakota"/>
                  </a:rPr>
                  <a:t>	</a:t>
                </a:r>
                <a:endParaRPr/>
              </a:p>
              <a:p>
                <a:pPr>
                  <a:defRPr/>
                </a:pPr>
                <a:r>
                  <a:rPr lang="en-US" sz="1800">
                    <a:latin typeface="Handwriting - Dakota"/>
                  </a:rPr>
                  <a:t>	 </a:t>
                </a:r>
                <a:endParaRPr/>
              </a:p>
              <a:p>
                <a:pPr>
                  <a:defRPr/>
                </a:pPr>
                <a:r>
                  <a:rPr lang="en-US" sz="1800">
                    <a:latin typeface="Handwriting - Dakota"/>
                  </a:rPr>
                  <a:t>	</a:t>
                </a:r>
                <a:endParaRPr/>
              </a:p>
              <a:p>
                <a:pPr>
                  <a:defRPr/>
                </a:pPr>
                <a:endParaRPr lang="en-US" sz="1800">
                  <a:latin typeface="Handwriting - Dakota"/>
                </a:endParaRPr>
              </a:p>
            </p:txBody>
          </p:sp>
          <p:sp>
            <p:nvSpPr>
              <p:cNvPr id="14" name="TextBox 10" hidden="0"/>
              <p:cNvSpPr>
                <a:spLocks noAdjustHandles="0" noChangeArrowheads="0"/>
              </p:cNvSpPr>
              <p:nvPr isPhoto="0" userDrawn="0"/>
            </p:nvSpPr>
            <p:spPr bwMode="auto">
              <a:xfrm>
                <a:off x="6205538" y="3083512"/>
                <a:ext cx="2570670" cy="6925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marL="285750" indent="-28575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5pPr>
                <a:lvl6pPr marL="25146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6pPr>
                <a:lvl7pPr marL="29718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7pPr>
                <a:lvl8pPr marL="34290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8pPr>
                <a:lvl9pPr marL="38862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9pPr>
              </a:lstStyle>
              <a:p>
                <a:pPr>
                  <a:buFontTx/>
                  <a:buChar char="•"/>
                  <a:defRPr/>
                </a:pPr>
                <a:r>
                  <a:rPr lang="en-US" sz="1800">
                    <a:latin typeface="Apple Chancery"/>
                    <a:cs typeface="Apple Chancery"/>
                  </a:rPr>
                  <a:t>I have a pacemaker-</a:t>
                </a:r>
                <a:endParaRPr/>
              </a:p>
              <a:p>
                <a:pPr>
                  <a:buFontTx/>
                  <a:buChar char="•"/>
                  <a:defRPr/>
                </a:pPr>
                <a:r>
                  <a:rPr lang="en-US" sz="1800">
                    <a:latin typeface="Apple Chancery"/>
                    <a:cs typeface="Apple Chancery"/>
                  </a:rPr>
                  <a:t>Model #####</a:t>
                </a:r>
                <a:endParaRPr/>
              </a:p>
            </p:txBody>
          </p:sp>
          <p:sp>
            <p:nvSpPr>
              <p:cNvPr id="15" name="TextBox 12" hidden="0"/>
              <p:cNvSpPr>
                <a:spLocks noAdjustHandles="0" noChangeArrowheads="0"/>
              </p:cNvSpPr>
              <p:nvPr isPhoto="0" userDrawn="0"/>
            </p:nvSpPr>
            <p:spPr bwMode="auto">
              <a:xfrm>
                <a:off x="3105150" y="5368915"/>
                <a:ext cx="5596499" cy="12861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5pPr>
                <a:lvl6pPr marL="25146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6pPr>
                <a:lvl7pPr marL="29718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7pPr>
                <a:lvl8pPr marL="34290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8pPr>
                <a:lvl9pPr marL="38862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latin typeface="Apple Chancery"/>
                    <a:cs typeface="Apple Chancery"/>
                  </a:rPr>
                  <a:t>My doctors: </a:t>
                </a:r>
                <a:endParaRPr/>
              </a:p>
              <a:p>
                <a:pPr>
                  <a:defRPr/>
                </a:pPr>
                <a:r>
                  <a:rPr lang="en-US" sz="1800">
                    <a:latin typeface="Apple Chancery"/>
                    <a:cs typeface="Apple Chancery"/>
                  </a:rPr>
                  <a:t>Dr. Pepper- primary care -1-801-777-7777</a:t>
                </a:r>
                <a:endParaRPr/>
              </a:p>
              <a:p>
                <a:pPr>
                  <a:defRPr/>
                </a:pPr>
                <a:r>
                  <a:rPr lang="en-US" sz="1800">
                    <a:latin typeface="Apple Chancery"/>
                    <a:cs typeface="Apple Chancery"/>
                  </a:rPr>
                  <a:t>Dr. </a:t>
                </a:r>
                <a:r>
                  <a:rPr lang="en-US" sz="1800">
                    <a:latin typeface="Apple Chancery"/>
                    <a:cs typeface="Apple Chancery"/>
                  </a:rPr>
                  <a:t>Mudd</a:t>
                </a:r>
                <a:r>
                  <a:rPr lang="en-US" sz="1800">
                    <a:latin typeface="Apple Chancery"/>
                    <a:cs typeface="Apple Chancery"/>
                  </a:rPr>
                  <a:t>- cardiology 1-801-888-8888</a:t>
                </a:r>
                <a:endParaRPr/>
              </a:p>
              <a:p>
                <a:pPr>
                  <a:defRPr/>
                </a:pPr>
                <a:r>
                  <a:rPr lang="en-US" sz="1800">
                    <a:latin typeface="Apple Chancery"/>
                    <a:cs typeface="Apple Chancery"/>
                  </a:rPr>
                  <a:t>Dr. Sampson- muscular dystrophy  1-801-999-9999</a:t>
                </a:r>
                <a:endParaRPr/>
              </a:p>
            </p:txBody>
          </p:sp>
          <p:sp>
            <p:nvSpPr>
              <p:cNvPr id="16" name="TextBox 13" hidden="0"/>
              <p:cNvSpPr>
                <a:spLocks noAdjustHandles="0" noChangeArrowheads="0"/>
              </p:cNvSpPr>
              <p:nvPr isPhoto="0" userDrawn="0"/>
            </p:nvSpPr>
            <p:spPr bwMode="auto">
              <a:xfrm>
                <a:off x="487363" y="2403465"/>
                <a:ext cx="6103372" cy="9893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5pPr>
                <a:lvl6pPr marL="25146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6pPr>
                <a:lvl7pPr marL="29718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7pPr>
                <a:lvl8pPr marL="34290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8pPr>
                <a:lvl9pPr marL="38862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latin typeface="Apple Chancery"/>
                    <a:cs typeface="Apple Chancery"/>
                  </a:rPr>
                  <a:t>Warning: anesthesia complications in myotonic </a:t>
                </a:r>
                <a:r>
                  <a:rPr lang="en-US" sz="1800">
                    <a:latin typeface="Apple Chancery"/>
                    <a:cs typeface="Apple Chancery"/>
                  </a:rPr>
                  <a:t>dsytrophy</a:t>
                </a:r>
                <a:endParaRPr lang="en-US" sz="1800">
                  <a:latin typeface="Apple Chancery"/>
                  <a:cs typeface="Apple Chancery"/>
                </a:endParaRPr>
              </a:p>
              <a:p>
                <a:pPr>
                  <a:defRPr/>
                </a:pPr>
                <a:r>
                  <a:rPr lang="en-US" sz="1800">
                    <a:latin typeface="Apple Chancery"/>
                    <a:cs typeface="Apple Chancery"/>
                  </a:rPr>
                  <a:t>See </a:t>
                </a:r>
                <a:r>
                  <a:rPr lang="en-US" sz="1800">
                    <a:latin typeface="Apple Chancery"/>
                    <a:cs typeface="Apple Chancery"/>
                  </a:rPr>
                  <a:t>myotonic.org</a:t>
                </a:r>
                <a:endParaRPr lang="en-US" sz="1800">
                  <a:latin typeface="Apple Chancery"/>
                  <a:cs typeface="Apple Chancery"/>
                </a:endParaRPr>
              </a:p>
              <a:p>
                <a:pPr>
                  <a:defRPr/>
                </a:pPr>
                <a:endParaRPr lang="en-US" sz="1800">
                  <a:latin typeface="Handwriting - Dakota"/>
                </a:endParaRPr>
              </a:p>
            </p:txBody>
          </p:sp>
          <p:sp>
            <p:nvSpPr>
              <p:cNvPr id="17" name="TextBox 14" hidden="0"/>
              <p:cNvSpPr>
                <a:spLocks noAdjustHandles="0" noChangeArrowheads="0"/>
              </p:cNvSpPr>
              <p:nvPr isPhoto="0" userDrawn="0"/>
            </p:nvSpPr>
            <p:spPr bwMode="auto">
              <a:xfrm>
                <a:off x="4672013" y="4491028"/>
                <a:ext cx="3776205" cy="6925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5pPr>
                <a:lvl6pPr marL="25146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6pPr>
                <a:lvl7pPr marL="29718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7pPr>
                <a:lvl8pPr marL="34290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8pPr>
                <a:lvl9pPr marL="38862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latin typeface="Apple Chancery"/>
                    <a:cs typeface="Apple Chancery"/>
                  </a:rPr>
                  <a:t>Contact person: John Doe (brother)</a:t>
                </a:r>
                <a:endParaRPr/>
              </a:p>
              <a:p>
                <a:pPr>
                  <a:defRPr/>
                </a:pPr>
                <a:r>
                  <a:rPr lang="en-US" sz="1800">
                    <a:latin typeface="Apple Chancery"/>
                    <a:cs typeface="Apple Chancery"/>
                  </a:rPr>
                  <a:t>Cell 1-801-666-6666</a:t>
                </a:r>
                <a:endParaRPr/>
              </a:p>
            </p:txBody>
          </p:sp>
          <p:sp>
            <p:nvSpPr>
              <p:cNvPr id="18" name="TextBox 15" hidden="0"/>
              <p:cNvSpPr>
                <a:spLocks noAdjustHandles="0" noChangeArrowheads="0"/>
              </p:cNvSpPr>
              <p:nvPr isPhoto="0" userDrawn="0"/>
            </p:nvSpPr>
            <p:spPr bwMode="auto">
              <a:xfrm>
                <a:off x="6205538" y="3793321"/>
                <a:ext cx="2313809" cy="395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5pPr>
                <a:lvl6pPr marL="25146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6pPr>
                <a:lvl7pPr marL="29718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7pPr>
                <a:lvl8pPr marL="34290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8pPr>
                <a:lvl9pPr marL="3886200" indent="-228600" defTabSz="457200">
                  <a:spcBef>
                    <a:spcPts val="0"/>
                  </a:spcBef>
                  <a:spcAft>
                    <a:spcPts val="0"/>
                  </a:spcAft>
                  <a:defRPr sz="2400">
                    <a:solidFill>
                      <a:schemeClr val="tx1"/>
                    </a:solidFill>
                    <a:latin typeface="Arial"/>
                    <a:ea typeface="ＭＳ Ｐゴシック"/>
                  </a:defRPr>
                </a:lvl9pPr>
              </a:lstStyle>
              <a:p>
                <a:pPr>
                  <a:defRPr/>
                </a:pPr>
                <a:r>
                  <a:rPr lang="en-US" sz="1800">
                    <a:latin typeface="Apple Chancery"/>
                    <a:cs typeface="Apple Chancery"/>
                  </a:rPr>
                  <a:t>BiPAP settings 10/3</a:t>
                </a: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For your wallet</a:t>
            </a:r>
            <a:endParaRPr lang="en-US"/>
          </a:p>
        </p:txBody>
      </p:sp>
      <p:pic>
        <p:nvPicPr>
          <p:cNvPr id="5" name="Picture 5" descr="MDF_Bracelets_Large.jp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370336" y="2004853"/>
            <a:ext cx="13843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Medical History Sheet.jpg" hidden="0"/>
          <p:cNvPicPr>
            <a:picLocks noChangeAspect="1"/>
          </p:cNvPicPr>
          <p:nvPr isPhoto="0" userDrawn="0"/>
        </p:nvPicPr>
        <p:blipFill>
          <a:blip r:embed="rId3">
            <a:lum bright="-6000" contrast="-6000"/>
          </a:blip>
          <a:stretch/>
        </p:blipFill>
        <p:spPr bwMode="auto">
          <a:xfrm>
            <a:off x="5070764" y="1317308"/>
            <a:ext cx="7121236" cy="550402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What is a Medical Home</a:t>
            </a:r>
            <a:endParaRPr lang="en-US"/>
          </a:p>
        </p:txBody>
      </p:sp>
      <p:sp>
        <p:nvSpPr>
          <p:cNvPr id="5" name="Content Placeholder 5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buFont typeface="Wingdings"/>
              <a:buChar char="v"/>
              <a:defRPr/>
            </a:pPr>
            <a:r>
              <a:rPr lang="en-US"/>
              <a:t>Patient centered care for patients with complex medical needs</a:t>
            </a:r>
            <a:endParaRPr/>
          </a:p>
          <a:p>
            <a:pPr>
              <a:buFont typeface="Wingdings"/>
              <a:buChar char="v"/>
              <a:defRPr/>
            </a:pPr>
            <a:r>
              <a:rPr lang="en-US"/>
              <a:t>Focus on prevention, wellness, acute and chronic care</a:t>
            </a:r>
            <a:endParaRPr/>
          </a:p>
          <a:p>
            <a:pPr>
              <a:buFont typeface="Wingdings"/>
              <a:buChar char="v"/>
              <a:defRPr/>
            </a:pPr>
            <a:r>
              <a:rPr lang="en-US"/>
              <a:t>Communication between all care team members</a:t>
            </a:r>
            <a:endParaRPr/>
          </a:p>
          <a:p>
            <a:pPr>
              <a:buFont typeface="Wingdings"/>
              <a:buChar char="v"/>
              <a:defRPr/>
            </a:pPr>
            <a:r>
              <a:rPr lang="en-US"/>
              <a:t>Goals of quality, safety</a:t>
            </a:r>
            <a:endParaRPr/>
          </a:p>
          <a:p>
            <a:pPr>
              <a:buFont typeface="Wingdings"/>
              <a:buChar char="v"/>
              <a:defRPr/>
            </a:pPr>
            <a:endParaRPr lang="en-US"/>
          </a:p>
          <a:p>
            <a:pPr>
              <a:buFont typeface="Wingdings"/>
              <a:buChar char="v"/>
              <a:defRPr/>
            </a:pPr>
            <a:r>
              <a:rPr lang="en-US"/>
              <a:t>Health care reform policies are emphasizing medical homes</a:t>
            </a:r>
            <a:endParaRPr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Managing your Medical Records* 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Online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Blue Button  </a:t>
            </a:r>
            <a:endParaRPr/>
          </a:p>
          <a:p>
            <a:pPr lvl="2">
              <a:defRPr/>
            </a:pPr>
            <a:r>
              <a:rPr lang="en-US">
                <a:ea typeface="ＭＳ Ｐゴシック"/>
              </a:rPr>
              <a:t>MyMedicare.gov</a:t>
            </a:r>
            <a:endParaRPr lang="en-US">
              <a:ea typeface="ＭＳ Ｐゴシック"/>
            </a:endParaRPr>
          </a:p>
          <a:p>
            <a:pPr lvl="2">
              <a:defRPr/>
            </a:pPr>
            <a:r>
              <a:rPr lang="en-US">
                <a:ea typeface="ＭＳ Ｐゴシック"/>
              </a:rPr>
              <a:t>Medicare, Medicaid, Tricare, Aetna, </a:t>
            </a:r>
            <a:r>
              <a:rPr lang="en-US">
                <a:ea typeface="ＭＳ Ｐゴシック"/>
              </a:rPr>
              <a:t>RelayHealth</a:t>
            </a:r>
            <a:endParaRPr lang="en-US">
              <a:ea typeface="ＭＳ Ｐゴシック"/>
            </a:endParaRPr>
          </a:p>
          <a:p>
            <a:pPr lvl="2">
              <a:defRPr/>
            </a:pPr>
            <a:r>
              <a:rPr lang="en-US">
                <a:ea typeface="ＭＳ Ｐゴシック"/>
              </a:rPr>
              <a:t>Downloads claims</a:t>
            </a:r>
            <a:endParaRPr/>
          </a:p>
          <a:p>
            <a:pPr>
              <a:defRPr/>
            </a:pPr>
            <a:r>
              <a:rPr lang="en-US" u="sng">
                <a:ea typeface="ＭＳ Ｐゴシック"/>
                <a:hlinkClick r:id="rId2" tooltip=""/>
              </a:rPr>
              <a:t>www.freehealthtrack.com</a:t>
            </a:r>
            <a:endParaRPr lang="en-US">
              <a:ea typeface="ＭＳ Ｐゴシック"/>
            </a:endParaRPr>
          </a:p>
          <a:p>
            <a:pPr lvl="1">
              <a:defRPr/>
            </a:pPr>
            <a:r>
              <a:rPr lang="en-US">
                <a:ea typeface="ＭＳ Ｐゴシック"/>
              </a:rPr>
              <a:t>Online, laptop, or smartphone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6" name="Content Placeholder 4" hidden="0"/>
          <p:cNvSpPr>
            <a:spLocks noGrp="1"/>
          </p:cNvSpPr>
          <p:nvPr isPhoto="0" userDrawn="0">
            <p:ph sz="half" idx="2" hasCustomPrompt="0"/>
          </p:nvPr>
        </p:nvSpPr>
        <p:spPr bwMode="auto"/>
        <p:txBody>
          <a:bodyPr/>
          <a:lstStyle/>
          <a:p>
            <a:pPr>
              <a:buFont typeface="Wingdings"/>
              <a:buChar char="v"/>
              <a:defRPr/>
            </a:pPr>
            <a:r>
              <a:rPr lang="en-US"/>
              <a:t>Patient Records Doctor (Android)</a:t>
            </a:r>
            <a:endParaRPr/>
          </a:p>
          <a:p>
            <a:pPr>
              <a:buFont typeface="Wingdings"/>
              <a:buChar char="v"/>
              <a:defRPr/>
            </a:pPr>
            <a:r>
              <a:rPr lang="en-US"/>
              <a:t>Capzule</a:t>
            </a:r>
            <a:r>
              <a:rPr lang="en-US"/>
              <a:t> PHR (iOS)</a:t>
            </a:r>
            <a:endParaRPr/>
          </a:p>
          <a:p>
            <a:pPr>
              <a:buFont typeface="Wingdings"/>
              <a:buChar char="v"/>
              <a:defRPr/>
            </a:pPr>
            <a:r>
              <a:rPr lang="en-US"/>
              <a:t>My Medical (iOS)</a:t>
            </a:r>
            <a:endParaRPr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ECG traces- ask for copy</a:t>
            </a:r>
            <a:endParaRPr lang="en-US"/>
          </a:p>
        </p:txBody>
      </p:sp>
      <p:pic>
        <p:nvPicPr>
          <p:cNvPr id="5" name="Picture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708476" y="1728791"/>
            <a:ext cx="9023028" cy="5129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Brown bag your medications</a:t>
            </a:r>
            <a:endParaRPr lang="en-US"/>
          </a:p>
        </p:txBody>
      </p:sp>
      <p:sp>
        <p:nvSpPr>
          <p:cNvPr id="5" name="Content Placeholder 5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Prescription medications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Need refills? 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Expired? 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Stopped taking? 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Over-the counter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Vitamins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Herbal medicines</a:t>
            </a:r>
            <a:endParaRPr/>
          </a:p>
          <a:p>
            <a:pPr>
              <a:defRPr/>
            </a:pPr>
            <a:endParaRPr lang="en-US"/>
          </a:p>
        </p:txBody>
      </p:sp>
      <p:pic>
        <p:nvPicPr>
          <p:cNvPr id="6" name="Picture 3" hidden="0"/>
          <p:cNvPicPr>
            <a:picLocks noChangeAspect="1"/>
          </p:cNvPicPr>
          <p:nvPr isPhoto="0" userDrawn="0"/>
        </p:nvPicPr>
        <p:blipFill>
          <a:blip r:embed="rId2"/>
          <a:srcRect l="14977" t="0" r="13992" b="0"/>
          <a:stretch/>
        </p:blipFill>
        <p:spPr bwMode="auto">
          <a:xfrm>
            <a:off x="9134998" y="1020461"/>
            <a:ext cx="2844800" cy="400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hidden="0"/>
          <p:cNvPicPr>
            <a:picLocks noChangeAspect="1"/>
          </p:cNvPicPr>
          <p:nvPr isPhoto="0" userDrawn="0"/>
        </p:nvPicPr>
        <p:blipFill>
          <a:blip r:embed="rId3"/>
          <a:srcRect l="7697" t="12161" r="4637" b="11134"/>
          <a:stretch/>
        </p:blipFill>
        <p:spPr bwMode="auto">
          <a:xfrm>
            <a:off x="6645798" y="3508074"/>
            <a:ext cx="2476500" cy="2887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Preparing for surgery</a:t>
            </a:r>
            <a:endParaRPr lang="en-US"/>
          </a:p>
        </p:txBody>
      </p:sp>
      <p:sp>
        <p:nvSpPr>
          <p:cNvPr id="5" name="Content Placeholder 5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Up to date ECG?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Up to date pulmonary function testing?  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Talk to your surgeon about DM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Meet with to your anesthesiologist </a:t>
            </a:r>
            <a:r>
              <a:rPr lang="en-US" u="sng">
                <a:ea typeface="ＭＳ Ｐゴシック"/>
              </a:rPr>
              <a:t>prior to surgery</a:t>
            </a:r>
            <a:r>
              <a:rPr lang="en-US">
                <a:ea typeface="ＭＳ Ｐゴシック"/>
              </a:rPr>
              <a:t>, and not just the morning of!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Choice of anesthetics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Respiratory, secretions management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Cardiac monitoring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Plan of action in case of complication</a:t>
            </a:r>
            <a:endParaRPr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Rehab and Prehab</a:t>
            </a:r>
            <a:endParaRPr lang="en-US"/>
          </a:p>
        </p:txBody>
      </p:sp>
      <p:sp>
        <p:nvSpPr>
          <p:cNvPr id="5" name="Content Placeholder 5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38200" y="1776096"/>
            <a:ext cx="7402975" cy="3988096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 Surgery, injury or illness 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Slower recovery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Longer recovery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New/different baseline?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Prehab?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If scheduled surgery, get </a:t>
            </a:r>
            <a:r>
              <a:rPr lang="ja-JP">
                <a:ea typeface="ＭＳ Ｐゴシック"/>
              </a:rPr>
              <a:t>“</a:t>
            </a:r>
            <a:r>
              <a:rPr lang="en-US">
                <a:ea typeface="ＭＳ Ｐゴシック"/>
              </a:rPr>
              <a:t>tuned up</a:t>
            </a:r>
            <a:r>
              <a:rPr lang="ja-JP">
                <a:ea typeface="ＭＳ Ｐゴシック"/>
              </a:rPr>
              <a:t>”</a:t>
            </a:r>
            <a:r>
              <a:rPr lang="en-US">
                <a:ea typeface="ＭＳ Ｐゴシック"/>
              </a:rPr>
              <a:t> before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Consult your PT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Review your medications</a:t>
            </a:r>
            <a:endParaRPr/>
          </a:p>
          <a:p>
            <a:pPr>
              <a:defRPr/>
            </a:pPr>
            <a:endParaRPr lang="en-US"/>
          </a:p>
        </p:txBody>
      </p:sp>
      <p:pic>
        <p:nvPicPr>
          <p:cNvPr id="6" name="Picture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8818322" y="1776096"/>
            <a:ext cx="2744787" cy="40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4" hidden="0"/>
          <p:cNvSpPr>
            <a:spLocks noAdjustHandles="0" noChangeArrowheads="0"/>
          </p:cNvSpPr>
          <p:nvPr isPhoto="0" userDrawn="0"/>
        </p:nvSpPr>
        <p:spPr bwMode="auto">
          <a:xfrm>
            <a:off x="8757997" y="5886133"/>
            <a:ext cx="2865437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defRPr/>
            </a:pPr>
            <a:r>
              <a:rPr lang="en-US">
                <a:latin typeface="Calisto MT"/>
              </a:rPr>
              <a:t>Incentive spirometry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What if you are in the hospital? </a:t>
            </a:r>
            <a:endParaRPr lang="en-US"/>
          </a:p>
        </p:txBody>
      </p:sp>
      <p:sp>
        <p:nvSpPr>
          <p:cNvPr id="5" name="Content Placeholder 5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If you need to be hospitalized, utilize a teaching hospital if at all possible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Ask, ICU or general ward?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If surgery, ask the game plan: 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Anesthesia precautions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Respiratory precautions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Pain management plan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Observation/discharge plan</a:t>
            </a:r>
            <a:endParaRPr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My family member is in the hospital:</a:t>
            </a:r>
            <a:br>
              <a:rPr lang="en-US">
                <a:ea typeface="ＭＳ Ｐゴシック"/>
              </a:rPr>
            </a:br>
            <a:r>
              <a:rPr lang="en-US">
                <a:ea typeface="ＭＳ Ｐゴシック"/>
              </a:rPr>
              <a:t>What do I do? </a:t>
            </a:r>
            <a:endParaRPr lang="en-US"/>
          </a:p>
        </p:txBody>
      </p:sp>
      <p:sp>
        <p:nvSpPr>
          <p:cNvPr id="5" name="Content Placeholder 5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YOUR PRESENCE IS THE MOST IMPORTANT THING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Observe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Listen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Share your knowledge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Ask questions</a:t>
            </a:r>
            <a:endParaRPr/>
          </a:p>
          <a:p>
            <a:pPr lvl="2">
              <a:defRPr/>
            </a:pPr>
            <a:r>
              <a:rPr lang="en-US">
                <a:ea typeface="ＭＳ Ｐゴシック"/>
              </a:rPr>
              <a:t>Define medical jargon. </a:t>
            </a:r>
            <a:endParaRPr/>
          </a:p>
          <a:p>
            <a:pPr lvl="2">
              <a:defRPr/>
            </a:pPr>
            <a:r>
              <a:rPr lang="en-US">
                <a:ea typeface="ＭＳ Ｐゴシック"/>
              </a:rPr>
              <a:t>What are tests for? </a:t>
            </a:r>
            <a:endParaRPr/>
          </a:p>
          <a:p>
            <a:pPr lvl="2">
              <a:defRPr/>
            </a:pPr>
            <a:r>
              <a:rPr lang="en-US">
                <a:ea typeface="ＭＳ Ｐゴシック"/>
              </a:rPr>
              <a:t>What did they show? </a:t>
            </a:r>
            <a:endParaRPr/>
          </a:p>
          <a:p>
            <a:pPr lvl="2">
              <a:defRPr/>
            </a:pPr>
            <a:r>
              <a:rPr lang="en-US">
                <a:ea typeface="ＭＳ Ｐゴシック"/>
              </a:rPr>
              <a:t>What does it mean?</a:t>
            </a:r>
            <a:endParaRPr/>
          </a:p>
          <a:p>
            <a:pPr>
              <a:defRPr/>
            </a:pPr>
            <a:endParaRPr lang="en-US"/>
          </a:p>
        </p:txBody>
      </p:sp>
      <p:pic>
        <p:nvPicPr>
          <p:cNvPr id="6" name="Picture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719924" y="4124325"/>
            <a:ext cx="4859337" cy="27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Getting a second opinion/consultation</a:t>
            </a:r>
            <a:endParaRPr lang="en-US"/>
          </a:p>
        </p:txBody>
      </p:sp>
      <p:sp>
        <p:nvSpPr>
          <p:cNvPr id="5" name="Content Placeholder 5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38200" y="1776096"/>
            <a:ext cx="7171481" cy="4300613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Don</a:t>
            </a:r>
            <a:r>
              <a:rPr lang="ja-JP">
                <a:ea typeface="ＭＳ Ｐゴシック"/>
              </a:rPr>
              <a:t>’</a:t>
            </a:r>
            <a:r>
              <a:rPr lang="en-US">
                <a:ea typeface="ＭＳ Ｐゴシック"/>
              </a:rPr>
              <a:t>t be afraid to ask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doctors generally welcome outside &amp; second opinions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Insurance generally OK with it with preapproval</a:t>
            </a:r>
            <a:endParaRPr/>
          </a:p>
          <a:p>
            <a:pPr>
              <a:defRPr/>
            </a:pPr>
            <a:endParaRPr lang="en-US"/>
          </a:p>
        </p:txBody>
      </p:sp>
      <p:pic>
        <p:nvPicPr>
          <p:cNvPr id="6" name="Content Placeholder 3" hidden="0"/>
          <p:cNvPicPr>
            <a:picLocks noChangeAspect="1"/>
          </p:cNvPicPr>
          <p:nvPr isPhoto="0" userDrawn="0"/>
        </p:nvPicPr>
        <p:blipFill>
          <a:blip r:embed="rId2"/>
          <a:srcRect l="27840" t="0" r="27840" b="0"/>
          <a:stretch/>
        </p:blipFill>
        <p:spPr bwMode="auto">
          <a:xfrm>
            <a:off x="8142288" y="1943100"/>
            <a:ext cx="4049712" cy="491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While in the hospital..</a:t>
            </a:r>
            <a:endParaRPr lang="en-US"/>
          </a:p>
        </p:txBody>
      </p:sp>
      <p:sp>
        <p:nvSpPr>
          <p:cNvPr id="5" name="Content Placeholder 5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Rules of the road: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Sanitize EVERYTHING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Bring comfort items from home with nurse’s OK</a:t>
            </a:r>
            <a:endParaRPr/>
          </a:p>
          <a:p>
            <a:pPr lvl="2">
              <a:defRPr/>
            </a:pPr>
            <a:r>
              <a:rPr lang="en-US">
                <a:ea typeface="ＭＳ Ｐゴシック"/>
              </a:rPr>
              <a:t>Blanket, toiletries, toys, etc...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Meet the discharge planner</a:t>
            </a:r>
            <a:endParaRPr/>
          </a:p>
          <a:p>
            <a:pPr lvl="2">
              <a:defRPr/>
            </a:pPr>
            <a:r>
              <a:rPr lang="en-US">
                <a:ea typeface="ＭＳ Ｐゴシック"/>
              </a:rPr>
              <a:t>Best friend for a quick, effective path home!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Nurses are busy</a:t>
            </a:r>
            <a:endParaRPr/>
          </a:p>
          <a:p>
            <a:pPr lvl="2">
              <a:defRPr/>
            </a:pPr>
            <a:r>
              <a:rPr lang="en-US">
                <a:ea typeface="ＭＳ Ｐゴシック"/>
              </a:rPr>
              <a:t>Don’t distract when doing meds, blood draw, etc.</a:t>
            </a:r>
            <a:endParaRPr/>
          </a:p>
          <a:p>
            <a:pPr lvl="2">
              <a:defRPr/>
            </a:pPr>
            <a:r>
              <a:rPr lang="en-US">
                <a:ea typeface="ＭＳ Ｐゴシック"/>
              </a:rPr>
              <a:t>Your may be helping them</a:t>
            </a:r>
            <a:endParaRPr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Surgical concerns</a:t>
            </a:r>
            <a:endParaRPr lang="en-US"/>
          </a:p>
        </p:txBody>
      </p:sp>
      <p:sp>
        <p:nvSpPr>
          <p:cNvPr id="5" name="Content Placeholder 5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Have they talked to your DM doctor?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Post operative plan: 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Same day/outpatient surgery vs. observation overnight?</a:t>
            </a:r>
            <a:endParaRPr/>
          </a:p>
          <a:p>
            <a:pPr lvl="2">
              <a:defRPr/>
            </a:pPr>
            <a:r>
              <a:rPr lang="en-US">
                <a:ea typeface="ＭＳ Ｐゴシック"/>
              </a:rPr>
              <a:t>Respiratory, cardiac monitoring</a:t>
            </a:r>
            <a:endParaRPr/>
          </a:p>
          <a:p>
            <a:pPr lvl="2">
              <a:defRPr/>
            </a:pPr>
            <a:r>
              <a:rPr lang="en-US">
                <a:ea typeface="ＭＳ Ｐゴシック"/>
              </a:rPr>
              <a:t>Watch for pain medication side effects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Pain medications- “start low go slow” philosophy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Worsen sleep apnea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Constipation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Can cause delirium</a:t>
            </a:r>
            <a:endParaRPr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Who is on your Team? </a:t>
            </a:r>
            <a:endParaRPr/>
          </a:p>
        </p:txBody>
      </p:sp>
      <p:sp>
        <p:nvSpPr>
          <p:cNvPr id="5" name="Content Placeholder 4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Myotonic dystrophy is affects multiple organ systems</a:t>
            </a:r>
            <a:endParaRPr/>
          </a:p>
          <a:p>
            <a:pPr>
              <a:defRPr/>
            </a:pPr>
            <a:r>
              <a:rPr lang="en-US"/>
              <a:t>You may need different specialists for different needs</a:t>
            </a:r>
            <a:endParaRPr/>
          </a:p>
          <a:p>
            <a:pPr>
              <a:defRPr/>
            </a:pPr>
            <a:r>
              <a:rPr lang="en-US"/>
              <a:t>Identify one doctor as your team “captain”.  </a:t>
            </a:r>
            <a:endParaRPr/>
          </a:p>
        </p:txBody>
      </p:sp>
      <p:pic>
        <p:nvPicPr>
          <p:cNvPr id="6" name="Picture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7380514" y="3375757"/>
            <a:ext cx="4811486" cy="3482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Delirium</a:t>
            </a:r>
            <a:endParaRPr lang="en-US"/>
          </a:p>
        </p:txBody>
      </p:sp>
      <p:sp>
        <p:nvSpPr>
          <p:cNvPr id="5" name="Content Placeholder 5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Also called altered mental status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Confused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Not behaving or thinking normally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Excessively sleepy</a:t>
            </a:r>
            <a:endParaRPr/>
          </a:p>
          <a:p>
            <a:pPr lvl="1">
              <a:defRPr/>
            </a:pPr>
            <a:r>
              <a:rPr lang="en-US">
                <a:ea typeface="ＭＳ Ｐゴシック"/>
              </a:rPr>
              <a:t>Hallucinating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Poor prognostic sign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Can be caused by multiple underlying problems: medications, respiratory, metabolic, infection, </a:t>
            </a:r>
            <a:r>
              <a:rPr lang="en-US">
                <a:ea typeface="ＭＳ Ｐゴシック"/>
              </a:rPr>
              <a:t>etc</a:t>
            </a:r>
            <a:r>
              <a:rPr lang="en-US">
                <a:ea typeface="ＭＳ Ｐゴシック"/>
              </a:rPr>
              <a:t>…</a:t>
            </a:r>
            <a:endParaRPr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fr-CA">
                <a:ea typeface="ＭＳ Ｐゴシック"/>
              </a:rPr>
              <a:t>Resources</a:t>
            </a:r>
            <a:r>
              <a:rPr lang="fr-CA">
                <a:ea typeface="ＭＳ Ｐゴシック"/>
              </a:rPr>
              <a:t> </a:t>
            </a:r>
            <a:r>
              <a:rPr lang="fr-CA">
                <a:ea typeface="ＭＳ Ｐゴシック"/>
              </a:rPr>
              <a:t>from</a:t>
            </a:r>
            <a:r>
              <a:rPr lang="fr-CA">
                <a:ea typeface="ＭＳ Ｐゴシック"/>
              </a:rPr>
              <a:t> MDF</a:t>
            </a:r>
            <a:endParaRPr lang="en-US"/>
          </a:p>
        </p:txBody>
      </p:sp>
      <p:sp>
        <p:nvSpPr>
          <p:cNvPr id="5" name="Content Placeholder 5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38200" y="1423397"/>
            <a:ext cx="10515600" cy="4351338"/>
          </a:xfrm>
        </p:spPr>
        <p:txBody>
          <a:bodyPr/>
          <a:lstStyle/>
          <a:p>
            <a:pPr>
              <a:defRPr/>
            </a:pPr>
            <a:r>
              <a:rPr lang="fr-CA">
                <a:ea typeface="ＭＳ Ｐゴシック"/>
              </a:rPr>
              <a:t>Myotonic.org</a:t>
            </a:r>
            <a:endParaRPr lang="fr-CA">
              <a:ea typeface="ＭＳ Ｐゴシック"/>
            </a:endParaRPr>
          </a:p>
          <a:p>
            <a:pPr>
              <a:defRPr/>
            </a:pPr>
            <a:r>
              <a:rPr lang="fr-CA">
                <a:ea typeface="ＭＳ Ｐゴシック"/>
              </a:rPr>
              <a:t>MyClinicVisit</a:t>
            </a:r>
            <a:r>
              <a:rPr lang="fr-CA">
                <a:ea typeface="ＭＳ Ｐゴシック"/>
              </a:rPr>
              <a:t> </a:t>
            </a:r>
            <a:r>
              <a:rPr lang="fr-CA">
                <a:ea typeface="ＭＳ Ｐゴシック"/>
              </a:rPr>
              <a:t>Planner</a:t>
            </a:r>
            <a:endParaRPr lang="fr-CA">
              <a:ea typeface="ＭＳ Ｐゴシック"/>
            </a:endParaRPr>
          </a:p>
          <a:p>
            <a:pPr>
              <a:defRPr/>
            </a:pPr>
            <a:r>
              <a:rPr lang="fr-CA">
                <a:ea typeface="ＭＳ Ｐゴシック"/>
              </a:rPr>
              <a:t>Clinical</a:t>
            </a:r>
            <a:r>
              <a:rPr lang="fr-CA">
                <a:ea typeface="ＭＳ Ｐゴシック"/>
              </a:rPr>
              <a:t> care guidelines</a:t>
            </a:r>
            <a:endParaRPr/>
          </a:p>
          <a:p>
            <a:pPr>
              <a:defRPr/>
            </a:pPr>
            <a:r>
              <a:rPr lang="fr-CA">
                <a:ea typeface="ＭＳ Ｐゴシック"/>
              </a:rPr>
              <a:t>Anesthesia</a:t>
            </a:r>
            <a:r>
              <a:rPr lang="fr-CA">
                <a:ea typeface="ＭＳ Ｐゴシック"/>
              </a:rPr>
              <a:t> management </a:t>
            </a:r>
            <a:r>
              <a:rPr lang="fr-CA">
                <a:ea typeface="ＭＳ Ｐゴシック"/>
              </a:rPr>
              <a:t>recommendations</a:t>
            </a:r>
            <a:endParaRPr lang="fr-CA">
              <a:ea typeface="ＭＳ Ｐゴシック"/>
            </a:endParaRPr>
          </a:p>
          <a:p>
            <a:pPr>
              <a:defRPr/>
            </a:pPr>
            <a:r>
              <a:rPr lang="fr-CA">
                <a:ea typeface="ＭＳ Ｐゴシック"/>
              </a:rPr>
              <a:t>Physical </a:t>
            </a:r>
            <a:r>
              <a:rPr lang="fr-CA">
                <a:ea typeface="ＭＳ Ｐゴシック"/>
              </a:rPr>
              <a:t>therapy</a:t>
            </a:r>
            <a:r>
              <a:rPr lang="fr-CA">
                <a:ea typeface="ＭＳ Ｐゴシック"/>
              </a:rPr>
              <a:t> section </a:t>
            </a:r>
            <a:endParaRPr/>
          </a:p>
          <a:p>
            <a:pPr>
              <a:defRPr/>
            </a:pPr>
            <a:r>
              <a:rPr lang="fr-CA">
                <a:ea typeface="ＭＳ Ｐゴシック"/>
              </a:rPr>
              <a:t>Occupational</a:t>
            </a:r>
            <a:r>
              <a:rPr lang="fr-CA">
                <a:ea typeface="ＭＳ Ｐゴシック"/>
              </a:rPr>
              <a:t> </a:t>
            </a:r>
            <a:r>
              <a:rPr lang="fr-CA">
                <a:ea typeface="ＭＳ Ｐゴシック"/>
              </a:rPr>
              <a:t>Therapy</a:t>
            </a:r>
            <a:r>
              <a:rPr lang="fr-CA">
                <a:ea typeface="ＭＳ Ｐゴシック"/>
              </a:rPr>
              <a:t> section</a:t>
            </a:r>
            <a:endParaRPr/>
          </a:p>
          <a:p>
            <a:pPr>
              <a:defRPr/>
            </a:pPr>
            <a:r>
              <a:rPr lang="fr-CA">
                <a:ea typeface="ＭＳ Ｐゴシック"/>
              </a:rPr>
              <a:t>Registry</a:t>
            </a:r>
            <a:r>
              <a:rPr lang="fr-CA">
                <a:ea typeface="ＭＳ Ｐゴシック"/>
              </a:rPr>
              <a:t> section  </a:t>
            </a:r>
            <a:endParaRPr/>
          </a:p>
          <a:p>
            <a:pPr>
              <a:defRPr/>
            </a:pPr>
            <a:endParaRPr lang="en-US"/>
          </a:p>
        </p:txBody>
      </p:sp>
      <p:pic>
        <p:nvPicPr>
          <p:cNvPr id="6" name="Pictur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107914" y="3435531"/>
            <a:ext cx="6084085" cy="3335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7200">
                <a:solidFill>
                  <a:schemeClr val="bg1"/>
                </a:solidFill>
                <a:latin typeface="Reckless"/>
              </a:rPr>
              <a:t>Thank you!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Who is on your Team? </a:t>
            </a:r>
            <a:endParaRPr lang="en-US"/>
          </a:p>
        </p:txBody>
      </p:sp>
      <p:sp>
        <p:nvSpPr>
          <p:cNvPr id="5" name="Content Placeholder 1" hidden="0"/>
          <p:cNvSpPr>
            <a:spLocks noGrp="1"/>
          </p:cNvSpPr>
          <p:nvPr isPhoto="0" userDrawn="0">
            <p:ph sz="half" idx="1" hasCustomPrompt="0"/>
          </p:nvPr>
        </p:nvSpPr>
        <p:spPr bwMode="auto"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>
                <a:ea typeface="ＭＳ Ｐゴシック"/>
              </a:rPr>
              <a:t>Primary care/pediatrician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lang="en-US">
                <a:ea typeface="ＭＳ Ｐゴシック"/>
              </a:rPr>
              <a:t>Neurologist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lang="en-US">
                <a:ea typeface="ＭＳ Ｐゴシック"/>
              </a:rPr>
              <a:t>Cardiologist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lang="en-US">
                <a:ea typeface="ＭＳ Ｐゴシック"/>
              </a:rPr>
              <a:t>Pulmonologist/sleep medicine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lang="en-US">
                <a:ea typeface="ＭＳ Ｐゴシック"/>
              </a:rPr>
              <a:t>Gastroenterologist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lang="en-US" sz="3200">
                <a:ea typeface="ＭＳ Ｐゴシック"/>
              </a:rPr>
              <a:t>OB/GYN</a:t>
            </a:r>
            <a:endParaRPr lang="en-US">
              <a:ea typeface="ＭＳ Ｐゴシック"/>
            </a:endParaRPr>
          </a:p>
          <a:p>
            <a:pPr>
              <a:defRPr/>
            </a:pPr>
            <a:endParaRPr lang="en-US"/>
          </a:p>
        </p:txBody>
      </p:sp>
      <p:sp>
        <p:nvSpPr>
          <p:cNvPr id="6" name="Content Placeholder 2" hidden="0"/>
          <p:cNvSpPr>
            <a:spLocks noGrp="1"/>
          </p:cNvSpPr>
          <p:nvPr isPhoto="0" userDrawn="0">
            <p:ph sz="half" idx="2" hasCustomPrompt="0"/>
          </p:nvPr>
        </p:nvSpPr>
        <p:spPr bwMode="auto"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>
                <a:ea typeface="ＭＳ Ｐゴシック"/>
              </a:rPr>
              <a:t>Nurse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lang="en-US">
                <a:ea typeface="ＭＳ Ｐゴシック"/>
              </a:rPr>
              <a:t>Physical Therapist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lang="en-US">
                <a:ea typeface="ＭＳ Ｐゴシック"/>
              </a:rPr>
              <a:t>Occupational Therapist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lang="en-US">
                <a:ea typeface="ＭＳ Ｐゴシック"/>
              </a:rPr>
              <a:t>Social worker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lang="en-US">
                <a:ea typeface="ＭＳ Ｐゴシック"/>
              </a:rPr>
              <a:t>Nutritionist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lang="en-US">
                <a:ea typeface="ＭＳ Ｐゴシック"/>
              </a:rPr>
              <a:t>Speech/swallow therapist</a:t>
            </a:r>
            <a:endParaRPr/>
          </a:p>
          <a:p>
            <a:pPr>
              <a:defRPr/>
            </a:pPr>
            <a:endParaRPr lang="en-US"/>
          </a:p>
        </p:txBody>
      </p:sp>
      <p:pic>
        <p:nvPicPr>
          <p:cNvPr id="7" name="Picture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336088" y="4791075"/>
            <a:ext cx="2855912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How do I Recruit my Team? 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https://</a:t>
            </a:r>
            <a:r>
              <a:rPr lang="en-US">
                <a:ea typeface="ＭＳ Ｐゴシック"/>
              </a:rPr>
              <a:t>www.myotonic.org</a:t>
            </a:r>
            <a:r>
              <a:rPr lang="en-US">
                <a:ea typeface="ＭＳ Ｐゴシック"/>
              </a:rPr>
              <a:t>/find-a-doctor-map</a:t>
            </a:r>
            <a:endParaRPr/>
          </a:p>
          <a:p>
            <a:pPr>
              <a:defRPr/>
            </a:pPr>
            <a:r>
              <a:rPr lang="en-US">
                <a:ea typeface="ＭＳ Ｐゴシック"/>
              </a:rPr>
              <a:t>Find your nearest MDA Clinic </a:t>
            </a:r>
            <a:endParaRPr/>
          </a:p>
          <a:p>
            <a:pPr>
              <a:defRPr/>
            </a:pPr>
            <a:endParaRPr lang="en-US"/>
          </a:p>
        </p:txBody>
      </p:sp>
      <p:pic>
        <p:nvPicPr>
          <p:cNvPr id="6" name="Picture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500009" y="2730319"/>
            <a:ext cx="6691991" cy="41276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Picking and Educating your Team</a:t>
            </a:r>
            <a:endParaRPr lang="en-US"/>
          </a:p>
        </p:txBody>
      </p:sp>
      <p:sp>
        <p:nvSpPr>
          <p:cNvPr id="5" name="Content Placeholder 5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en-US" sz="3200">
                <a:ea typeface="ＭＳ Ｐゴシック"/>
              </a:rPr>
              <a:t>Network!</a:t>
            </a:r>
            <a:endParaRPr lang="en-US" sz="3200">
              <a:ea typeface="ＭＳ Ｐゴシック"/>
            </a:endParaRPr>
          </a:p>
          <a:p>
            <a:pPr>
              <a:lnSpc>
                <a:spcPct val="70000"/>
              </a:lnSpc>
              <a:defRPr/>
            </a:pPr>
            <a:endParaRPr/>
          </a:p>
          <a:p>
            <a:pPr lvl="1">
              <a:lnSpc>
                <a:spcPct val="70000"/>
              </a:lnSpc>
              <a:defRPr/>
            </a:pPr>
            <a:r>
              <a:rPr lang="en-US" sz="3200">
                <a:ea typeface="ＭＳ Ｐゴシック"/>
              </a:rPr>
              <a:t>Who do your fellow DM patients recommend? (MDF VIP site)</a:t>
            </a:r>
            <a:endParaRPr lang="en-US" sz="3200">
              <a:ea typeface="ＭＳ Ｐゴシック"/>
            </a:endParaRPr>
          </a:p>
          <a:p>
            <a:pPr lvl="1">
              <a:lnSpc>
                <a:spcPct val="70000"/>
              </a:lnSpc>
              <a:defRPr/>
            </a:pPr>
            <a:endParaRPr/>
          </a:p>
          <a:p>
            <a:pPr lvl="1">
              <a:lnSpc>
                <a:spcPct val="70000"/>
              </a:lnSpc>
              <a:defRPr/>
            </a:pPr>
            <a:r>
              <a:rPr lang="en-US" sz="3200">
                <a:ea typeface="ＭＳ Ｐゴシック"/>
              </a:rPr>
              <a:t>They’ve already </a:t>
            </a:r>
            <a:r>
              <a:rPr lang="ja-JP" sz="3200">
                <a:ea typeface="ＭＳ Ｐゴシック"/>
              </a:rPr>
              <a:t>“</a:t>
            </a:r>
            <a:r>
              <a:rPr lang="en-US" sz="3200">
                <a:ea typeface="ＭＳ Ｐゴシック"/>
              </a:rPr>
              <a:t>broken them in</a:t>
            </a:r>
            <a:r>
              <a:rPr lang="ja-JP" sz="3200">
                <a:ea typeface="ＭＳ Ｐゴシック"/>
              </a:rPr>
              <a:t>”</a:t>
            </a:r>
            <a:endParaRPr lang="ja-JP" sz="3200">
              <a:ea typeface="ＭＳ Ｐゴシック"/>
            </a:endParaRPr>
          </a:p>
          <a:p>
            <a:pPr lvl="1">
              <a:lnSpc>
                <a:spcPct val="70000"/>
              </a:lnSpc>
              <a:defRPr/>
            </a:pPr>
            <a:endParaRPr lang="en-US" sz="3200">
              <a:ea typeface="ＭＳ Ｐゴシック"/>
            </a:endParaRPr>
          </a:p>
          <a:p>
            <a:pPr lvl="1">
              <a:lnSpc>
                <a:spcPct val="70000"/>
              </a:lnSpc>
              <a:defRPr/>
            </a:pPr>
            <a:r>
              <a:rPr lang="en-US" sz="3200">
                <a:ea typeface="ＭＳ Ｐゴシック"/>
              </a:rPr>
              <a:t>The more DM they see, the more they will learn- from you, and others</a:t>
            </a:r>
            <a:endParaRPr/>
          </a:p>
          <a:p>
            <a:pPr marL="0" indent="0">
              <a:buNone/>
              <a:defRPr/>
            </a:pPr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Picking and Educating your Team</a:t>
            </a:r>
            <a:endParaRPr lang="en-US"/>
          </a:p>
        </p:txBody>
      </p:sp>
      <p:sp>
        <p:nvSpPr>
          <p:cNvPr id="5" name="Content Placeholder 5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07126" y="1751648"/>
            <a:ext cx="10515600" cy="4351338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en-US" sz="3200">
                <a:ea typeface="ＭＳ Ｐゴシック"/>
              </a:rPr>
              <a:t>Teaching institutions </a:t>
            </a:r>
            <a:endParaRPr lang="en-US" sz="3200">
              <a:ea typeface="ＭＳ Ｐゴシック"/>
            </a:endParaRPr>
          </a:p>
          <a:p>
            <a:pPr>
              <a:lnSpc>
                <a:spcPct val="70000"/>
              </a:lnSpc>
              <a:defRPr/>
            </a:pPr>
            <a:endParaRPr/>
          </a:p>
          <a:p>
            <a:pPr>
              <a:lnSpc>
                <a:spcPct val="70000"/>
              </a:lnSpc>
              <a:defRPr/>
            </a:pPr>
            <a:r>
              <a:rPr lang="en-US" sz="3200">
                <a:ea typeface="ＭＳ Ｐゴシック"/>
              </a:rPr>
              <a:t>Spread the knowledge, teach the future docs!</a:t>
            </a:r>
            <a:endParaRPr lang="en-US" sz="3200">
              <a:ea typeface="ＭＳ Ｐゴシック"/>
            </a:endParaRPr>
          </a:p>
          <a:p>
            <a:pPr>
              <a:lnSpc>
                <a:spcPct val="70000"/>
              </a:lnSpc>
              <a:defRPr/>
            </a:pPr>
            <a:endParaRPr/>
          </a:p>
          <a:p>
            <a:pPr lvl="1">
              <a:lnSpc>
                <a:spcPct val="70000"/>
              </a:lnSpc>
              <a:defRPr/>
            </a:pPr>
            <a:r>
              <a:rPr lang="en-US" sz="3200">
                <a:ea typeface="ＭＳ Ｐゴシック"/>
              </a:rPr>
              <a:t>Residents can be a “2 for 1” </a:t>
            </a:r>
            <a:endParaRPr/>
          </a:p>
          <a:p>
            <a:pPr marL="0" indent="0">
              <a:buNone/>
              <a:defRPr/>
            </a:pPr>
            <a:endParaRPr lang="en-US" sz="3200"/>
          </a:p>
        </p:txBody>
      </p:sp>
      <p:pic>
        <p:nvPicPr>
          <p:cNvPr id="6" name="Pictur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6590156" y="3110074"/>
            <a:ext cx="5120255" cy="3410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ea typeface="ＭＳ Ｐゴシック"/>
              </a:rPr>
              <a:t>Picking and Training your Team</a:t>
            </a:r>
            <a:endParaRPr lang="en-US"/>
          </a:p>
        </p:txBody>
      </p:sp>
      <p:sp>
        <p:nvSpPr>
          <p:cNvPr id="5" name="Content Placeholder 5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en-US">
                <a:ea typeface="ＭＳ Ｐゴシック"/>
              </a:rPr>
              <a:t>Ask if they have treated/are familiar with myotonic dystrophy </a:t>
            </a:r>
            <a:endParaRPr/>
          </a:p>
          <a:p>
            <a:pPr lvl="1">
              <a:lnSpc>
                <a:spcPct val="70000"/>
              </a:lnSpc>
              <a:defRPr/>
            </a:pPr>
            <a:r>
              <a:rPr lang="en-US">
                <a:ea typeface="ＭＳ Ｐゴシック"/>
              </a:rPr>
              <a:t>(or muscular dystrophies in general)</a:t>
            </a:r>
            <a:endParaRPr lang="en-US">
              <a:ea typeface="ＭＳ Ｐゴシック"/>
            </a:endParaRPr>
          </a:p>
          <a:p>
            <a:pPr lvl="1">
              <a:lnSpc>
                <a:spcPct val="70000"/>
              </a:lnSpc>
              <a:defRPr/>
            </a:pPr>
            <a:endParaRPr/>
          </a:p>
          <a:p>
            <a:pPr>
              <a:lnSpc>
                <a:spcPct val="70000"/>
              </a:lnSpc>
              <a:defRPr/>
            </a:pPr>
            <a:r>
              <a:rPr lang="en-US">
                <a:ea typeface="ＭＳ Ｐゴシック"/>
              </a:rPr>
              <a:t>Medicine is lifelong learning</a:t>
            </a:r>
            <a:endParaRPr lang="en-US">
              <a:ea typeface="ＭＳ Ｐゴシック"/>
            </a:endParaRPr>
          </a:p>
          <a:p>
            <a:pPr>
              <a:lnSpc>
                <a:spcPct val="70000"/>
              </a:lnSpc>
              <a:defRPr/>
            </a:pPr>
            <a:endParaRPr/>
          </a:p>
          <a:p>
            <a:pPr>
              <a:lnSpc>
                <a:spcPct val="70000"/>
              </a:lnSpc>
              <a:defRPr/>
            </a:pPr>
            <a:r>
              <a:rPr lang="en-US">
                <a:ea typeface="ＭＳ Ｐゴシック"/>
              </a:rPr>
              <a:t>Ask questions!</a:t>
            </a:r>
            <a:endParaRPr lang="en-US">
              <a:ea typeface="ＭＳ Ｐゴシック"/>
            </a:endParaRPr>
          </a:p>
          <a:p>
            <a:pPr>
              <a:lnSpc>
                <a:spcPct val="70000"/>
              </a:lnSpc>
              <a:defRPr/>
            </a:pPr>
            <a:endParaRPr/>
          </a:p>
          <a:p>
            <a:pPr>
              <a:lnSpc>
                <a:spcPct val="70000"/>
              </a:lnSpc>
              <a:defRPr/>
            </a:pPr>
            <a:r>
              <a:rPr lang="en-US">
                <a:ea typeface="ＭＳ Ｐゴシック"/>
              </a:rPr>
              <a:t>Ask team to contact your DM doc with questions</a:t>
            </a:r>
            <a:endParaRPr lang="en-US">
              <a:ea typeface="ＭＳ Ｐゴシック"/>
            </a:endParaRPr>
          </a:p>
          <a:p>
            <a:pPr>
              <a:lnSpc>
                <a:spcPct val="70000"/>
              </a:lnSpc>
              <a:defRPr/>
            </a:pPr>
            <a:endParaRPr/>
          </a:p>
          <a:p>
            <a:pPr>
              <a:lnSpc>
                <a:spcPct val="70000"/>
              </a:lnSpc>
              <a:defRPr/>
            </a:pPr>
            <a:r>
              <a:rPr lang="en-US">
                <a:ea typeface="ＭＳ Ｐゴシック"/>
              </a:rPr>
              <a:t>Give them </a:t>
            </a:r>
            <a:r>
              <a:rPr lang="en-US">
                <a:ea typeface="ＭＳ Ｐゴシック"/>
              </a:rPr>
              <a:t>websites, bring in articles you have questions about</a:t>
            </a:r>
            <a:endParaRPr/>
          </a:p>
          <a:p>
            <a:pPr marL="0" indent="0">
              <a:buNone/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Myotonic">
      <a:dk1>
        <a:srgbClr val="12284B"/>
      </a:dk1>
      <a:lt1>
        <a:srgbClr val="FFFFFF"/>
      </a:lt1>
      <a:dk2>
        <a:srgbClr val="00CF92"/>
      </a:dk2>
      <a:lt2>
        <a:srgbClr val="B4E9E5"/>
      </a:lt2>
      <a:accent1>
        <a:srgbClr val="008F85"/>
      </a:accent1>
      <a:accent2>
        <a:srgbClr val="134F50"/>
      </a:accent2>
      <a:accent3>
        <a:srgbClr val="FBE8EB"/>
      </a:accent3>
      <a:accent4>
        <a:srgbClr val="FCE300"/>
      </a:accent4>
      <a:accent5>
        <a:srgbClr val="26D093"/>
      </a:accent5>
      <a:accent6>
        <a:srgbClr val="FFFFFF"/>
      </a:accent6>
      <a:hlink>
        <a:srgbClr val="0563C1"/>
      </a:hlink>
      <a:folHlink>
        <a:srgbClr val="17363B"/>
      </a:folHlink>
    </a:clrScheme>
    <a:fontScheme name="Myotonic">
      <a:majorFont>
        <a:latin typeface="Reckless"/>
        <a:ea typeface="Arial"/>
        <a:cs typeface="Arial"/>
      </a:majorFont>
      <a:minorFont>
        <a:latin typeface="Post Grotesk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ONLYOFFICE/5.4.0.21</Application>
  <DocSecurity>0</DocSecurity>
  <PresentationFormat>Widescreen</PresentationFormat>
  <Paragraphs>0</Paragraphs>
  <Slides>42</Slides>
  <Notes>42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Julie Mills</dc:creator>
  <cp:keywords/>
  <dc:description/>
  <dc:identifier/>
  <dc:language/>
  <cp:lastModifiedBy>Leah Hellerstein</cp:lastModifiedBy>
  <cp:revision>104</cp:revision>
  <dcterms:created xsi:type="dcterms:W3CDTF">2019-08-01T18:53:39Z</dcterms:created>
  <dcterms:modified xsi:type="dcterms:W3CDTF">2019-09-13T23:19:19Z</dcterms:modified>
  <cp:category/>
  <cp:contentStatus/>
  <cp:version/>
</cp:coreProperties>
</file>