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4" r:id="rId3"/>
    <p:sldId id="265" r:id="rId4"/>
    <p:sldId id="257" r:id="rId5"/>
    <p:sldId id="258" r:id="rId6"/>
    <p:sldId id="259" r:id="rId7"/>
    <p:sldId id="260" r:id="rId8"/>
    <p:sldId id="261" r:id="rId9"/>
    <p:sldId id="266"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201E5-A75F-43C4-9419-D46303857278}" type="datetimeFigureOut">
              <a:rPr lang="en-US" smtClean="0"/>
              <a:t>7/22/2019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6BD6C-0FB8-4EDB-9404-515A45982B3A}" type="slidenum">
              <a:rPr lang="en-US" smtClean="0"/>
              <a:t>‹#›</a:t>
            </a:fld>
            <a:endParaRPr lang="en-US"/>
          </a:p>
        </p:txBody>
      </p:sp>
    </p:spTree>
    <p:extLst>
      <p:ext uri="{BB962C8B-B14F-4D97-AF65-F5344CB8AC3E}">
        <p14:creationId xmlns:p14="http://schemas.microsoft.com/office/powerpoint/2010/main" val="4952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disorder that is very familiar to all in the audience including patients, their families and health care providers that are specialized in the area. But we are </a:t>
            </a:r>
            <a:r>
              <a:rPr lang="en-US" dirty="0" err="1" smtClean="0"/>
              <a:t>awlays</a:t>
            </a:r>
            <a:r>
              <a:rPr lang="en-US" dirty="0" smtClean="0"/>
              <a:t> learning and we have become increasingly aware that the perspective of patients and families can often be very different. As such I thought I might summarize my overview using the data from the Christopher project that many of </a:t>
            </a:r>
            <a:r>
              <a:rPr lang="en-US" dirty="0" err="1" smtClean="0"/>
              <a:t>yu</a:t>
            </a:r>
            <a:r>
              <a:rPr lang="en-US" dirty="0" smtClean="0"/>
              <a:t> may have </a:t>
            </a:r>
            <a:r>
              <a:rPr lang="en-US" dirty="0" err="1" smtClean="0"/>
              <a:t>pertiipated</a:t>
            </a:r>
            <a:r>
              <a:rPr lang="en-US" dirty="0" smtClean="0"/>
              <a:t>. This project, mainly </a:t>
            </a:r>
            <a:r>
              <a:rPr lang="en-US" dirty="0" err="1" smtClean="0"/>
              <a:t>orgnzied</a:t>
            </a:r>
            <a:r>
              <a:rPr lang="en-US" dirty="0" smtClean="0"/>
              <a:t> by the Marigold foundation distributed a carefully constructed survey to patients and caregivers across North America and data from &gt;1000 patients and &gt;400 caregivers was </a:t>
            </a:r>
            <a:r>
              <a:rPr lang="en-US" dirty="0" err="1" smtClean="0"/>
              <a:t>analalyzed</a:t>
            </a:r>
            <a:r>
              <a:rPr lang="en-US" dirty="0" smtClean="0"/>
              <a:t>.  One can appreciate the widespread impact of this disease on patients and families. The average </a:t>
            </a:r>
            <a:r>
              <a:rPr lang="en-US" dirty="0" err="1" smtClean="0"/>
              <a:t>dealy</a:t>
            </a:r>
            <a:r>
              <a:rPr lang="en-US" dirty="0" smtClean="0"/>
              <a:t> from symptom onset to diagnosis was about 6 years, but longer in Dm2 than in DM 1. </a:t>
            </a:r>
          </a:p>
          <a:p>
            <a:endParaRPr lang="en-US" dirty="0"/>
          </a:p>
        </p:txBody>
      </p:sp>
      <p:sp>
        <p:nvSpPr>
          <p:cNvPr id="4" name="Slide Number Placeholder 3"/>
          <p:cNvSpPr>
            <a:spLocks noGrp="1"/>
          </p:cNvSpPr>
          <p:nvPr>
            <p:ph type="sldNum" sz="quarter" idx="10"/>
          </p:nvPr>
        </p:nvSpPr>
        <p:spPr/>
        <p:txBody>
          <a:bodyPr/>
          <a:lstStyle/>
          <a:p>
            <a:fld id="{EF16BD6C-0FB8-4EDB-9404-515A45982B3A}" type="slidenum">
              <a:rPr lang="en-US" smtClean="0"/>
              <a:t>3</a:t>
            </a:fld>
            <a:endParaRPr lang="en-US"/>
          </a:p>
        </p:txBody>
      </p:sp>
    </p:spTree>
    <p:extLst>
      <p:ext uri="{BB962C8B-B14F-4D97-AF65-F5344CB8AC3E}">
        <p14:creationId xmlns:p14="http://schemas.microsoft.com/office/powerpoint/2010/main" val="147790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impact of various </a:t>
            </a:r>
            <a:r>
              <a:rPr lang="en-US" dirty="0" err="1" smtClean="0"/>
              <a:t>sympotms</a:t>
            </a:r>
            <a:r>
              <a:rPr lang="en-US" dirty="0" smtClean="0"/>
              <a:t> as reported </a:t>
            </a:r>
            <a:r>
              <a:rPr lang="en-US" dirty="0" err="1" smtClean="0"/>
              <a:t>bu</a:t>
            </a:r>
            <a:r>
              <a:rPr lang="en-US" dirty="0" smtClean="0"/>
              <a:t> this large cohort. The black dot represents repot by patients and parallels the information provided by caregivers.</a:t>
            </a:r>
            <a:r>
              <a:rPr lang="en-US" baseline="0" dirty="0" smtClean="0"/>
              <a:t>  While many features are as expected, I can imagine that many </a:t>
            </a:r>
            <a:r>
              <a:rPr lang="en-US" baseline="0" dirty="0" err="1" smtClean="0"/>
              <a:t>physcians</a:t>
            </a:r>
            <a:r>
              <a:rPr lang="en-US" baseline="0" dirty="0" smtClean="0"/>
              <a:t> including neurologists will not think about and inquire into some of the issues. The labeling of the disease as a dystrophy immediately focuses attention on muscle </a:t>
            </a:r>
            <a:r>
              <a:rPr lang="en-US" baseline="0" dirty="0" err="1" smtClean="0"/>
              <a:t>weaknessa</a:t>
            </a:r>
            <a:r>
              <a:rPr lang="en-US" baseline="0" dirty="0" smtClean="0"/>
              <a:t> </a:t>
            </a:r>
            <a:r>
              <a:rPr lang="en-US" baseline="0" dirty="0" err="1" smtClean="0"/>
              <a:t>dn</a:t>
            </a:r>
            <a:r>
              <a:rPr lang="en-US" baseline="0" dirty="0" smtClean="0"/>
              <a:t> </a:t>
            </a:r>
            <a:r>
              <a:rPr lang="en-US" baseline="0" dirty="0" err="1" smtClean="0"/>
              <a:t>myotoniawhich</a:t>
            </a:r>
            <a:r>
              <a:rPr lang="en-US" baseline="0" dirty="0" smtClean="0"/>
              <a:t> are indeed very common.  But many neuromuscular physicians will under appreciate the impact of sleepiness and difficulty concentrating. </a:t>
            </a:r>
            <a:r>
              <a:rPr lang="en-US" baseline="0" dirty="0" err="1" smtClean="0"/>
              <a:t>Ther</a:t>
            </a:r>
            <a:r>
              <a:rPr lang="en-US" baseline="0" dirty="0" smtClean="0"/>
              <a:t> may be balance issues over and above </a:t>
            </a:r>
            <a:r>
              <a:rPr lang="en-US" baseline="0" dirty="0" err="1" smtClean="0"/>
              <a:t>th</a:t>
            </a:r>
            <a:r>
              <a:rPr lang="en-US" baseline="0" dirty="0" smtClean="0"/>
              <a:t> muscle weakness. Gastro-intestinal features are indeed very bothersome and something we find difficult to solve. Interestingly headaches, dizziness, hearing loss while listed may not be more frequent than in general populations. </a:t>
            </a:r>
            <a:r>
              <a:rPr lang="en-US" baseline="0" dirty="0" err="1" smtClean="0"/>
              <a:t>Intimayc</a:t>
            </a:r>
            <a:r>
              <a:rPr lang="en-US" baseline="0" dirty="0" smtClean="0"/>
              <a:t> problems are typically not dealt with by most clinicians. </a:t>
            </a:r>
            <a:endParaRPr lang="en-US" dirty="0"/>
          </a:p>
        </p:txBody>
      </p:sp>
      <p:sp>
        <p:nvSpPr>
          <p:cNvPr id="4" name="Slide Number Placeholder 3"/>
          <p:cNvSpPr>
            <a:spLocks noGrp="1"/>
          </p:cNvSpPr>
          <p:nvPr>
            <p:ph type="sldNum" sz="quarter" idx="10"/>
          </p:nvPr>
        </p:nvSpPr>
        <p:spPr/>
        <p:txBody>
          <a:bodyPr/>
          <a:lstStyle/>
          <a:p>
            <a:fld id="{EF16BD6C-0FB8-4EDB-9404-515A45982B3A}" type="slidenum">
              <a:rPr lang="en-US" smtClean="0"/>
              <a:t>4</a:t>
            </a:fld>
            <a:endParaRPr lang="en-US"/>
          </a:p>
        </p:txBody>
      </p:sp>
    </p:spTree>
    <p:extLst>
      <p:ext uri="{BB962C8B-B14F-4D97-AF65-F5344CB8AC3E}">
        <p14:creationId xmlns:p14="http://schemas.microsoft.com/office/powerpoint/2010/main" val="56258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multisystemic</a:t>
            </a:r>
            <a:r>
              <a:rPr lang="en-US" baseline="0" dirty="0" smtClean="0"/>
              <a:t> nature of the disease has </a:t>
            </a:r>
            <a:r>
              <a:rPr lang="en-US" baseline="0" dirty="0" err="1" smtClean="0"/>
              <a:t>rtemndous</a:t>
            </a:r>
            <a:r>
              <a:rPr lang="en-US" baseline="0" dirty="0" smtClean="0"/>
              <a:t> impact on many daily activities. Mobility is impaired with early </a:t>
            </a:r>
            <a:r>
              <a:rPr lang="en-US" baseline="0" dirty="0" err="1" smtClean="0"/>
              <a:t>prpoblems</a:t>
            </a:r>
            <a:r>
              <a:rPr lang="en-US" baseline="0" dirty="0" smtClean="0"/>
              <a:t> </a:t>
            </a:r>
            <a:r>
              <a:rPr lang="en-US" baseline="0" dirty="0" err="1" smtClean="0"/>
              <a:t>ith</a:t>
            </a:r>
            <a:r>
              <a:rPr lang="en-US" baseline="0" dirty="0" smtClean="0"/>
              <a:t> normal </a:t>
            </a:r>
            <a:r>
              <a:rPr lang="en-US" baseline="0" dirty="0" err="1" smtClean="0"/>
              <a:t>ctivities</a:t>
            </a:r>
            <a:r>
              <a:rPr lang="en-US" baseline="0" dirty="0" smtClean="0"/>
              <a:t> </a:t>
            </a:r>
            <a:r>
              <a:rPr lang="en-US" baseline="0" dirty="0" err="1" smtClean="0"/>
              <a:t>sucha</a:t>
            </a:r>
            <a:r>
              <a:rPr lang="en-US" baseline="0" dirty="0" smtClean="0"/>
              <a:t> s athletics and with increasing weakness walking </a:t>
            </a:r>
            <a:r>
              <a:rPr lang="en-US" baseline="0" dirty="0" err="1" smtClean="0"/>
              <a:t>problmes</a:t>
            </a:r>
            <a:r>
              <a:rPr lang="en-US" baseline="0" dirty="0" smtClean="0"/>
              <a:t>, climbing problems, driving. Household activities become increasingly difficult. This is complicated by added significant CNS problems. Social interactions become more and more impaired. </a:t>
            </a:r>
            <a:endParaRPr lang="en-US" dirty="0"/>
          </a:p>
        </p:txBody>
      </p:sp>
      <p:sp>
        <p:nvSpPr>
          <p:cNvPr id="4" name="Slide Number Placeholder 3"/>
          <p:cNvSpPr>
            <a:spLocks noGrp="1"/>
          </p:cNvSpPr>
          <p:nvPr>
            <p:ph type="sldNum" sz="quarter" idx="10"/>
          </p:nvPr>
        </p:nvSpPr>
        <p:spPr/>
        <p:txBody>
          <a:bodyPr/>
          <a:lstStyle/>
          <a:p>
            <a:fld id="{EF16BD6C-0FB8-4EDB-9404-515A45982B3A}" type="slidenum">
              <a:rPr lang="en-US" smtClean="0"/>
              <a:t>5</a:t>
            </a:fld>
            <a:endParaRPr lang="en-US"/>
          </a:p>
        </p:txBody>
      </p:sp>
    </p:spTree>
    <p:extLst>
      <p:ext uri="{BB962C8B-B14F-4D97-AF65-F5344CB8AC3E}">
        <p14:creationId xmlns:p14="http://schemas.microsoft.com/office/powerpoint/2010/main" val="54391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Physicians look at diseases in terms of human biology and organ</a:t>
            </a:r>
            <a:r>
              <a:rPr lang="en-US" baseline="0" dirty="0" smtClean="0"/>
              <a:t> systems and we </a:t>
            </a:r>
            <a:r>
              <a:rPr lang="en-US" baseline="0" dirty="0" err="1" smtClean="0"/>
              <a:t>atalk</a:t>
            </a:r>
            <a:r>
              <a:rPr lang="en-US" baseline="0" dirty="0" smtClean="0"/>
              <a:t> about cognitive impairment, visual changes, endocrine dysfunction, cardiomyopathy, restrictive lung disease and GI tract dysfunction and this type of terminology often may not make </a:t>
            </a:r>
            <a:r>
              <a:rPr lang="en-US" baseline="0" dirty="0" err="1" smtClean="0"/>
              <a:t>sens</a:t>
            </a:r>
            <a:r>
              <a:rPr lang="en-US" baseline="0" dirty="0" smtClean="0"/>
              <a:t> to the non-initiated. But one can take many of the </a:t>
            </a:r>
            <a:r>
              <a:rPr lang="en-US" baseline="0" dirty="0" err="1" smtClean="0"/>
              <a:t>sympotms</a:t>
            </a:r>
            <a:r>
              <a:rPr lang="en-US" baseline="0" dirty="0" smtClean="0"/>
              <a:t> patient </a:t>
            </a:r>
            <a:r>
              <a:rPr lang="en-US" baseline="0" dirty="0" err="1" smtClean="0"/>
              <a:t>sreported</a:t>
            </a:r>
            <a:r>
              <a:rPr lang="en-US" baseline="0" dirty="0" smtClean="0"/>
              <a:t> and place them across from this type of biologic perspective. </a:t>
            </a:r>
            <a:endParaRPr lang="en-US" dirty="0"/>
          </a:p>
        </p:txBody>
      </p:sp>
      <p:sp>
        <p:nvSpPr>
          <p:cNvPr id="4" name="Slide Number Placeholder 3"/>
          <p:cNvSpPr>
            <a:spLocks noGrp="1"/>
          </p:cNvSpPr>
          <p:nvPr>
            <p:ph type="sldNum" sz="quarter" idx="10"/>
          </p:nvPr>
        </p:nvSpPr>
        <p:spPr/>
        <p:txBody>
          <a:bodyPr/>
          <a:lstStyle/>
          <a:p>
            <a:fld id="{EF16BD6C-0FB8-4EDB-9404-515A45982B3A}" type="slidenum">
              <a:rPr lang="en-US" smtClean="0"/>
              <a:t>6</a:t>
            </a:fld>
            <a:endParaRPr lang="en-US"/>
          </a:p>
        </p:txBody>
      </p:sp>
    </p:spTree>
    <p:extLst>
      <p:ext uri="{BB962C8B-B14F-4D97-AF65-F5344CB8AC3E}">
        <p14:creationId xmlns:p14="http://schemas.microsoft.com/office/powerpoint/2010/main" val="370112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ADC03-1CC6-4890-91D2-ABE6814E6ED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7B02E-0F7D-4827-BFDE-657D1C2F5F94}" type="slidenum">
              <a:rPr lang="en-US" smtClean="0"/>
              <a:t>‹#›</a:t>
            </a:fld>
            <a:endParaRPr lang="en-US"/>
          </a:p>
        </p:txBody>
      </p:sp>
    </p:spTree>
    <p:extLst>
      <p:ext uri="{BB962C8B-B14F-4D97-AF65-F5344CB8AC3E}">
        <p14:creationId xmlns:p14="http://schemas.microsoft.com/office/powerpoint/2010/main" val="87408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ADC03-1CC6-4890-91D2-ABE6814E6ED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7B02E-0F7D-4827-BFDE-657D1C2F5F94}" type="slidenum">
              <a:rPr lang="en-US" smtClean="0"/>
              <a:t>‹#›</a:t>
            </a:fld>
            <a:endParaRPr lang="en-US"/>
          </a:p>
        </p:txBody>
      </p:sp>
    </p:spTree>
    <p:extLst>
      <p:ext uri="{BB962C8B-B14F-4D97-AF65-F5344CB8AC3E}">
        <p14:creationId xmlns:p14="http://schemas.microsoft.com/office/powerpoint/2010/main" val="409145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ADC03-1CC6-4890-91D2-ABE6814E6ED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7B02E-0F7D-4827-BFDE-657D1C2F5F94}" type="slidenum">
              <a:rPr lang="en-US" smtClean="0"/>
              <a:t>‹#›</a:t>
            </a:fld>
            <a:endParaRPr lang="en-US"/>
          </a:p>
        </p:txBody>
      </p:sp>
    </p:spTree>
    <p:extLst>
      <p:ext uri="{BB962C8B-B14F-4D97-AF65-F5344CB8AC3E}">
        <p14:creationId xmlns:p14="http://schemas.microsoft.com/office/powerpoint/2010/main" val="257759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ADC03-1CC6-4890-91D2-ABE6814E6ED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7B02E-0F7D-4827-BFDE-657D1C2F5F94}" type="slidenum">
              <a:rPr lang="en-US" smtClean="0"/>
              <a:t>‹#›</a:t>
            </a:fld>
            <a:endParaRPr lang="en-US"/>
          </a:p>
        </p:txBody>
      </p:sp>
    </p:spTree>
    <p:extLst>
      <p:ext uri="{BB962C8B-B14F-4D97-AF65-F5344CB8AC3E}">
        <p14:creationId xmlns:p14="http://schemas.microsoft.com/office/powerpoint/2010/main" val="152739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5ADC03-1CC6-4890-91D2-ABE6814E6ED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7B02E-0F7D-4827-BFDE-657D1C2F5F94}" type="slidenum">
              <a:rPr lang="en-US" smtClean="0"/>
              <a:t>‹#›</a:t>
            </a:fld>
            <a:endParaRPr lang="en-US"/>
          </a:p>
        </p:txBody>
      </p:sp>
    </p:spTree>
    <p:extLst>
      <p:ext uri="{BB962C8B-B14F-4D97-AF65-F5344CB8AC3E}">
        <p14:creationId xmlns:p14="http://schemas.microsoft.com/office/powerpoint/2010/main" val="228150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ADC03-1CC6-4890-91D2-ABE6814E6ED8}"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7B02E-0F7D-4827-BFDE-657D1C2F5F94}" type="slidenum">
              <a:rPr lang="en-US" smtClean="0"/>
              <a:t>‹#›</a:t>
            </a:fld>
            <a:endParaRPr lang="en-US"/>
          </a:p>
        </p:txBody>
      </p:sp>
    </p:spTree>
    <p:extLst>
      <p:ext uri="{BB962C8B-B14F-4D97-AF65-F5344CB8AC3E}">
        <p14:creationId xmlns:p14="http://schemas.microsoft.com/office/powerpoint/2010/main" val="144048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ADC03-1CC6-4890-91D2-ABE6814E6ED8}"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67B02E-0F7D-4827-BFDE-657D1C2F5F94}" type="slidenum">
              <a:rPr lang="en-US" smtClean="0"/>
              <a:t>‹#›</a:t>
            </a:fld>
            <a:endParaRPr lang="en-US"/>
          </a:p>
        </p:txBody>
      </p:sp>
    </p:spTree>
    <p:extLst>
      <p:ext uri="{BB962C8B-B14F-4D97-AF65-F5344CB8AC3E}">
        <p14:creationId xmlns:p14="http://schemas.microsoft.com/office/powerpoint/2010/main" val="264054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ADC03-1CC6-4890-91D2-ABE6814E6ED8}"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67B02E-0F7D-4827-BFDE-657D1C2F5F94}" type="slidenum">
              <a:rPr lang="en-US" smtClean="0"/>
              <a:t>‹#›</a:t>
            </a:fld>
            <a:endParaRPr lang="en-US"/>
          </a:p>
        </p:txBody>
      </p:sp>
    </p:spTree>
    <p:extLst>
      <p:ext uri="{BB962C8B-B14F-4D97-AF65-F5344CB8AC3E}">
        <p14:creationId xmlns:p14="http://schemas.microsoft.com/office/powerpoint/2010/main" val="123603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ADC03-1CC6-4890-91D2-ABE6814E6ED8}"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67B02E-0F7D-4827-BFDE-657D1C2F5F94}" type="slidenum">
              <a:rPr lang="en-US" smtClean="0"/>
              <a:t>‹#›</a:t>
            </a:fld>
            <a:endParaRPr lang="en-US"/>
          </a:p>
        </p:txBody>
      </p:sp>
    </p:spTree>
    <p:extLst>
      <p:ext uri="{BB962C8B-B14F-4D97-AF65-F5344CB8AC3E}">
        <p14:creationId xmlns:p14="http://schemas.microsoft.com/office/powerpoint/2010/main" val="359139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5ADC03-1CC6-4890-91D2-ABE6814E6ED8}"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7B02E-0F7D-4827-BFDE-657D1C2F5F94}" type="slidenum">
              <a:rPr lang="en-US" smtClean="0"/>
              <a:t>‹#›</a:t>
            </a:fld>
            <a:endParaRPr lang="en-US"/>
          </a:p>
        </p:txBody>
      </p:sp>
    </p:spTree>
    <p:extLst>
      <p:ext uri="{BB962C8B-B14F-4D97-AF65-F5344CB8AC3E}">
        <p14:creationId xmlns:p14="http://schemas.microsoft.com/office/powerpoint/2010/main" val="308145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5ADC03-1CC6-4890-91D2-ABE6814E6ED8}"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7B02E-0F7D-4827-BFDE-657D1C2F5F94}" type="slidenum">
              <a:rPr lang="en-US" smtClean="0"/>
              <a:t>‹#›</a:t>
            </a:fld>
            <a:endParaRPr lang="en-US"/>
          </a:p>
        </p:txBody>
      </p:sp>
    </p:spTree>
    <p:extLst>
      <p:ext uri="{BB962C8B-B14F-4D97-AF65-F5344CB8AC3E}">
        <p14:creationId xmlns:p14="http://schemas.microsoft.com/office/powerpoint/2010/main" val="61396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ADC03-1CC6-4890-91D2-ABE6814E6ED8}" type="datetimeFigureOut">
              <a:rPr lang="en-US" smtClean="0"/>
              <a:t>7/22/2019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7B02E-0F7D-4827-BFDE-657D1C2F5F94}" type="slidenum">
              <a:rPr lang="en-US" smtClean="0"/>
              <a:t>‹#›</a:t>
            </a:fld>
            <a:endParaRPr lang="en-US"/>
          </a:p>
        </p:txBody>
      </p:sp>
    </p:spTree>
    <p:extLst>
      <p:ext uri="{BB962C8B-B14F-4D97-AF65-F5344CB8AC3E}">
        <p14:creationId xmlns:p14="http://schemas.microsoft.com/office/powerpoint/2010/main" val="2983052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ncbi.nlm.nih.gov/pubmed/10023106" TargetMode="External"/><Relationship Id="rId5" Type="http://schemas.openxmlformats.org/officeDocument/2006/relationships/hyperlink" Target="https://www.ncbi.nlm.nih.gov/pubmed/9078229"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ncbi.nlm.nih.gov/pubmed/?term=Cumming%20S%5bAuthor%5d&amp;cauthor=true&amp;cauthor_uid=29934199" TargetMode="External"/><Relationship Id="rId13" Type="http://schemas.openxmlformats.org/officeDocument/2006/relationships/hyperlink" Target="https://www.ncbi.nlm.nih.gov/pubmed/?term=Faber%20CG%5bAuthor%5d&amp;cauthor=true&amp;cauthor_uid=29934199" TargetMode="External"/><Relationship Id="rId18" Type="http://schemas.openxmlformats.org/officeDocument/2006/relationships/hyperlink" Target="https://www.ncbi.nlm.nih.gov/pubmed/?term=Schoser%20B%5bAuthor%5d&amp;cauthor=true&amp;cauthor_uid=29934199" TargetMode="External"/><Relationship Id="rId3" Type="http://schemas.openxmlformats.org/officeDocument/2006/relationships/hyperlink" Target="https://www.ncbi.nlm.nih.gov/pubmed/?term=Okkersen%20K%5bAuthor%5d&amp;cauthor=true&amp;cauthor_uid=29934199" TargetMode="External"/><Relationship Id="rId21" Type="http://schemas.openxmlformats.org/officeDocument/2006/relationships/hyperlink" Target="https://www.ncbi.nlm.nih.gov/pubmed/?term=van%20Engelen%20BGM%5bAuthor%5d&amp;cauthor=true&amp;cauthor_uid=29934199" TargetMode="External"/><Relationship Id="rId7" Type="http://schemas.openxmlformats.org/officeDocument/2006/relationships/hyperlink" Target="https://www.ncbi.nlm.nih.gov/pubmed/?term=Glennon%20J%5bAuthor%5d&amp;cauthor=true&amp;cauthor_uid=29934199" TargetMode="External"/><Relationship Id="rId12" Type="http://schemas.openxmlformats.org/officeDocument/2006/relationships/hyperlink" Target="https://www.ncbi.nlm.nih.gov/pubmed/?term=Catt%20M%5bAuthor%5d&amp;cauthor=true&amp;cauthor_uid=29934199" TargetMode="External"/><Relationship Id="rId17" Type="http://schemas.openxmlformats.org/officeDocument/2006/relationships/hyperlink" Target="https://www.ncbi.nlm.nih.gov/pubmed/?term=Bassez%20G%5bAuthor%5d&amp;cauthor=true&amp;cauthor_uid=29934199" TargetMode="External"/><Relationship Id="rId2" Type="http://schemas.openxmlformats.org/officeDocument/2006/relationships/hyperlink" Target="https://www.ncbi.nlm.nih.gov/pubmed/29934199" TargetMode="External"/><Relationship Id="rId16" Type="http://schemas.openxmlformats.org/officeDocument/2006/relationships/hyperlink" Target="https://www.ncbi.nlm.nih.gov/pubmed/?term=Gorman%20G%5bAuthor%5d&amp;cauthor=true&amp;cauthor_uid=29934199" TargetMode="External"/><Relationship Id="rId20" Type="http://schemas.openxmlformats.org/officeDocument/2006/relationships/hyperlink" Target="https://www.ncbi.nlm.nih.gov/pubmed/?term=Treweek%20S%5bAuthor%5d&amp;cauthor=true&amp;cauthor_uid=29934199" TargetMode="External"/><Relationship Id="rId1" Type="http://schemas.openxmlformats.org/officeDocument/2006/relationships/slideLayout" Target="../slideLayouts/slideLayout7.xml"/><Relationship Id="rId6" Type="http://schemas.openxmlformats.org/officeDocument/2006/relationships/hyperlink" Target="https://www.ncbi.nlm.nih.gov/pubmed/?term=Daidj%20F%5bAuthor%5d&amp;cauthor=true&amp;cauthor_uid=29934199" TargetMode="External"/><Relationship Id="rId11" Type="http://schemas.openxmlformats.org/officeDocument/2006/relationships/hyperlink" Target="https://www.ncbi.nlm.nih.gov/pubmed/?term=Lochm%C3%BCller%20H%5bAuthor%5d&amp;cauthor=true&amp;cauthor_uid=29934199" TargetMode="External"/><Relationship Id="rId5" Type="http://schemas.openxmlformats.org/officeDocument/2006/relationships/hyperlink" Target="https://www.ncbi.nlm.nih.gov/pubmed/?term=Wenninger%20S%5bAuthor%5d&amp;cauthor=true&amp;cauthor_uid=29934199" TargetMode="External"/><Relationship Id="rId15" Type="http://schemas.openxmlformats.org/officeDocument/2006/relationships/hyperlink" Target="https://www.ncbi.nlm.nih.gov/pubmed/?term=Donnan%20PT%5bAuthor%5d&amp;cauthor=true&amp;cauthor_uid=29934199" TargetMode="External"/><Relationship Id="rId10" Type="http://schemas.openxmlformats.org/officeDocument/2006/relationships/hyperlink" Target="https://www.ncbi.nlm.nih.gov/pubmed/?term=Monckton%20DG%5bAuthor%5d&amp;cauthor=true&amp;cauthor_uid=29934199" TargetMode="External"/><Relationship Id="rId19" Type="http://schemas.openxmlformats.org/officeDocument/2006/relationships/hyperlink" Target="https://www.ncbi.nlm.nih.gov/pubmed/?term=Knoop%20H%5bAuthor%5d&amp;cauthor=true&amp;cauthor_uid=29934199" TargetMode="External"/><Relationship Id="rId4" Type="http://schemas.openxmlformats.org/officeDocument/2006/relationships/hyperlink" Target="https://www.ncbi.nlm.nih.gov/pubmed/?term=Jimenez-Moreno%20C%5bAuthor%5d&amp;cauthor=true&amp;cauthor_uid=29934199" TargetMode="External"/><Relationship Id="rId9" Type="http://schemas.openxmlformats.org/officeDocument/2006/relationships/hyperlink" Target="https://www.ncbi.nlm.nih.gov/pubmed/?term=Littleford%20R%5bAuthor%5d&amp;cauthor=true&amp;cauthor_uid=29934199" TargetMode="External"/><Relationship Id="rId14" Type="http://schemas.openxmlformats.org/officeDocument/2006/relationships/hyperlink" Target="https://www.ncbi.nlm.nih.gov/pubmed/?term=Hapca%20A%5bAuthor%5d&amp;cauthor=true&amp;cauthor_uid=29934199" TargetMode="External"/><Relationship Id="rId22" Type="http://schemas.openxmlformats.org/officeDocument/2006/relationships/hyperlink" Target="https://www.ncbi.nlm.nih.gov/pubmed/?term=OPTIMISTIC%20consortium%5bCorporate%20Author%5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MYOTONIC DYSTOPHY: OVERVIEW</a:t>
            </a:r>
            <a:endParaRPr lang="en-US" sz="3600" dirty="0"/>
          </a:p>
        </p:txBody>
      </p:sp>
      <p:sp>
        <p:nvSpPr>
          <p:cNvPr id="3" name="Subtitle 2"/>
          <p:cNvSpPr>
            <a:spLocks noGrp="1"/>
          </p:cNvSpPr>
          <p:nvPr>
            <p:ph type="subTitle" idx="1"/>
          </p:nvPr>
        </p:nvSpPr>
        <p:spPr/>
        <p:txBody>
          <a:bodyPr/>
          <a:lstStyle/>
          <a:p>
            <a:r>
              <a:rPr lang="en-US" dirty="0" smtClean="0"/>
              <a:t>S H Subramony M.D.</a:t>
            </a:r>
          </a:p>
          <a:p>
            <a:r>
              <a:rPr lang="en-US" dirty="0" smtClean="0"/>
              <a:t>Professor of Neurology and Pediatrics</a:t>
            </a:r>
          </a:p>
          <a:p>
            <a:r>
              <a:rPr lang="en-US" dirty="0" smtClean="0"/>
              <a:t>University of Florida College of Medicine</a:t>
            </a:r>
            <a:endParaRPr lang="en-US" dirty="0"/>
          </a:p>
        </p:txBody>
      </p:sp>
    </p:spTree>
    <p:extLst>
      <p:ext uri="{BB962C8B-B14F-4D97-AF65-F5344CB8AC3E}">
        <p14:creationId xmlns:p14="http://schemas.microsoft.com/office/powerpoint/2010/main" val="3531588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CARING FOR MYOTONIC DYSTROPHY PATIENTS AND FAMILIES</a:t>
            </a:r>
            <a:endParaRPr lang="en-US" sz="3200" dirty="0"/>
          </a:p>
        </p:txBody>
      </p:sp>
      <p:sp>
        <p:nvSpPr>
          <p:cNvPr id="3" name="Content Placeholder 2"/>
          <p:cNvSpPr>
            <a:spLocks noGrp="1"/>
          </p:cNvSpPr>
          <p:nvPr>
            <p:ph idx="1"/>
          </p:nvPr>
        </p:nvSpPr>
        <p:spPr/>
        <p:txBody>
          <a:bodyPr/>
          <a:lstStyle/>
          <a:p>
            <a:r>
              <a:rPr lang="en-US" sz="2400" dirty="0" smtClean="0"/>
              <a:t>Novel, disease altering therapies being rapidly developed</a:t>
            </a:r>
          </a:p>
          <a:p>
            <a:r>
              <a:rPr lang="en-US" sz="2400" dirty="0" smtClean="0"/>
              <a:t>Participating in clinical research</a:t>
            </a:r>
          </a:p>
          <a:p>
            <a:pPr lvl="1"/>
            <a:r>
              <a:rPr lang="en-US" sz="2000" dirty="0" smtClean="0"/>
              <a:t>May include both treatment trials and non-intervention studies such as natural history, COA and biomarker studies</a:t>
            </a:r>
          </a:p>
          <a:p>
            <a:pPr lvl="1"/>
            <a:r>
              <a:rPr lang="en-US" dirty="0" smtClean="0"/>
              <a:t>Varying length and visit schedules</a:t>
            </a:r>
          </a:p>
          <a:p>
            <a:pPr lvl="1"/>
            <a:r>
              <a:rPr lang="en-US" dirty="0" smtClean="0"/>
              <a:t>Varying “inclusion and exclusion “ criteria</a:t>
            </a:r>
          </a:p>
          <a:p>
            <a:pPr lvl="1"/>
            <a:r>
              <a:rPr lang="en-US" dirty="0" smtClean="0"/>
              <a:t>Travel costs, payment to participate, drug costs</a:t>
            </a:r>
          </a:p>
          <a:p>
            <a:pPr lvl="1"/>
            <a:r>
              <a:rPr lang="en-US" dirty="0" smtClean="0"/>
              <a:t>Time between participation and result availability</a:t>
            </a:r>
          </a:p>
          <a:p>
            <a:pPr lvl="1"/>
            <a:r>
              <a:rPr lang="en-US" dirty="0" smtClean="0"/>
              <a:t>Risks of intervention, procedures, confidentiality issues</a:t>
            </a:r>
          </a:p>
          <a:p>
            <a:pPr lvl="1"/>
            <a:r>
              <a:rPr lang="en-US" dirty="0" smtClean="0"/>
              <a:t>Genetic tests</a:t>
            </a:r>
          </a:p>
          <a:p>
            <a:pPr lvl="1"/>
            <a:endParaRPr lang="en-US" dirty="0"/>
          </a:p>
        </p:txBody>
      </p:sp>
    </p:spTree>
    <p:extLst>
      <p:ext uri="{BB962C8B-B14F-4D97-AF65-F5344CB8AC3E}">
        <p14:creationId xmlns:p14="http://schemas.microsoft.com/office/powerpoint/2010/main" val="807661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ONGOING CLINICAL RESEARCH STUDIES AT UF</a:t>
            </a:r>
            <a:endParaRPr lang="en-US" sz="3200" dirty="0"/>
          </a:p>
        </p:txBody>
      </p:sp>
      <p:sp>
        <p:nvSpPr>
          <p:cNvPr id="3" name="Content Placeholder 2"/>
          <p:cNvSpPr>
            <a:spLocks noGrp="1"/>
          </p:cNvSpPr>
          <p:nvPr>
            <p:ph idx="1"/>
          </p:nvPr>
        </p:nvSpPr>
        <p:spPr/>
        <p:txBody>
          <a:bodyPr/>
          <a:lstStyle/>
          <a:p>
            <a:r>
              <a:rPr lang="en-US" dirty="0" smtClean="0"/>
              <a:t>END-DM1 Myotonic Dystrophy</a:t>
            </a:r>
          </a:p>
          <a:p>
            <a:r>
              <a:rPr lang="en-US" dirty="0" smtClean="0"/>
              <a:t>Brain imaging and Social Cognition in myotonic dystrophy</a:t>
            </a:r>
          </a:p>
          <a:p>
            <a:r>
              <a:rPr lang="en-US" dirty="0" smtClean="0"/>
              <a:t>Studies of skeletal muscle and gastrointestinal dysfunction in myotonic dystrophy and controls</a:t>
            </a:r>
          </a:p>
          <a:p>
            <a:endParaRPr lang="en-US" dirty="0"/>
          </a:p>
          <a:p>
            <a:r>
              <a:rPr lang="en-US" dirty="0" smtClean="0"/>
              <a:t>CNG Biobank</a:t>
            </a:r>
          </a:p>
          <a:p>
            <a:r>
              <a:rPr lang="en-US" dirty="0" smtClean="0"/>
              <a:t>Contacts</a:t>
            </a:r>
          </a:p>
          <a:p>
            <a:pPr lvl="1"/>
            <a:r>
              <a:rPr lang="en-US" dirty="0" smtClean="0"/>
              <a:t>S H Subramony M.D., </a:t>
            </a:r>
            <a:r>
              <a:rPr lang="en-US" b="1" dirty="0" smtClean="0"/>
              <a:t>Stephen </a:t>
            </a:r>
            <a:r>
              <a:rPr lang="en-US" b="1" dirty="0" err="1" smtClean="0"/>
              <a:t>Gullett</a:t>
            </a:r>
            <a:r>
              <a:rPr lang="en-US" b="1" dirty="0" smtClean="0"/>
              <a:t>, Victoria Hope, Amanda </a:t>
            </a:r>
            <a:r>
              <a:rPr lang="en-US" b="1" dirty="0" err="1" smtClean="0"/>
              <a:t>Cowsert</a:t>
            </a:r>
            <a:endParaRPr lang="en-US" b="1" dirty="0" smtClean="0"/>
          </a:p>
          <a:p>
            <a:pPr lvl="1"/>
            <a:r>
              <a:rPr lang="en-US" dirty="0" smtClean="0"/>
              <a:t>352 273 5550</a:t>
            </a:r>
          </a:p>
        </p:txBody>
      </p:sp>
    </p:spTree>
    <p:extLst>
      <p:ext uri="{BB962C8B-B14F-4D97-AF65-F5344CB8AC3E}">
        <p14:creationId xmlns:p14="http://schemas.microsoft.com/office/powerpoint/2010/main" val="583071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942"/>
            <a:ext cx="10515600" cy="1556684"/>
          </a:xfrm>
        </p:spPr>
        <p:txBody>
          <a:bodyPr>
            <a:normAutofit fontScale="90000"/>
          </a:bodyPr>
          <a:lstStyle/>
          <a:p>
            <a:pPr algn="ctr"/>
            <a:r>
              <a:rPr lang="de-DE" sz="3200" dirty="0"/>
              <a:t>Steinert H (1909) Über das klinische und anatomische Bild des 	Muskelschwunds der Myotoniker. Dtsch Z Nervenheilkd 37:58–104</a:t>
            </a:r>
            <a:br>
              <a:rPr lang="de-DE" sz="3200" dirty="0"/>
            </a:br>
            <a:endParaRPr lang="en-US" sz="3200" dirty="0"/>
          </a:p>
        </p:txBody>
      </p:sp>
      <p:pic>
        <p:nvPicPr>
          <p:cNvPr id="4" name="Content Placeholder 3"/>
          <p:cNvPicPr>
            <a:picLocks noGrp="1" noChangeAspect="1"/>
          </p:cNvPicPr>
          <p:nvPr>
            <p:ph idx="1"/>
          </p:nvPr>
        </p:nvPicPr>
        <p:blipFill>
          <a:blip r:embed="rId2"/>
          <a:stretch>
            <a:fillRect/>
          </a:stretch>
        </p:blipFill>
        <p:spPr>
          <a:xfrm>
            <a:off x="571514" y="2086156"/>
            <a:ext cx="1743607" cy="2243522"/>
          </a:xfrm>
          <a:prstGeom prst="rect">
            <a:avLst/>
          </a:prstGeom>
        </p:spPr>
      </p:pic>
      <p:sp>
        <p:nvSpPr>
          <p:cNvPr id="5" name="TextBox 4"/>
          <p:cNvSpPr txBox="1"/>
          <p:nvPr/>
        </p:nvSpPr>
        <p:spPr>
          <a:xfrm>
            <a:off x="681317" y="4925568"/>
            <a:ext cx="1524000" cy="307777"/>
          </a:xfrm>
          <a:prstGeom prst="rect">
            <a:avLst/>
          </a:prstGeom>
          <a:noFill/>
          <a:ln w="19050">
            <a:solidFill>
              <a:srgbClr val="FF0000"/>
            </a:solidFill>
          </a:ln>
        </p:spPr>
        <p:txBody>
          <a:bodyPr wrap="square" rtlCol="0">
            <a:spAutoFit/>
          </a:bodyPr>
          <a:lstStyle/>
          <a:p>
            <a:r>
              <a:rPr lang="en-US" sz="1400" dirty="0">
                <a:solidFill>
                  <a:srgbClr val="FF0000"/>
                </a:solidFill>
              </a:rPr>
              <a:t>Batten, Gibb 1910</a:t>
            </a:r>
          </a:p>
        </p:txBody>
      </p:sp>
      <p:pic>
        <p:nvPicPr>
          <p:cNvPr id="6" name="Picture 5"/>
          <p:cNvPicPr>
            <a:picLocks noChangeAspect="1"/>
          </p:cNvPicPr>
          <p:nvPr/>
        </p:nvPicPr>
        <p:blipFill>
          <a:blip r:embed="rId3"/>
          <a:stretch>
            <a:fillRect/>
          </a:stretch>
        </p:blipFill>
        <p:spPr>
          <a:xfrm>
            <a:off x="3714264" y="2352096"/>
            <a:ext cx="3956647" cy="1481456"/>
          </a:xfrm>
          <a:prstGeom prst="rect">
            <a:avLst/>
          </a:prstGeom>
        </p:spPr>
      </p:pic>
      <p:pic>
        <p:nvPicPr>
          <p:cNvPr id="7" name="Picture 6"/>
          <p:cNvPicPr>
            <a:picLocks noChangeAspect="1"/>
          </p:cNvPicPr>
          <p:nvPr/>
        </p:nvPicPr>
        <p:blipFill>
          <a:blip r:embed="rId4"/>
          <a:stretch>
            <a:fillRect/>
          </a:stretch>
        </p:blipFill>
        <p:spPr>
          <a:xfrm>
            <a:off x="8967128" y="1727201"/>
            <a:ext cx="2030144" cy="4212701"/>
          </a:xfrm>
          <a:prstGeom prst="rect">
            <a:avLst/>
          </a:prstGeom>
        </p:spPr>
      </p:pic>
      <p:sp>
        <p:nvSpPr>
          <p:cNvPr id="8" name="TextBox 7"/>
          <p:cNvSpPr txBox="1"/>
          <p:nvPr/>
        </p:nvSpPr>
        <p:spPr>
          <a:xfrm>
            <a:off x="4024462" y="4033016"/>
            <a:ext cx="3646449" cy="1200329"/>
          </a:xfrm>
          <a:prstGeom prst="rect">
            <a:avLst/>
          </a:prstGeom>
          <a:noFill/>
        </p:spPr>
        <p:txBody>
          <a:bodyPr wrap="square" rtlCol="0">
            <a:spAutoFit/>
          </a:bodyPr>
          <a:lstStyle/>
          <a:p>
            <a:r>
              <a:rPr lang="en-US" dirty="0">
                <a:hlinkClick r:id="rId5"/>
              </a:rPr>
              <a:t>Claude </a:t>
            </a:r>
            <a:r>
              <a:rPr lang="en-US" b="1" dirty="0">
                <a:hlinkClick r:id="rId5"/>
              </a:rPr>
              <a:t>Monet</a:t>
            </a:r>
            <a:r>
              <a:rPr lang="en-US" dirty="0">
                <a:hlinkClick r:id="rId5"/>
              </a:rPr>
              <a:t>'s vision.</a:t>
            </a:r>
            <a:endParaRPr lang="en-US" dirty="0"/>
          </a:p>
          <a:p>
            <a:r>
              <a:rPr lang="en-US" dirty="0"/>
              <a:t>Lane R, Carey N, </a:t>
            </a:r>
            <a:r>
              <a:rPr lang="en-US" dirty="0" err="1"/>
              <a:t>Orrell</a:t>
            </a:r>
            <a:r>
              <a:rPr lang="en-US" dirty="0"/>
              <a:t> R, </a:t>
            </a:r>
            <a:r>
              <a:rPr lang="en-US" dirty="0" err="1"/>
              <a:t>Moxley</a:t>
            </a:r>
            <a:r>
              <a:rPr lang="en-US" dirty="0"/>
              <a:t> RT 3rd.</a:t>
            </a:r>
          </a:p>
          <a:p>
            <a:r>
              <a:rPr lang="en-US" dirty="0"/>
              <a:t>Lancet. 1997</a:t>
            </a:r>
          </a:p>
        </p:txBody>
      </p:sp>
      <p:sp>
        <p:nvSpPr>
          <p:cNvPr id="9" name="TextBox 8"/>
          <p:cNvSpPr txBox="1"/>
          <p:nvPr/>
        </p:nvSpPr>
        <p:spPr>
          <a:xfrm>
            <a:off x="5555321" y="5676961"/>
            <a:ext cx="3746810" cy="923330"/>
          </a:xfrm>
          <a:prstGeom prst="rect">
            <a:avLst/>
          </a:prstGeom>
          <a:noFill/>
        </p:spPr>
        <p:txBody>
          <a:bodyPr wrap="square" rtlCol="0">
            <a:spAutoFit/>
          </a:bodyPr>
          <a:lstStyle/>
          <a:p>
            <a:r>
              <a:rPr lang="en-US" b="1">
                <a:hlinkClick r:id="rId6"/>
              </a:rPr>
              <a:t>Myotonic dystrophy</a:t>
            </a:r>
            <a:r>
              <a:rPr lang="en-US">
                <a:hlinkClick r:id="rId6"/>
              </a:rPr>
              <a:t> in Ancient </a:t>
            </a:r>
            <a:r>
              <a:rPr lang="en-US" b="1">
                <a:hlinkClick r:id="rId6"/>
              </a:rPr>
              <a:t>Egypt</a:t>
            </a:r>
            <a:r>
              <a:rPr lang="en-US">
                <a:hlinkClick r:id="rId6"/>
              </a:rPr>
              <a:t>.</a:t>
            </a:r>
            <a:endParaRPr lang="en-US"/>
          </a:p>
          <a:p>
            <a:r>
              <a:rPr lang="en-US"/>
              <a:t>Cattaino G, Vicario L.</a:t>
            </a:r>
          </a:p>
          <a:p>
            <a:r>
              <a:rPr lang="en-US"/>
              <a:t>Eur Neurol. 1999</a:t>
            </a:r>
          </a:p>
        </p:txBody>
      </p:sp>
    </p:spTree>
    <p:extLst>
      <p:ext uri="{BB962C8B-B14F-4D97-AF65-F5344CB8AC3E}">
        <p14:creationId xmlns:p14="http://schemas.microsoft.com/office/powerpoint/2010/main" val="340228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CHRISTOPHER PROJECT</a:t>
            </a:r>
            <a:endParaRPr lang="en-US" sz="3200" dirty="0"/>
          </a:p>
        </p:txBody>
      </p:sp>
      <p:sp>
        <p:nvSpPr>
          <p:cNvPr id="3" name="Content Placeholder 2"/>
          <p:cNvSpPr>
            <a:spLocks noGrp="1"/>
          </p:cNvSpPr>
          <p:nvPr>
            <p:ph idx="1"/>
          </p:nvPr>
        </p:nvSpPr>
        <p:spPr/>
        <p:txBody>
          <a:bodyPr>
            <a:normAutofit/>
          </a:bodyPr>
          <a:lstStyle/>
          <a:p>
            <a:r>
              <a:rPr lang="en-US" sz="2400" dirty="0" smtClean="0"/>
              <a:t>Survey of &gt;1000 North American patients and &gt; 400 caregivers</a:t>
            </a:r>
          </a:p>
          <a:p>
            <a:r>
              <a:rPr lang="en-US" sz="2400" dirty="0" smtClean="0"/>
              <a:t>Queries designed by expert consensus</a:t>
            </a:r>
          </a:p>
          <a:p>
            <a:r>
              <a:rPr lang="en-US" sz="2400" dirty="0" smtClean="0"/>
              <a:t>Findings  </a:t>
            </a:r>
          </a:p>
          <a:p>
            <a:pPr lvl="1"/>
            <a:r>
              <a:rPr lang="en-US" sz="2000" dirty="0" smtClean="0"/>
              <a:t>Age at diagnosis: 31± 15 for DM 1 and 44 ± 17 for DM2</a:t>
            </a:r>
          </a:p>
          <a:p>
            <a:pPr lvl="1"/>
            <a:r>
              <a:rPr lang="en-US" sz="2000" dirty="0" smtClean="0"/>
              <a:t>Diagnostic delay; 5.7 ± 7.1 for DM1 and 7.9 ± 9.4 for DM 2</a:t>
            </a:r>
          </a:p>
          <a:p>
            <a:pPr lvl="1"/>
            <a:r>
              <a:rPr lang="en-US" sz="2000" dirty="0" smtClean="0"/>
              <a:t>Bachelor degree: 45 and 46%  DM 1 and DM 2 ( US population 35%)</a:t>
            </a:r>
          </a:p>
          <a:p>
            <a:pPr lvl="1"/>
            <a:r>
              <a:rPr lang="en-US" sz="2000" dirty="0" smtClean="0"/>
              <a:t>Fully employed: 17 and 22% for DM 1 and DM 2 (US population &gt;60%)</a:t>
            </a:r>
          </a:p>
          <a:p>
            <a:pPr lvl="1"/>
            <a:r>
              <a:rPr lang="en-US" sz="2000" dirty="0" smtClean="0"/>
              <a:t>Unable to work: 46% for both DM 1 and DM 2</a:t>
            </a:r>
          </a:p>
          <a:p>
            <a:pPr lvl="1"/>
            <a:r>
              <a:rPr lang="en-US" sz="2000" dirty="0" smtClean="0"/>
              <a:t>Income &gt;40,000: 17 and 29% for DM 1 and DM 2 (30% US households)</a:t>
            </a:r>
          </a:p>
          <a:p>
            <a:pPr lvl="1"/>
            <a:r>
              <a:rPr lang="en-US" sz="2000" dirty="0" smtClean="0"/>
              <a:t>&gt;20% felt no assistance after diagnosis</a:t>
            </a:r>
          </a:p>
          <a:p>
            <a:pPr lvl="1"/>
            <a:r>
              <a:rPr lang="en-US" sz="2000" dirty="0" smtClean="0"/>
              <a:t>Lack of resources and emotional impact most challenging aspects</a:t>
            </a:r>
            <a:endParaRPr lang="en-US" sz="2000" dirty="0"/>
          </a:p>
        </p:txBody>
      </p:sp>
    </p:spTree>
    <p:extLst>
      <p:ext uri="{BB962C8B-B14F-4D97-AF65-F5344CB8AC3E}">
        <p14:creationId xmlns:p14="http://schemas.microsoft.com/office/powerpoint/2010/main" val="3668198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727" y="404092"/>
            <a:ext cx="10052304" cy="635354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40312" y="2787805"/>
            <a:ext cx="2185639" cy="4795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074126" y="2196791"/>
            <a:ext cx="1918010" cy="36799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739591" y="3534937"/>
            <a:ext cx="2587082" cy="42374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40312" y="5352586"/>
            <a:ext cx="2185639" cy="3456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46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439" y="992194"/>
            <a:ext cx="8709102" cy="545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7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1" y="214104"/>
            <a:ext cx="7114478" cy="6403030"/>
          </a:xfrm>
          <a:prstGeom prst="rect">
            <a:avLst/>
          </a:prstGeom>
        </p:spPr>
      </p:pic>
      <p:sp>
        <p:nvSpPr>
          <p:cNvPr id="5" name="TextBox 4"/>
          <p:cNvSpPr txBox="1"/>
          <p:nvPr/>
        </p:nvSpPr>
        <p:spPr>
          <a:xfrm>
            <a:off x="9801922" y="3154009"/>
            <a:ext cx="2196790" cy="738664"/>
          </a:xfrm>
          <a:prstGeom prst="rect">
            <a:avLst/>
          </a:prstGeom>
          <a:noFill/>
          <a:ln>
            <a:solidFill>
              <a:srgbClr val="FF0000"/>
            </a:solidFill>
          </a:ln>
        </p:spPr>
        <p:txBody>
          <a:bodyPr wrap="square" rtlCol="0">
            <a:spAutoFit/>
          </a:bodyPr>
          <a:lstStyle/>
          <a:p>
            <a:r>
              <a:rPr lang="en-US" sz="1400" dirty="0" smtClean="0">
                <a:solidFill>
                  <a:srgbClr val="FF0000"/>
                </a:solidFill>
              </a:rPr>
              <a:t>Weakness, aches, droopy lids, </a:t>
            </a:r>
            <a:r>
              <a:rPr lang="en-US" sz="1400" dirty="0" err="1" smtClean="0">
                <a:solidFill>
                  <a:srgbClr val="FF0000"/>
                </a:solidFill>
              </a:rPr>
              <a:t>myotonia</a:t>
            </a:r>
            <a:r>
              <a:rPr lang="en-US" sz="1400" dirty="0" smtClean="0">
                <a:solidFill>
                  <a:srgbClr val="FF0000"/>
                </a:solidFill>
              </a:rPr>
              <a:t>: mobility, driving, ADL</a:t>
            </a:r>
            <a:endParaRPr lang="en-US" sz="1400" dirty="0">
              <a:solidFill>
                <a:srgbClr val="FF0000"/>
              </a:solidFill>
            </a:endParaRPr>
          </a:p>
        </p:txBody>
      </p:sp>
      <p:sp>
        <p:nvSpPr>
          <p:cNvPr id="6" name="TextBox 5"/>
          <p:cNvSpPr txBox="1"/>
          <p:nvPr/>
        </p:nvSpPr>
        <p:spPr>
          <a:xfrm>
            <a:off x="9801922" y="2486722"/>
            <a:ext cx="2196790" cy="523220"/>
          </a:xfrm>
          <a:prstGeom prst="rect">
            <a:avLst/>
          </a:prstGeom>
          <a:noFill/>
          <a:ln>
            <a:solidFill>
              <a:srgbClr val="FF0000"/>
            </a:solidFill>
          </a:ln>
        </p:spPr>
        <p:txBody>
          <a:bodyPr wrap="square" rtlCol="0">
            <a:spAutoFit/>
          </a:bodyPr>
          <a:lstStyle/>
          <a:p>
            <a:r>
              <a:rPr lang="en-US" sz="1400" dirty="0" smtClean="0">
                <a:solidFill>
                  <a:srgbClr val="FF0000"/>
                </a:solidFill>
              </a:rPr>
              <a:t>Swallowing, constipation, pain, diarrhea</a:t>
            </a:r>
            <a:endParaRPr lang="en-US" sz="1400" dirty="0">
              <a:solidFill>
                <a:srgbClr val="FF0000"/>
              </a:solidFill>
            </a:endParaRPr>
          </a:p>
        </p:txBody>
      </p:sp>
      <p:sp>
        <p:nvSpPr>
          <p:cNvPr id="7" name="TextBox 6"/>
          <p:cNvSpPr txBox="1"/>
          <p:nvPr/>
        </p:nvSpPr>
        <p:spPr>
          <a:xfrm>
            <a:off x="9801922" y="1750741"/>
            <a:ext cx="2196790" cy="523220"/>
          </a:xfrm>
          <a:prstGeom prst="rect">
            <a:avLst/>
          </a:prstGeom>
          <a:noFill/>
          <a:ln>
            <a:solidFill>
              <a:srgbClr val="FF0000"/>
            </a:solidFill>
          </a:ln>
        </p:spPr>
        <p:txBody>
          <a:bodyPr wrap="square" rtlCol="0">
            <a:spAutoFit/>
          </a:bodyPr>
          <a:lstStyle/>
          <a:p>
            <a:r>
              <a:rPr lang="en-US" sz="1400" dirty="0" smtClean="0">
                <a:solidFill>
                  <a:srgbClr val="FF0000"/>
                </a:solidFill>
              </a:rPr>
              <a:t>Heart rhythm,  shortness of breath, fainting</a:t>
            </a:r>
            <a:endParaRPr lang="en-US" sz="1400" dirty="0">
              <a:solidFill>
                <a:srgbClr val="FF0000"/>
              </a:solidFill>
            </a:endParaRPr>
          </a:p>
        </p:txBody>
      </p:sp>
      <p:sp>
        <p:nvSpPr>
          <p:cNvPr id="8" name="TextBox 7"/>
          <p:cNvSpPr txBox="1"/>
          <p:nvPr/>
        </p:nvSpPr>
        <p:spPr>
          <a:xfrm>
            <a:off x="167268" y="1208171"/>
            <a:ext cx="2118733" cy="954107"/>
          </a:xfrm>
          <a:prstGeom prst="rect">
            <a:avLst/>
          </a:prstGeom>
          <a:noFill/>
          <a:ln>
            <a:solidFill>
              <a:srgbClr val="FF0000"/>
            </a:solidFill>
          </a:ln>
        </p:spPr>
        <p:txBody>
          <a:bodyPr wrap="square" rtlCol="0">
            <a:spAutoFit/>
          </a:bodyPr>
          <a:lstStyle/>
          <a:p>
            <a:r>
              <a:rPr lang="en-US" sz="1400" dirty="0" smtClean="0">
                <a:solidFill>
                  <a:srgbClr val="FF0000"/>
                </a:solidFill>
              </a:rPr>
              <a:t>Concentration problems, sleep problems, learning: alertness, planning activities </a:t>
            </a:r>
            <a:endParaRPr lang="en-US" sz="1400" dirty="0">
              <a:solidFill>
                <a:srgbClr val="FF0000"/>
              </a:solidFill>
            </a:endParaRPr>
          </a:p>
        </p:txBody>
      </p:sp>
      <p:sp>
        <p:nvSpPr>
          <p:cNvPr id="9" name="TextBox 8"/>
          <p:cNvSpPr txBox="1"/>
          <p:nvPr/>
        </p:nvSpPr>
        <p:spPr>
          <a:xfrm>
            <a:off x="167268" y="2256893"/>
            <a:ext cx="2118733" cy="523220"/>
          </a:xfrm>
          <a:prstGeom prst="rect">
            <a:avLst/>
          </a:prstGeom>
          <a:noFill/>
          <a:ln>
            <a:solidFill>
              <a:srgbClr val="FF0000"/>
            </a:solidFill>
          </a:ln>
        </p:spPr>
        <p:txBody>
          <a:bodyPr wrap="square" rtlCol="0">
            <a:spAutoFit/>
          </a:bodyPr>
          <a:lstStyle/>
          <a:p>
            <a:r>
              <a:rPr lang="en-US" sz="1400" dirty="0" smtClean="0">
                <a:solidFill>
                  <a:srgbClr val="FF0000"/>
                </a:solidFill>
              </a:rPr>
              <a:t>Baldness, fertility problems, diabetes</a:t>
            </a:r>
            <a:endParaRPr lang="en-US" sz="1400" dirty="0">
              <a:solidFill>
                <a:srgbClr val="FF0000"/>
              </a:solidFill>
            </a:endParaRPr>
          </a:p>
        </p:txBody>
      </p:sp>
      <p:sp>
        <p:nvSpPr>
          <p:cNvPr id="10" name="TextBox 9"/>
          <p:cNvSpPr txBox="1"/>
          <p:nvPr/>
        </p:nvSpPr>
        <p:spPr>
          <a:xfrm>
            <a:off x="167268" y="2969343"/>
            <a:ext cx="2118733" cy="523220"/>
          </a:xfrm>
          <a:prstGeom prst="rect">
            <a:avLst/>
          </a:prstGeom>
          <a:noFill/>
          <a:ln>
            <a:solidFill>
              <a:srgbClr val="FF0000"/>
            </a:solidFill>
          </a:ln>
        </p:spPr>
        <p:txBody>
          <a:bodyPr wrap="square" rtlCol="0">
            <a:spAutoFit/>
          </a:bodyPr>
          <a:lstStyle/>
          <a:p>
            <a:r>
              <a:rPr lang="en-US" sz="1400" dirty="0" smtClean="0">
                <a:solidFill>
                  <a:srgbClr val="FF0000"/>
                </a:solidFill>
              </a:rPr>
              <a:t>Shortness of breath, infections</a:t>
            </a:r>
            <a:endParaRPr lang="en-US" sz="1400" dirty="0">
              <a:solidFill>
                <a:srgbClr val="FF0000"/>
              </a:solidFill>
            </a:endParaRPr>
          </a:p>
        </p:txBody>
      </p:sp>
      <p:sp>
        <p:nvSpPr>
          <p:cNvPr id="11" name="TextBox 10"/>
          <p:cNvSpPr txBox="1"/>
          <p:nvPr/>
        </p:nvSpPr>
        <p:spPr>
          <a:xfrm>
            <a:off x="356839" y="5519854"/>
            <a:ext cx="3044283" cy="1200329"/>
          </a:xfrm>
          <a:prstGeom prst="rect">
            <a:avLst/>
          </a:prstGeom>
          <a:noFill/>
          <a:ln>
            <a:solidFill>
              <a:schemeClr val="tx1"/>
            </a:solidFill>
          </a:ln>
        </p:spPr>
        <p:txBody>
          <a:bodyPr wrap="square" rtlCol="0">
            <a:spAutoFit/>
          </a:bodyPr>
          <a:lstStyle/>
          <a:p>
            <a:r>
              <a:rPr lang="en-US" dirty="0" smtClean="0"/>
              <a:t>DM 2: similar problems but all less frequent and less severe</a:t>
            </a:r>
          </a:p>
          <a:p>
            <a:r>
              <a:rPr lang="en-US" dirty="0" smtClean="0"/>
              <a:t>Congenital myotonic dystrophy</a:t>
            </a:r>
            <a:endParaRPr lang="en-US" dirty="0"/>
          </a:p>
        </p:txBody>
      </p:sp>
    </p:spTree>
    <p:extLst>
      <p:ext uri="{BB962C8B-B14F-4D97-AF65-F5344CB8AC3E}">
        <p14:creationId xmlns:p14="http://schemas.microsoft.com/office/powerpoint/2010/main" val="2280218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CARING FOR MYOTONIC DYSTROPHY PATIENTS AND FAMILIES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Life threatening issues</a:t>
            </a:r>
          </a:p>
          <a:p>
            <a:pPr lvl="1"/>
            <a:r>
              <a:rPr lang="en-US" dirty="0" smtClean="0"/>
              <a:t>Anticipation and prevention.</a:t>
            </a:r>
          </a:p>
          <a:p>
            <a:pPr lvl="1"/>
            <a:r>
              <a:rPr lang="en-US" dirty="0" smtClean="0"/>
              <a:t>Importance of communication between experts, families and primary care</a:t>
            </a:r>
          </a:p>
          <a:p>
            <a:pPr lvl="2"/>
            <a:r>
              <a:rPr lang="en-US" dirty="0" smtClean="0"/>
              <a:t>Cardiac disease (prevent rhythm problems)</a:t>
            </a:r>
          </a:p>
          <a:p>
            <a:pPr lvl="2"/>
            <a:r>
              <a:rPr lang="en-US" dirty="0" smtClean="0"/>
              <a:t>Neuromuscular respiratory compromise (prevent infections, prevent low oxygen and high carbon dioxide levels)</a:t>
            </a:r>
          </a:p>
          <a:p>
            <a:pPr lvl="2"/>
            <a:r>
              <a:rPr lang="en-US" dirty="0" smtClean="0"/>
              <a:t>Anesthetic issues (communication between experts; muscle, heart, breathing, stomach and brain dysfunctions all contribute to potential for complications)</a:t>
            </a:r>
          </a:p>
          <a:p>
            <a:pPr lvl="2"/>
            <a:r>
              <a:rPr lang="en-US" dirty="0" smtClean="0"/>
              <a:t>Anesthesia stand-by</a:t>
            </a:r>
          </a:p>
          <a:p>
            <a:pPr lvl="2"/>
            <a:r>
              <a:rPr lang="en-US" dirty="0" smtClean="0"/>
              <a:t>Gastric pseudo-obstruction</a:t>
            </a:r>
          </a:p>
          <a:p>
            <a:r>
              <a:rPr lang="en-US" dirty="0" smtClean="0"/>
              <a:t>Medications to avoid?</a:t>
            </a:r>
          </a:p>
          <a:p>
            <a:pPr lvl="1"/>
            <a:r>
              <a:rPr lang="en-US" dirty="0" smtClean="0"/>
              <a:t>Statins, other neurotoxins and </a:t>
            </a:r>
            <a:r>
              <a:rPr lang="en-US" dirty="0" err="1" smtClean="0"/>
              <a:t>myotoxins</a:t>
            </a:r>
            <a:endParaRPr lang="en-US" dirty="0" smtClean="0"/>
          </a:p>
          <a:p>
            <a:pPr lvl="2"/>
            <a:endParaRPr lang="en-US" dirty="0"/>
          </a:p>
        </p:txBody>
      </p:sp>
    </p:spTree>
    <p:extLst>
      <p:ext uri="{BB962C8B-B14F-4D97-AF65-F5344CB8AC3E}">
        <p14:creationId xmlns:p14="http://schemas.microsoft.com/office/powerpoint/2010/main" val="1522642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CARING FOR MYOTONIC DYSTROPHY PATIENTS AND FAMILIES</a:t>
            </a:r>
            <a:endParaRPr lang="en-US" sz="3200" dirty="0"/>
          </a:p>
        </p:txBody>
      </p:sp>
      <p:sp>
        <p:nvSpPr>
          <p:cNvPr id="3" name="Content Placeholder 2"/>
          <p:cNvSpPr>
            <a:spLocks noGrp="1"/>
          </p:cNvSpPr>
          <p:nvPr>
            <p:ph idx="1"/>
          </p:nvPr>
        </p:nvSpPr>
        <p:spPr/>
        <p:txBody>
          <a:bodyPr/>
          <a:lstStyle/>
          <a:p>
            <a:r>
              <a:rPr lang="en-US" dirty="0" smtClean="0"/>
              <a:t>Many issues can be managed effectively</a:t>
            </a:r>
          </a:p>
          <a:p>
            <a:pPr lvl="1"/>
            <a:r>
              <a:rPr lang="en-US" dirty="0" smtClean="0"/>
              <a:t>Heart: </a:t>
            </a:r>
            <a:r>
              <a:rPr lang="en-US" dirty="0" err="1" smtClean="0"/>
              <a:t>W.Miles</a:t>
            </a:r>
            <a:endParaRPr lang="en-US" dirty="0" smtClean="0"/>
          </a:p>
          <a:p>
            <a:pPr lvl="1"/>
            <a:r>
              <a:rPr lang="en-US" dirty="0" smtClean="0"/>
              <a:t>Respiration: </a:t>
            </a:r>
            <a:r>
              <a:rPr lang="en-US" dirty="0" err="1" smtClean="0"/>
              <a:t>B.Smith</a:t>
            </a:r>
            <a:endParaRPr lang="en-US" dirty="0" smtClean="0"/>
          </a:p>
          <a:p>
            <a:pPr lvl="1"/>
            <a:r>
              <a:rPr lang="en-US" dirty="0" smtClean="0"/>
              <a:t>Swallowing: </a:t>
            </a:r>
            <a:r>
              <a:rPr lang="en-US" dirty="0" err="1" smtClean="0"/>
              <a:t>E.Plowman</a:t>
            </a:r>
            <a:endParaRPr lang="en-US" dirty="0" smtClean="0"/>
          </a:p>
          <a:p>
            <a:pPr lvl="1"/>
            <a:r>
              <a:rPr lang="en-US" dirty="0" smtClean="0"/>
              <a:t>Motor rehab: </a:t>
            </a:r>
            <a:r>
              <a:rPr lang="en-US" dirty="0" err="1" smtClean="0"/>
              <a:t>D.Lott</a:t>
            </a:r>
            <a:endParaRPr lang="en-US" dirty="0" smtClean="0"/>
          </a:p>
          <a:p>
            <a:pPr lvl="1"/>
            <a:r>
              <a:rPr lang="en-US" dirty="0"/>
              <a:t>Pregnancy and genetics: </a:t>
            </a:r>
            <a:r>
              <a:rPr lang="en-US" dirty="0" err="1" smtClean="0"/>
              <a:t>D.Barbouth</a:t>
            </a:r>
            <a:endParaRPr lang="en-US" dirty="0" smtClean="0"/>
          </a:p>
          <a:p>
            <a:r>
              <a:rPr lang="en-US" dirty="0" smtClean="0"/>
              <a:t>More difficult issues</a:t>
            </a:r>
          </a:p>
          <a:p>
            <a:pPr lvl="1"/>
            <a:r>
              <a:rPr lang="en-US" dirty="0" smtClean="0"/>
              <a:t>Cognition: J. Williamson </a:t>
            </a:r>
          </a:p>
          <a:p>
            <a:pPr lvl="1"/>
            <a:r>
              <a:rPr lang="en-US" dirty="0" smtClean="0"/>
              <a:t>Educational access</a:t>
            </a:r>
            <a:r>
              <a:rPr lang="en-US" smtClean="0"/>
              <a:t>/ social issues</a:t>
            </a:r>
            <a:r>
              <a:rPr lang="en-US" dirty="0" smtClean="0"/>
              <a:t>: </a:t>
            </a:r>
            <a:r>
              <a:rPr lang="en-US" dirty="0"/>
              <a:t>E</a:t>
            </a:r>
            <a:r>
              <a:rPr lang="en-US" dirty="0" smtClean="0"/>
              <a:t> Conte and B Roland</a:t>
            </a:r>
          </a:p>
          <a:p>
            <a:pPr lvl="1"/>
            <a:r>
              <a:rPr lang="en-US" dirty="0" smtClean="0"/>
              <a:t>GI issues</a:t>
            </a:r>
          </a:p>
          <a:p>
            <a:endParaRPr lang="en-US" dirty="0"/>
          </a:p>
        </p:txBody>
      </p:sp>
    </p:spTree>
    <p:extLst>
      <p:ext uri="{BB962C8B-B14F-4D97-AF65-F5344CB8AC3E}">
        <p14:creationId xmlns:p14="http://schemas.microsoft.com/office/powerpoint/2010/main" val="3914733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68388"/>
            <a:ext cx="10515600" cy="1325562"/>
          </a:xfrm>
        </p:spPr>
        <p:txBody>
          <a:bodyPr>
            <a:normAutofit fontScale="90000"/>
          </a:bodyPr>
          <a:lstStyle/>
          <a:p>
            <a:r>
              <a:rPr lang="en-US" sz="2400" dirty="0">
                <a:hlinkClick r:id="rId2" tooltip="The Lancet. Neurology."/>
              </a:rPr>
              <a:t>Lancet Neurol.</a:t>
            </a:r>
            <a:r>
              <a:rPr lang="en-US" sz="2400" dirty="0"/>
              <a:t> 2018 Aug;17(8):671-680. </a:t>
            </a:r>
            <a:br>
              <a:rPr lang="en-US" sz="2400" dirty="0"/>
            </a:br>
            <a:r>
              <a:rPr lang="en-US" sz="2400" b="1" dirty="0"/>
              <a:t>Cognitive </a:t>
            </a:r>
            <a:r>
              <a:rPr lang="en-US" sz="2400" b="1" dirty="0" err="1"/>
              <a:t>behavioural</a:t>
            </a:r>
            <a:r>
              <a:rPr lang="en-US" sz="2400" b="1" dirty="0"/>
              <a:t> therapy with optional graded exercise therapy in patients with severe fatigue with myotonic dystrophy type 1: a </a:t>
            </a:r>
            <a:r>
              <a:rPr lang="en-US" sz="2400" b="1" dirty="0" err="1"/>
              <a:t>multicentre</a:t>
            </a:r>
            <a:r>
              <a:rPr lang="en-US" sz="2400" b="1" dirty="0"/>
              <a:t>, single-blind, </a:t>
            </a:r>
            <a:r>
              <a:rPr lang="en-US" sz="2400" b="1" dirty="0" err="1"/>
              <a:t>randomised</a:t>
            </a:r>
            <a:r>
              <a:rPr lang="en-US" sz="2400" b="1" dirty="0"/>
              <a:t> trial.</a:t>
            </a:r>
            <a:br>
              <a:rPr lang="en-US" sz="2400" b="1" dirty="0"/>
            </a:br>
            <a:r>
              <a:rPr lang="en-US" sz="2400" dirty="0" err="1">
                <a:hlinkClick r:id="rId3"/>
              </a:rPr>
              <a:t>Okkersen</a:t>
            </a:r>
            <a:r>
              <a:rPr lang="en-US" sz="2400" dirty="0">
                <a:hlinkClick r:id="rId3"/>
              </a:rPr>
              <a:t> K</a:t>
            </a:r>
            <a:r>
              <a:rPr lang="en-US" sz="2400" baseline="30000" dirty="0"/>
              <a:t>1</a:t>
            </a:r>
            <a:r>
              <a:rPr lang="en-US" sz="2400" dirty="0"/>
              <a:t>, </a:t>
            </a:r>
            <a:r>
              <a:rPr lang="en-US" sz="2400" dirty="0">
                <a:hlinkClick r:id="rId4"/>
              </a:rPr>
              <a:t>Jimenez-Moreno C</a:t>
            </a:r>
            <a:r>
              <a:rPr lang="en-US" sz="2400" baseline="30000" dirty="0"/>
              <a:t>2</a:t>
            </a:r>
            <a:r>
              <a:rPr lang="en-US" sz="2400" dirty="0"/>
              <a:t>, </a:t>
            </a:r>
            <a:r>
              <a:rPr lang="en-US" sz="2400" dirty="0" err="1">
                <a:hlinkClick r:id="rId5"/>
              </a:rPr>
              <a:t>Wenninger</a:t>
            </a:r>
            <a:r>
              <a:rPr lang="en-US" sz="2400" dirty="0">
                <a:hlinkClick r:id="rId5"/>
              </a:rPr>
              <a:t> S</a:t>
            </a:r>
            <a:r>
              <a:rPr lang="en-US" sz="2400" baseline="30000" dirty="0"/>
              <a:t>3</a:t>
            </a:r>
            <a:r>
              <a:rPr lang="en-US" sz="2400" dirty="0"/>
              <a:t>, </a:t>
            </a:r>
            <a:r>
              <a:rPr lang="en-US" sz="2400" dirty="0" err="1">
                <a:hlinkClick r:id="rId6"/>
              </a:rPr>
              <a:t>Daidj</a:t>
            </a:r>
            <a:r>
              <a:rPr lang="en-US" sz="2400" dirty="0">
                <a:hlinkClick r:id="rId6"/>
              </a:rPr>
              <a:t> F</a:t>
            </a:r>
            <a:r>
              <a:rPr lang="en-US" sz="2400" baseline="30000" dirty="0"/>
              <a:t>4</a:t>
            </a:r>
            <a:r>
              <a:rPr lang="en-US" sz="2400" dirty="0"/>
              <a:t>, </a:t>
            </a:r>
            <a:r>
              <a:rPr lang="en-US" sz="2400" dirty="0" err="1">
                <a:hlinkClick r:id="rId7"/>
              </a:rPr>
              <a:t>Glennon</a:t>
            </a:r>
            <a:r>
              <a:rPr lang="en-US" sz="2400" dirty="0">
                <a:hlinkClick r:id="rId7"/>
              </a:rPr>
              <a:t> J</a:t>
            </a:r>
            <a:r>
              <a:rPr lang="en-US" sz="2400" baseline="30000" dirty="0"/>
              <a:t>5</a:t>
            </a:r>
            <a:r>
              <a:rPr lang="en-US" sz="2400" dirty="0"/>
              <a:t>, </a:t>
            </a:r>
            <a:r>
              <a:rPr lang="en-US" sz="2400" dirty="0">
                <a:hlinkClick r:id="rId8"/>
              </a:rPr>
              <a:t>Cumming S</a:t>
            </a:r>
            <a:r>
              <a:rPr lang="en-US" sz="2400" baseline="30000" dirty="0"/>
              <a:t>6</a:t>
            </a:r>
            <a:r>
              <a:rPr lang="en-US" sz="2400" dirty="0"/>
              <a:t>, </a:t>
            </a:r>
            <a:r>
              <a:rPr lang="en-US" sz="2400" dirty="0" err="1">
                <a:hlinkClick r:id="rId9"/>
              </a:rPr>
              <a:t>Littleford</a:t>
            </a:r>
            <a:r>
              <a:rPr lang="en-US" sz="2400" dirty="0">
                <a:hlinkClick r:id="rId9"/>
              </a:rPr>
              <a:t> R</a:t>
            </a:r>
            <a:r>
              <a:rPr lang="en-US" sz="2400" baseline="30000" dirty="0"/>
              <a:t>7</a:t>
            </a:r>
            <a:r>
              <a:rPr lang="en-US" sz="2400" dirty="0"/>
              <a:t>, </a:t>
            </a:r>
            <a:r>
              <a:rPr lang="en-US" sz="2400" dirty="0">
                <a:hlinkClick r:id="rId10"/>
              </a:rPr>
              <a:t>Monckton DG</a:t>
            </a:r>
            <a:r>
              <a:rPr lang="en-US" sz="2400" baseline="30000" dirty="0"/>
              <a:t>6</a:t>
            </a:r>
            <a:r>
              <a:rPr lang="en-US" sz="2400" dirty="0"/>
              <a:t>, </a:t>
            </a:r>
            <a:r>
              <a:rPr lang="en-US" sz="2400" dirty="0" err="1">
                <a:hlinkClick r:id="rId11"/>
              </a:rPr>
              <a:t>Lochmüller</a:t>
            </a:r>
            <a:r>
              <a:rPr lang="en-US" sz="2400" dirty="0">
                <a:hlinkClick r:id="rId11"/>
              </a:rPr>
              <a:t> H</a:t>
            </a:r>
            <a:r>
              <a:rPr lang="en-US" sz="2400" baseline="30000" dirty="0"/>
              <a:t>8</a:t>
            </a:r>
            <a:r>
              <a:rPr lang="en-US" sz="2400" dirty="0"/>
              <a:t>, </a:t>
            </a:r>
            <a:r>
              <a:rPr lang="en-US" sz="2400" dirty="0">
                <a:hlinkClick r:id="rId12"/>
              </a:rPr>
              <a:t>Catt M</a:t>
            </a:r>
            <a:r>
              <a:rPr lang="en-US" sz="2400" baseline="30000" dirty="0"/>
              <a:t>9</a:t>
            </a:r>
            <a:r>
              <a:rPr lang="en-US" sz="2400" dirty="0"/>
              <a:t>, </a:t>
            </a:r>
            <a:r>
              <a:rPr lang="en-US" sz="2400" dirty="0">
                <a:hlinkClick r:id="rId13"/>
              </a:rPr>
              <a:t>Faber CG</a:t>
            </a:r>
            <a:r>
              <a:rPr lang="en-US" sz="2400" baseline="30000" dirty="0"/>
              <a:t>10</a:t>
            </a:r>
            <a:r>
              <a:rPr lang="en-US" sz="2400" dirty="0"/>
              <a:t>, </a:t>
            </a:r>
            <a:r>
              <a:rPr lang="en-US" sz="2400" dirty="0" err="1">
                <a:hlinkClick r:id="rId14"/>
              </a:rPr>
              <a:t>Hapca</a:t>
            </a:r>
            <a:r>
              <a:rPr lang="en-US" sz="2400" dirty="0">
                <a:hlinkClick r:id="rId14"/>
              </a:rPr>
              <a:t> A</a:t>
            </a:r>
            <a:r>
              <a:rPr lang="en-US" sz="2400" baseline="30000" dirty="0"/>
              <a:t>7</a:t>
            </a:r>
            <a:r>
              <a:rPr lang="en-US" sz="2400" dirty="0"/>
              <a:t>, </a:t>
            </a:r>
            <a:r>
              <a:rPr lang="en-US" sz="2400" dirty="0" err="1">
                <a:hlinkClick r:id="rId15"/>
              </a:rPr>
              <a:t>Donnan</a:t>
            </a:r>
            <a:r>
              <a:rPr lang="en-US" sz="2400" dirty="0">
                <a:hlinkClick r:id="rId15"/>
              </a:rPr>
              <a:t> PT</a:t>
            </a:r>
            <a:r>
              <a:rPr lang="en-US" sz="2400" baseline="30000" dirty="0"/>
              <a:t>7</a:t>
            </a:r>
            <a:r>
              <a:rPr lang="en-US" sz="2400" dirty="0"/>
              <a:t>, </a:t>
            </a:r>
            <a:r>
              <a:rPr lang="en-US" sz="2400" dirty="0">
                <a:hlinkClick r:id="rId16"/>
              </a:rPr>
              <a:t>Gorman G</a:t>
            </a:r>
            <a:r>
              <a:rPr lang="en-US" sz="2400" baseline="30000" dirty="0"/>
              <a:t>11</a:t>
            </a:r>
            <a:r>
              <a:rPr lang="en-US" sz="2400" dirty="0"/>
              <a:t>, </a:t>
            </a:r>
            <a:r>
              <a:rPr lang="en-US" sz="2400" dirty="0" err="1">
                <a:hlinkClick r:id="rId17"/>
              </a:rPr>
              <a:t>Bassez</a:t>
            </a:r>
            <a:r>
              <a:rPr lang="en-US" sz="2400" dirty="0">
                <a:hlinkClick r:id="rId17"/>
              </a:rPr>
              <a:t> G</a:t>
            </a:r>
            <a:r>
              <a:rPr lang="en-US" sz="2400" baseline="30000" dirty="0"/>
              <a:t>4</a:t>
            </a:r>
            <a:r>
              <a:rPr lang="en-US" sz="2400" dirty="0"/>
              <a:t>, </a:t>
            </a:r>
            <a:r>
              <a:rPr lang="en-US" sz="2400" dirty="0" err="1">
                <a:hlinkClick r:id="rId18"/>
              </a:rPr>
              <a:t>Schoser</a:t>
            </a:r>
            <a:r>
              <a:rPr lang="en-US" sz="2400" dirty="0">
                <a:hlinkClick r:id="rId18"/>
              </a:rPr>
              <a:t> B</a:t>
            </a:r>
            <a:r>
              <a:rPr lang="en-US" sz="2400" baseline="30000" dirty="0"/>
              <a:t>3</a:t>
            </a:r>
            <a:r>
              <a:rPr lang="en-US" sz="2400" dirty="0"/>
              <a:t>, </a:t>
            </a:r>
            <a:r>
              <a:rPr lang="en-US" sz="2400" dirty="0" err="1">
                <a:hlinkClick r:id="rId19"/>
              </a:rPr>
              <a:t>Knoop</a:t>
            </a:r>
            <a:r>
              <a:rPr lang="en-US" sz="2400" dirty="0">
                <a:hlinkClick r:id="rId19"/>
              </a:rPr>
              <a:t> H</a:t>
            </a:r>
            <a:r>
              <a:rPr lang="en-US" sz="2400" baseline="30000" dirty="0"/>
              <a:t>12</a:t>
            </a:r>
            <a:r>
              <a:rPr lang="en-US" sz="2400" dirty="0"/>
              <a:t>, </a:t>
            </a:r>
            <a:r>
              <a:rPr lang="en-US" sz="2400" dirty="0" err="1">
                <a:hlinkClick r:id="rId20"/>
              </a:rPr>
              <a:t>Treweek</a:t>
            </a:r>
            <a:r>
              <a:rPr lang="en-US" sz="2400" dirty="0">
                <a:hlinkClick r:id="rId20"/>
              </a:rPr>
              <a:t> S</a:t>
            </a:r>
            <a:r>
              <a:rPr lang="en-US" sz="2400" baseline="30000" dirty="0"/>
              <a:t>13</a:t>
            </a:r>
            <a:r>
              <a:rPr lang="en-US" sz="2400" dirty="0"/>
              <a:t>, </a:t>
            </a:r>
            <a:r>
              <a:rPr lang="en-US" sz="2400" dirty="0">
                <a:hlinkClick r:id="rId21"/>
              </a:rPr>
              <a:t>van </a:t>
            </a:r>
            <a:r>
              <a:rPr lang="en-US" sz="2400" dirty="0" err="1">
                <a:hlinkClick r:id="rId21"/>
              </a:rPr>
              <a:t>Engelen</a:t>
            </a:r>
            <a:r>
              <a:rPr lang="en-US" sz="2400" dirty="0">
                <a:hlinkClick r:id="rId21"/>
              </a:rPr>
              <a:t> BGM</a:t>
            </a:r>
            <a:r>
              <a:rPr lang="en-US" sz="2400" baseline="30000" dirty="0"/>
              <a:t>14</a:t>
            </a:r>
            <a:r>
              <a:rPr lang="en-US" sz="2400" dirty="0"/>
              <a:t>; </a:t>
            </a:r>
            <a:r>
              <a:rPr lang="en-US" sz="2400" dirty="0">
                <a:hlinkClick r:id="rId22"/>
              </a:rPr>
              <a:t>OPTIMISTIC consortium</a:t>
            </a:r>
            <a:r>
              <a:rPr lang="en-US" sz="2400" dirty="0"/>
              <a:t>.</a:t>
            </a:r>
            <a:br>
              <a:rPr lang="en-US" sz="2400" dirty="0"/>
            </a:br>
            <a:endParaRPr lang="en-US" sz="2400" dirty="0"/>
          </a:p>
        </p:txBody>
      </p:sp>
      <p:sp>
        <p:nvSpPr>
          <p:cNvPr id="4" name="TextBox 3"/>
          <p:cNvSpPr txBox="1"/>
          <p:nvPr/>
        </p:nvSpPr>
        <p:spPr>
          <a:xfrm>
            <a:off x="133815" y="3356517"/>
            <a:ext cx="5029200" cy="1200329"/>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dirty="0" smtClean="0"/>
              <a:t>Improved DM </a:t>
            </a:r>
            <a:r>
              <a:rPr lang="en-US" dirty="0" err="1" smtClean="0"/>
              <a:t>Activ</a:t>
            </a:r>
            <a:r>
              <a:rPr lang="en-US" dirty="0" smtClean="0"/>
              <a:t> score</a:t>
            </a:r>
          </a:p>
          <a:p>
            <a:pPr marL="285750" indent="-285750">
              <a:buFont typeface="Arial" panose="020B0604020202020204" pitchFamily="34" charset="0"/>
              <a:buChar char="•"/>
            </a:pPr>
            <a:r>
              <a:rPr lang="en-US" dirty="0" smtClean="0"/>
              <a:t>Improved 6 MWT</a:t>
            </a:r>
          </a:p>
          <a:p>
            <a:pPr marL="285750" indent="-285750">
              <a:buFont typeface="Arial" panose="020B0604020202020204" pitchFamily="34" charset="0"/>
              <a:buChar char="•"/>
            </a:pPr>
            <a:r>
              <a:rPr lang="en-US" dirty="0" smtClean="0"/>
              <a:t>Improved </a:t>
            </a:r>
            <a:r>
              <a:rPr lang="en-US" dirty="0" err="1" smtClean="0"/>
              <a:t>accelerometry</a:t>
            </a:r>
            <a:endParaRPr lang="en-US" dirty="0" smtClean="0"/>
          </a:p>
          <a:p>
            <a:pPr marL="285750" indent="-285750">
              <a:buFont typeface="Arial" panose="020B0604020202020204" pitchFamily="34" charset="0"/>
              <a:buChar char="•"/>
            </a:pPr>
            <a:r>
              <a:rPr lang="en-US" dirty="0" smtClean="0"/>
              <a:t>Improved fatigue score</a:t>
            </a:r>
            <a:endParaRPr lang="en-US" dirty="0"/>
          </a:p>
        </p:txBody>
      </p:sp>
      <p:sp>
        <p:nvSpPr>
          <p:cNvPr id="5" name="TextBox 4"/>
          <p:cNvSpPr txBox="1"/>
          <p:nvPr/>
        </p:nvSpPr>
        <p:spPr>
          <a:xfrm>
            <a:off x="5664820" y="2932771"/>
            <a:ext cx="5921298" cy="2308324"/>
          </a:xfrm>
          <a:prstGeom prst="rect">
            <a:avLst/>
          </a:prstGeom>
          <a:noFill/>
          <a:ln>
            <a:solidFill>
              <a:srgbClr val="FF0000"/>
            </a:solidFill>
          </a:ln>
        </p:spPr>
        <p:txBody>
          <a:bodyPr wrap="square" rtlCol="0">
            <a:spAutoFit/>
          </a:bodyPr>
          <a:lstStyle/>
          <a:p>
            <a:r>
              <a:rPr lang="en-US"/>
              <a:t>All patients started with psycho-education and goal formulation. Patients were then offered a tailored CBT intervention consisting of a maximum of six modules: 1) Learning to compensate for a reduced initiative; 2) Optimize social interactions with caregivers;3) Regulation of sleep-wake pattern; 4) Reformulation of dysfunctional beliefs with respect to fatigue or DM1; 5) Activity regulation and graded activity; 6) Coping with pain 	</a:t>
            </a:r>
          </a:p>
        </p:txBody>
      </p:sp>
    </p:spTree>
    <p:extLst>
      <p:ext uri="{BB962C8B-B14F-4D97-AF65-F5344CB8AC3E}">
        <p14:creationId xmlns:p14="http://schemas.microsoft.com/office/powerpoint/2010/main" val="3823914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1056</Words>
  <Application>Microsoft Office PowerPoint</Application>
  <PresentationFormat>Widescreen</PresentationFormat>
  <Paragraphs>87</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MYOTONIC DYSTOPHY: OVERVIEW</vt:lpstr>
      <vt:lpstr>Steinert H (1909) Über das klinische und anatomische Bild des  Muskelschwunds der Myotoniker. Dtsch Z Nervenheilkd 37:58–104 </vt:lpstr>
      <vt:lpstr>CHRISTOPHER PROJECT</vt:lpstr>
      <vt:lpstr>PowerPoint Presentation</vt:lpstr>
      <vt:lpstr>PowerPoint Presentation</vt:lpstr>
      <vt:lpstr>PowerPoint Presentation</vt:lpstr>
      <vt:lpstr>CARING FOR MYOTONIC DYSTROPHY PATIENTS AND FAMILIES</vt:lpstr>
      <vt:lpstr>CARING FOR MYOTONIC DYSTROPHY PATIENTS AND FAMILIES</vt:lpstr>
      <vt:lpstr>Lancet Neurol. 2018 Aug;17(8):671-680.  Cognitive behavioural therapy with optional graded exercise therapy in patients with severe fatigue with myotonic dystrophy type 1: a multicentre, single-blind, randomised trial. Okkersen K1, Jimenez-Moreno C2, Wenninger S3, Daidj F4, Glennon J5, Cumming S6, Littleford R7, Monckton DG6, Lochmüller H8, Catt M9, Faber CG10, Hapca A7, Donnan PT7, Gorman G11, Bassez G4, Schoser B3, Knoop H12, Treweek S13, van Engelen BGM14; OPTIMISTIC consortium. </vt:lpstr>
      <vt:lpstr>CARING FOR MYOTONIC DYSTROPHY PATIENTS AND FAMILIES</vt:lpstr>
      <vt:lpstr>ONGOING CLINICAL RESEARCH STUDIES AT UF</vt:lpstr>
    </vt:vector>
  </TitlesOfParts>
  <Company>University of Florida Academic Health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Subramony,S H</dc:creator>
  <cp:lastModifiedBy>Kleed Cumming</cp:lastModifiedBy>
  <cp:revision>22</cp:revision>
  <dcterms:created xsi:type="dcterms:W3CDTF">2019-06-23T15:28:45Z</dcterms:created>
  <dcterms:modified xsi:type="dcterms:W3CDTF">2019-07-22T17:00:48Z</dcterms:modified>
</cp:coreProperties>
</file>