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0" r:id="rId3"/>
  </p:sldMasterIdLst>
  <p:notesMasterIdLst>
    <p:notesMasterId r:id="rId45"/>
  </p:notesMasterIdLst>
  <p:sldIdLst>
    <p:sldId id="377" r:id="rId4"/>
    <p:sldId id="361" r:id="rId5"/>
    <p:sldId id="371" r:id="rId6"/>
    <p:sldId id="353" r:id="rId7"/>
    <p:sldId id="343" r:id="rId8"/>
    <p:sldId id="381" r:id="rId9"/>
    <p:sldId id="302" r:id="rId10"/>
    <p:sldId id="363" r:id="rId11"/>
    <p:sldId id="364" r:id="rId12"/>
    <p:sldId id="345" r:id="rId13"/>
    <p:sldId id="379" r:id="rId14"/>
    <p:sldId id="372" r:id="rId15"/>
    <p:sldId id="365" r:id="rId16"/>
    <p:sldId id="278" r:id="rId17"/>
    <p:sldId id="342" r:id="rId18"/>
    <p:sldId id="332" r:id="rId19"/>
    <p:sldId id="366" r:id="rId20"/>
    <p:sldId id="281" r:id="rId21"/>
    <p:sldId id="258" r:id="rId22"/>
    <p:sldId id="340" r:id="rId23"/>
    <p:sldId id="290" r:id="rId24"/>
    <p:sldId id="368" r:id="rId25"/>
    <p:sldId id="333" r:id="rId26"/>
    <p:sldId id="334" r:id="rId27"/>
    <p:sldId id="336" r:id="rId28"/>
    <p:sldId id="338" r:id="rId29"/>
    <p:sldId id="374" r:id="rId30"/>
    <p:sldId id="367" r:id="rId31"/>
    <p:sldId id="339" r:id="rId32"/>
    <p:sldId id="354" r:id="rId33"/>
    <p:sldId id="357" r:id="rId34"/>
    <p:sldId id="369" r:id="rId35"/>
    <p:sldId id="303" r:id="rId36"/>
    <p:sldId id="300" r:id="rId37"/>
    <p:sldId id="370" r:id="rId38"/>
    <p:sldId id="304" r:id="rId39"/>
    <p:sldId id="283" r:id="rId40"/>
    <p:sldId id="380" r:id="rId41"/>
    <p:sldId id="375" r:id="rId42"/>
    <p:sldId id="298" r:id="rId43"/>
    <p:sldId id="37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52D08-9A56-45AE-8994-307035493160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CC50F-C778-4F8E-B6D3-92C0FB8C2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1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4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7C22-1095-4AB7-B761-DB59B1423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8E883-A6EF-428F-825A-BFB47A606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1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674FB-9F0F-411F-A2B2-DCD980927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42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9D674-9C2B-4A5D-97F9-1AA675988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67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C4BC-2AC1-4684-8120-90E8704FD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9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1434-F3A0-41F7-A4CD-1AD6413B5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77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62F49-CA62-43A4-98F8-39FA2128A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13E-AC59-49BC-BCD1-C9E06B376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2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76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0F5FB-E0A1-46E1-9D83-963A6C91C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31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B8DC2-E5E6-46CF-AF9A-9ED3A98AB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93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FD8E1-CA3F-4DB8-B174-35DF6C77D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07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39A29-1750-427A-B512-0E707FA15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26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013C8-5F9C-43BF-A08B-93FF0CF1C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7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05C6-5213-4220-A9E9-19AB6172CB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3AE80-C7B2-4037-80E7-3995FB8C6E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0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C5CB-7145-48DA-9D1C-7FC1FEBC56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14D0-8FB6-49F2-B89D-87F8585C60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23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7012C-1D33-430F-9B42-D04C91C4C5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CA607-54A1-45B5-A836-E4F6EFF20D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1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BED39-AF58-4261-8E77-E13CE7C0D5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8D62B-A19E-4C24-89B9-B5CFA2E7D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3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3100-03B9-48EA-BC6A-6B83DF0FE0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EF8B6-8EE0-4CBE-A2DB-C81D310554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6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02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0FA8B-53AE-4DA5-9F6C-56B9DB0FBB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2804B-494D-4ACE-8464-59ED196E15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22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C1967-345A-4706-BA94-0EE9274549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E952-B358-4211-8A13-ABFC5F8465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80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C4E4E-F899-47F9-BBB0-ADEF0469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FC4A-D0DD-4D91-B5C5-3696302101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69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5CC6E-CEFA-4997-92B4-C5E6841608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AECE-9E50-4C9C-9BA4-14AD3306D7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1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E0C9-A3C8-4801-8C9D-1562BE8BCC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99C5-35DA-428F-9956-96864686F2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84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23C78-2C14-4CBD-941C-89BA63EFEE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F1F5F-A46E-41E0-97CB-D3FA0B6151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62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F8192-5008-49D7-BA74-88E09AF24C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3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1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B1DF-5A39-4F7B-8DA8-D5348C423BEC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09576-DFBB-420C-A5D8-4EAA16F3E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DBD040-E721-44F7-A3E2-B1579D589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5BE7457F-F4F6-4352-9914-02C534E95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4D32F180-0FA0-4B0D-9667-5A9AD1A5A76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4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316" y="0"/>
            <a:ext cx="7772400" cy="1470025"/>
          </a:xfrm>
        </p:spPr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Cardiac Involvement in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Myotonic Dystrophy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5242" y="1396873"/>
            <a:ext cx="52405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William M Miles, MD, FHRS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Professor of Medicine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Silverstein Chair for Cardiovascular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University of Florida College of 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" y="2601946"/>
            <a:ext cx="7389977" cy="4156862"/>
          </a:xfrm>
          <a:prstGeom prst="rect">
            <a:avLst/>
          </a:prstGeom>
        </p:spPr>
      </p:pic>
      <p:pic>
        <p:nvPicPr>
          <p:cNvPr id="1966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39" y="5765979"/>
            <a:ext cx="3228278" cy="8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81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Cardiac Involvement in Neuromuscular Diseases: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4960" y="1987028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457200" lvl="1" indent="0" algn="ctr">
              <a:buNone/>
            </a:pPr>
            <a:r>
              <a:rPr lang="en-US" sz="3200" b="1" dirty="0" smtClean="0">
                <a:solidFill>
                  <a:srgbClr val="92D050"/>
                </a:solidFill>
              </a:rPr>
              <a:t>Conduction defects </a:t>
            </a:r>
            <a:r>
              <a:rPr lang="en-US" sz="3200" b="1" dirty="0">
                <a:solidFill>
                  <a:srgbClr val="92D050"/>
                </a:solidFill>
              </a:rPr>
              <a:t>with </a:t>
            </a:r>
            <a:r>
              <a:rPr lang="en-US" sz="3200" b="1" dirty="0" smtClean="0">
                <a:solidFill>
                  <a:srgbClr val="92D050"/>
                </a:solidFill>
              </a:rPr>
              <a:t>arrhythmias</a:t>
            </a:r>
          </a:p>
          <a:p>
            <a:pPr lvl="2"/>
            <a:endParaRPr lang="en-US" sz="2800" dirty="0" smtClean="0">
              <a:solidFill>
                <a:schemeClr val="bg1"/>
              </a:solidFill>
            </a:endParaRP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Rapid heart rhythms---</a:t>
            </a:r>
            <a:r>
              <a:rPr lang="en-US" sz="2800" i="1" dirty="0" smtClean="0">
                <a:solidFill>
                  <a:schemeClr val="accent2"/>
                </a:solidFill>
              </a:rPr>
              <a:t>tachycardia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Diagnosed on </a:t>
            </a:r>
            <a:r>
              <a:rPr lang="en-US" sz="2400" dirty="0" smtClean="0">
                <a:solidFill>
                  <a:schemeClr val="bg1"/>
                </a:solidFill>
              </a:rPr>
              <a:t>ECG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Atrial or ventricular origin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Symptoms: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Palpitations, shortness of breath, dizziness, passing out 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Treatments: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Medications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Ablation 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Implantable cardioverter/defibrillator (ICD)</a:t>
            </a:r>
          </a:p>
          <a:p>
            <a:pPr lvl="3"/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358" y="2459258"/>
            <a:ext cx="2368835" cy="17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9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Heart_conduct_atrialfi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2813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5" descr="Heart_conduct_sinu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2813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Sinus Rhythm                   Atrial Fibrillation</a:t>
            </a:r>
          </a:p>
        </p:txBody>
      </p:sp>
      <p:sp>
        <p:nvSpPr>
          <p:cNvPr id="106501" name="Text Box 7"/>
          <p:cNvSpPr txBox="1">
            <a:spLocks noChangeArrowheads="1"/>
          </p:cNvSpPr>
          <p:nvPr/>
        </p:nvSpPr>
        <p:spPr bwMode="auto">
          <a:xfrm>
            <a:off x="365125" y="6284913"/>
            <a:ext cx="191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Wikopedia </a:t>
            </a:r>
          </a:p>
        </p:txBody>
      </p:sp>
    </p:spTree>
    <p:extLst>
      <p:ext uri="{BB962C8B-B14F-4D97-AF65-F5344CB8AC3E}">
        <p14:creationId xmlns:p14="http://schemas.microsoft.com/office/powerpoint/2010/main" val="37571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1636471"/>
            <a:ext cx="3679850" cy="3679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91" y="1636471"/>
            <a:ext cx="3679850" cy="36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87" y="19398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Normal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863" y="1782275"/>
            <a:ext cx="448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Bundle Branch Block and 1</a:t>
            </a:r>
            <a:r>
              <a:rPr lang="en-US" b="1" baseline="30000" dirty="0" smtClean="0"/>
              <a:t>st</a:t>
            </a:r>
            <a:r>
              <a:rPr lang="en-US" b="1" dirty="0" smtClean="0"/>
              <a:t> Degree AV Block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863" y="3539040"/>
            <a:ext cx="204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Complete AV Block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287" y="5263676"/>
            <a:ext cx="25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Ventricular Tachycardia  </a:t>
            </a:r>
            <a:endParaRPr lang="en-US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66334" r="10144" b="18423"/>
          <a:stretch/>
        </p:blipFill>
        <p:spPr bwMode="auto">
          <a:xfrm>
            <a:off x="37863" y="510721"/>
            <a:ext cx="9036824" cy="9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1" r="-34"/>
          <a:stretch/>
        </p:blipFill>
        <p:spPr bwMode="auto">
          <a:xfrm>
            <a:off x="88287" y="3874867"/>
            <a:ext cx="8945434" cy="11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78097" r="27538" b="12158"/>
          <a:stretch/>
        </p:blipFill>
        <p:spPr bwMode="auto">
          <a:xfrm>
            <a:off x="126065" y="5645463"/>
            <a:ext cx="8907656" cy="101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t="77327" r="26512" b="11236"/>
          <a:stretch/>
        </p:blipFill>
        <p:spPr bwMode="auto">
          <a:xfrm>
            <a:off x="66606" y="2118004"/>
            <a:ext cx="8948622" cy="11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9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96" y="1875652"/>
            <a:ext cx="8822076" cy="31579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8015" y="2934783"/>
            <a:ext cx="5214801" cy="687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8580" y="5369619"/>
            <a:ext cx="668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2D050"/>
                </a:solidFill>
              </a:rPr>
              <a:t>Rajdev</a:t>
            </a:r>
            <a:r>
              <a:rPr lang="en-US" dirty="0" smtClean="0">
                <a:solidFill>
                  <a:srgbClr val="92D050"/>
                </a:solidFill>
              </a:rPr>
              <a:t> and Groh. </a:t>
            </a:r>
            <a:r>
              <a:rPr lang="en-US" i="1" dirty="0">
                <a:solidFill>
                  <a:srgbClr val="92D050"/>
                </a:solidFill>
              </a:rPr>
              <a:t>Card </a:t>
            </a:r>
            <a:r>
              <a:rPr lang="en-US" i="1" dirty="0" err="1">
                <a:solidFill>
                  <a:srgbClr val="92D050"/>
                </a:solidFill>
              </a:rPr>
              <a:t>Electrophysiol</a:t>
            </a:r>
            <a:r>
              <a:rPr lang="en-US" i="1" dirty="0">
                <a:solidFill>
                  <a:srgbClr val="92D050"/>
                </a:solidFill>
              </a:rPr>
              <a:t> </a:t>
            </a:r>
            <a:r>
              <a:rPr lang="en-US" i="1" dirty="0" err="1">
                <a:solidFill>
                  <a:srgbClr val="92D050"/>
                </a:solidFill>
              </a:rPr>
              <a:t>Clin</a:t>
            </a:r>
            <a:r>
              <a:rPr lang="en-US" dirty="0">
                <a:solidFill>
                  <a:srgbClr val="92D050"/>
                </a:solidFill>
              </a:rPr>
              <a:t>. 2015 June ; 7(2): </a:t>
            </a:r>
            <a:r>
              <a:rPr lang="en-US" dirty="0" smtClean="0">
                <a:solidFill>
                  <a:srgbClr val="92D050"/>
                </a:solidFill>
              </a:rPr>
              <a:t>303–308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</a:rPr>
              <a:t>Myotonic Dystrophy</a:t>
            </a:r>
            <a:endParaRPr lang="en-US" sz="5400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Often abbreviated as </a:t>
            </a:r>
            <a:r>
              <a:rPr lang="en-US" sz="3600" b="1" i="1" dirty="0" smtClean="0">
                <a:solidFill>
                  <a:schemeClr val="bg1"/>
                </a:solidFill>
              </a:rPr>
              <a:t>DM: </a:t>
            </a:r>
          </a:p>
          <a:p>
            <a:pPr marL="0" indent="0" algn="ctr">
              <a:buNone/>
            </a:pPr>
            <a:endParaRPr lang="en-US" sz="36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i="1" dirty="0" err="1">
                <a:solidFill>
                  <a:srgbClr val="92D050"/>
                </a:solidFill>
              </a:rPr>
              <a:t>D</a:t>
            </a:r>
            <a:r>
              <a:rPr lang="en-US" sz="3600" i="1" dirty="0" err="1" smtClean="0">
                <a:solidFill>
                  <a:srgbClr val="92D050"/>
                </a:solidFill>
              </a:rPr>
              <a:t>ystrophia</a:t>
            </a:r>
            <a:r>
              <a:rPr lang="en-US" sz="3600" i="1" dirty="0" smtClean="0">
                <a:solidFill>
                  <a:srgbClr val="92D050"/>
                </a:solidFill>
              </a:rPr>
              <a:t> </a:t>
            </a:r>
            <a:r>
              <a:rPr lang="en-US" sz="3600" i="1" dirty="0" err="1">
                <a:solidFill>
                  <a:srgbClr val="92D050"/>
                </a:solidFill>
              </a:rPr>
              <a:t>M</a:t>
            </a:r>
            <a:r>
              <a:rPr lang="en-US" sz="3600" i="1" dirty="0" err="1" smtClean="0">
                <a:solidFill>
                  <a:srgbClr val="92D050"/>
                </a:solidFill>
              </a:rPr>
              <a:t>yotonica</a:t>
            </a:r>
            <a:r>
              <a:rPr lang="en-US" sz="3600" i="1" dirty="0" smtClean="0">
                <a:solidFill>
                  <a:srgbClr val="92D050"/>
                </a:solidFill>
              </a:rPr>
              <a:t> (</a:t>
            </a:r>
            <a:r>
              <a:rPr lang="en-US" sz="3600" i="1" dirty="0">
                <a:solidFill>
                  <a:srgbClr val="92D050"/>
                </a:solidFill>
              </a:rPr>
              <a:t>G</a:t>
            </a:r>
            <a:r>
              <a:rPr lang="en-US" sz="3600" i="1" dirty="0" smtClean="0">
                <a:solidFill>
                  <a:srgbClr val="92D050"/>
                </a:solidFill>
              </a:rPr>
              <a:t>reek)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Cardiac Manifestations in Myotonic Dystrophy</a:t>
            </a:r>
            <a:endParaRPr lang="en-US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963485"/>
              </p:ext>
            </p:extLst>
          </p:nvPr>
        </p:nvGraphicFramePr>
        <p:xfrm>
          <a:off x="200296" y="2447108"/>
          <a:ext cx="8768603" cy="2403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704">
                  <a:extLst>
                    <a:ext uri="{9D8B030D-6E8A-4147-A177-3AD203B41FA5}">
                      <a16:colId xmlns:a16="http://schemas.microsoft.com/office/drawing/2014/main" val="3982902447"/>
                    </a:ext>
                  </a:extLst>
                </a:gridCol>
                <a:gridCol w="1286649">
                  <a:extLst>
                    <a:ext uri="{9D8B030D-6E8A-4147-A177-3AD203B41FA5}">
                      <a16:colId xmlns:a16="http://schemas.microsoft.com/office/drawing/2014/main" val="749836787"/>
                    </a:ext>
                  </a:extLst>
                </a:gridCol>
                <a:gridCol w="1692032">
                  <a:extLst>
                    <a:ext uri="{9D8B030D-6E8A-4147-A177-3AD203B41FA5}">
                      <a16:colId xmlns:a16="http://schemas.microsoft.com/office/drawing/2014/main" val="3936033286"/>
                    </a:ext>
                  </a:extLst>
                </a:gridCol>
                <a:gridCol w="1868578">
                  <a:extLst>
                    <a:ext uri="{9D8B030D-6E8A-4147-A177-3AD203B41FA5}">
                      <a16:colId xmlns:a16="http://schemas.microsoft.com/office/drawing/2014/main" val="2155938035"/>
                    </a:ext>
                  </a:extLst>
                </a:gridCol>
                <a:gridCol w="1515485">
                  <a:extLst>
                    <a:ext uri="{9D8B030D-6E8A-4147-A177-3AD203B41FA5}">
                      <a16:colId xmlns:a16="http://schemas.microsoft.com/office/drawing/2014/main" val="485113469"/>
                    </a:ext>
                  </a:extLst>
                </a:gridCol>
                <a:gridCol w="1498155">
                  <a:extLst>
                    <a:ext uri="{9D8B030D-6E8A-4147-A177-3AD203B41FA5}">
                      <a16:colId xmlns:a16="http://schemas.microsoft.com/office/drawing/2014/main" val="3746653439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Heritance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Cardiac Manifestations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Cardiomyopathy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Arrhythmia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Conduction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0079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DM1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Autosomal Dominant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80%</a:t>
                      </a:r>
                    </a:p>
                    <a:p>
                      <a:pPr algn="ctr"/>
                      <a:r>
                        <a:rPr lang="en-US" b="1" dirty="0" smtClean="0"/>
                        <a:t>(high in younger pts)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Occasional (DCM,HCM)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Common </a:t>
                      </a:r>
                    </a:p>
                    <a:p>
                      <a:pPr algn="ctr"/>
                      <a:r>
                        <a:rPr lang="en-US" b="1" dirty="0" smtClean="0"/>
                        <a:t>(</a:t>
                      </a:r>
                      <a:r>
                        <a:rPr lang="en-US" b="1" dirty="0" err="1" smtClean="0"/>
                        <a:t>Afl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1" dirty="0" err="1" smtClean="0"/>
                        <a:t>Afib</a:t>
                      </a:r>
                      <a:r>
                        <a:rPr lang="en-US" b="1" dirty="0" smtClean="0"/>
                        <a:t>, VT)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/>
                        <a:t>Common </a:t>
                      </a:r>
                    </a:p>
                    <a:p>
                      <a:pPr algn="ctr"/>
                      <a:r>
                        <a:rPr lang="en-US" b="1" smtClean="0"/>
                        <a:t>(</a:t>
                      </a:r>
                      <a:r>
                        <a:rPr lang="en-US" b="1" dirty="0" smtClean="0"/>
                        <a:t>SD)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707610"/>
                  </a:ext>
                </a:extLst>
              </a:tr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DM2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Autosomal Dominant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10-20%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Rare in </a:t>
                      </a:r>
                    </a:p>
                    <a:p>
                      <a:pPr algn="ctr"/>
                      <a:r>
                        <a:rPr lang="en-US" b="1" dirty="0" smtClean="0"/>
                        <a:t>childhood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Rare in childhood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Rare in childhood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963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7372" y="6176963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Cardiac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Involvement Associated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Neuromuscular Diseases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Scientific Statement From the American Heart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Association. Circulation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19" y="116871"/>
            <a:ext cx="7784453" cy="222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4999" y="6488582"/>
            <a:ext cx="24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Feingold et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al. Circulation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31580" y="3819994"/>
            <a:ext cx="7609930" cy="290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Class I</a:t>
            </a:r>
            <a:r>
              <a:rPr lang="en-US" dirty="0" smtClean="0">
                <a:solidFill>
                  <a:schemeClr val="bg1"/>
                </a:solidFill>
              </a:rPr>
              <a:t>	Recommended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Class </a:t>
            </a:r>
            <a:r>
              <a:rPr lang="en-US" dirty="0" err="1" smtClean="0">
                <a:solidFill>
                  <a:srgbClr val="FF0000"/>
                </a:solidFill>
              </a:rPr>
              <a:t>IIa</a:t>
            </a:r>
            <a:r>
              <a:rPr lang="en-US" dirty="0" smtClean="0">
                <a:solidFill>
                  <a:schemeClr val="bg1"/>
                </a:solidFill>
              </a:rPr>
              <a:t>	Reasonable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Class </a:t>
            </a:r>
            <a:r>
              <a:rPr lang="en-US" dirty="0" err="1" smtClean="0">
                <a:solidFill>
                  <a:srgbClr val="FF0000"/>
                </a:solidFill>
              </a:rPr>
              <a:t>IIb</a:t>
            </a:r>
            <a:r>
              <a:rPr lang="en-US" dirty="0" smtClean="0">
                <a:solidFill>
                  <a:schemeClr val="bg1"/>
                </a:solidFill>
              </a:rPr>
              <a:t>	May be considered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Class III</a:t>
            </a:r>
            <a:r>
              <a:rPr lang="en-US" dirty="0" smtClean="0">
                <a:solidFill>
                  <a:schemeClr val="bg1"/>
                </a:solidFill>
              </a:rPr>
              <a:t>	Not recommended or                					potentially harmful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3665" y="249443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Guideline Classifications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Approach to Cardiac Evaluation</a:t>
            </a:r>
            <a:r>
              <a:rPr lang="en-US" b="1" i="1" dirty="0">
                <a:solidFill>
                  <a:srgbClr val="FFFF00"/>
                </a:solidFill>
              </a:rPr>
              <a:t/>
            </a:r>
            <a:br>
              <a:rPr lang="en-US" b="1" i="1" dirty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in Neuromuscular Diseases (NMD)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NMD </a:t>
            </a:r>
            <a:r>
              <a:rPr lang="en-US" dirty="0">
                <a:solidFill>
                  <a:schemeClr val="bg1"/>
                </a:solidFill>
              </a:rPr>
              <a:t>providers and patient </a:t>
            </a:r>
            <a:r>
              <a:rPr lang="en-US" dirty="0" smtClean="0">
                <a:solidFill>
                  <a:schemeClr val="bg1"/>
                </a:solidFill>
              </a:rPr>
              <a:t>organizations should </a:t>
            </a:r>
            <a:r>
              <a:rPr lang="en-US" dirty="0">
                <a:solidFill>
                  <a:schemeClr val="bg1"/>
                </a:solidFill>
              </a:rPr>
              <a:t>promote education regarding </a:t>
            </a:r>
            <a:r>
              <a:rPr lang="en-US" dirty="0" smtClean="0">
                <a:solidFill>
                  <a:schemeClr val="bg1"/>
                </a:solidFill>
              </a:rPr>
              <a:t>the importance </a:t>
            </a:r>
            <a:r>
              <a:rPr lang="en-US" dirty="0">
                <a:solidFill>
                  <a:schemeClr val="bg1"/>
                </a:solidFill>
              </a:rPr>
              <a:t>of a proactive approach </a:t>
            </a:r>
            <a:r>
              <a:rPr lang="en-US" dirty="0" smtClean="0">
                <a:solidFill>
                  <a:schemeClr val="bg1"/>
                </a:solidFill>
              </a:rPr>
              <a:t>to screening</a:t>
            </a:r>
            <a:r>
              <a:rPr lang="en-US" dirty="0">
                <a:solidFill>
                  <a:schemeClr val="bg1"/>
                </a:solidFill>
              </a:rPr>
              <a:t>, diagnosis, and management </a:t>
            </a:r>
            <a:r>
              <a:rPr lang="en-US" dirty="0" smtClean="0">
                <a:solidFill>
                  <a:schemeClr val="bg1"/>
                </a:solidFill>
              </a:rPr>
              <a:t>of cardiovascular </a:t>
            </a:r>
            <a:r>
              <a:rPr lang="en-US" dirty="0">
                <a:solidFill>
                  <a:schemeClr val="bg1"/>
                </a:solidFill>
              </a:rPr>
              <a:t>complications of NMDs </a:t>
            </a:r>
            <a:r>
              <a:rPr lang="en-US" dirty="0" smtClean="0">
                <a:solidFill>
                  <a:schemeClr val="bg1"/>
                </a:solidFill>
              </a:rPr>
              <a:t>and the </a:t>
            </a:r>
            <a:r>
              <a:rPr lang="en-US" dirty="0">
                <a:solidFill>
                  <a:schemeClr val="bg1"/>
                </a:solidFill>
              </a:rPr>
              <a:t>ideal care team required </a:t>
            </a:r>
            <a:r>
              <a:rPr lang="en-US" i="1" dirty="0">
                <a:solidFill>
                  <a:srgbClr val="FF0000"/>
                </a:solidFill>
              </a:rPr>
              <a:t>(Class I; Level </a:t>
            </a:r>
            <a:r>
              <a:rPr lang="en-US" i="1" dirty="0" smtClean="0">
                <a:solidFill>
                  <a:srgbClr val="FF0000"/>
                </a:solidFill>
              </a:rPr>
              <a:t>of Evidence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All </a:t>
            </a:r>
            <a:r>
              <a:rPr lang="en-US" dirty="0">
                <a:solidFill>
                  <a:schemeClr val="bg1"/>
                </a:solidFill>
              </a:rPr>
              <a:t>neurologists diagnosing and </a:t>
            </a:r>
            <a:r>
              <a:rPr lang="en-US" dirty="0" smtClean="0">
                <a:solidFill>
                  <a:schemeClr val="bg1"/>
                </a:solidFill>
              </a:rPr>
              <a:t>managing NMDs </a:t>
            </a:r>
            <a:r>
              <a:rPr lang="en-US" dirty="0">
                <a:solidFill>
                  <a:schemeClr val="bg1"/>
                </a:solidFill>
              </a:rPr>
              <a:t>should work to identify either a </a:t>
            </a:r>
            <a:r>
              <a:rPr lang="en-US" dirty="0" smtClean="0">
                <a:solidFill>
                  <a:schemeClr val="bg1"/>
                </a:solidFill>
              </a:rPr>
              <a:t>cardiologist with </a:t>
            </a:r>
            <a:r>
              <a:rPr lang="en-US" dirty="0">
                <a:solidFill>
                  <a:schemeClr val="bg1"/>
                </a:solidFill>
              </a:rPr>
              <a:t>expertise in these </a:t>
            </a:r>
            <a:r>
              <a:rPr lang="en-US" dirty="0" smtClean="0">
                <a:solidFill>
                  <a:schemeClr val="bg1"/>
                </a:solidFill>
              </a:rPr>
              <a:t>conditions or </a:t>
            </a:r>
            <a:r>
              <a:rPr lang="en-US" dirty="0">
                <a:solidFill>
                  <a:schemeClr val="bg1"/>
                </a:solidFill>
              </a:rPr>
              <a:t>at minimum a collaborative </a:t>
            </a:r>
            <a:r>
              <a:rPr lang="en-US" dirty="0" smtClean="0">
                <a:solidFill>
                  <a:schemeClr val="bg1"/>
                </a:solidFill>
              </a:rPr>
              <a:t>electrophysiologist or </a:t>
            </a:r>
            <a:r>
              <a:rPr lang="en-US" dirty="0">
                <a:solidFill>
                  <a:schemeClr val="bg1"/>
                </a:solidFill>
              </a:rPr>
              <a:t>HF specialist, depending on </a:t>
            </a:r>
            <a:r>
              <a:rPr lang="en-US" dirty="0" smtClean="0">
                <a:solidFill>
                  <a:schemeClr val="bg1"/>
                </a:solidFill>
              </a:rPr>
              <a:t>the condition </a:t>
            </a:r>
            <a:r>
              <a:rPr lang="en-US" dirty="0">
                <a:solidFill>
                  <a:schemeClr val="bg1"/>
                </a:solidFill>
              </a:rPr>
              <a:t>being evaluated </a:t>
            </a:r>
            <a:r>
              <a:rPr lang="en-US" i="1" dirty="0">
                <a:solidFill>
                  <a:srgbClr val="FF0000"/>
                </a:solidFill>
              </a:rPr>
              <a:t>(Class I; Level </a:t>
            </a:r>
            <a:r>
              <a:rPr lang="en-US" i="1" dirty="0" smtClean="0">
                <a:solidFill>
                  <a:srgbClr val="FF0000"/>
                </a:solidFill>
              </a:rPr>
              <a:t>of Evidence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conditions diagnosed in childhood, </a:t>
            </a:r>
            <a:r>
              <a:rPr lang="en-US" dirty="0" smtClean="0">
                <a:solidFill>
                  <a:schemeClr val="bg1"/>
                </a:solidFill>
              </a:rPr>
              <a:t>referral to </a:t>
            </a:r>
            <a:r>
              <a:rPr lang="en-US" dirty="0">
                <a:solidFill>
                  <a:schemeClr val="bg1"/>
                </a:solidFill>
              </a:rPr>
              <a:t>a pediatric HF specialist, when </a:t>
            </a:r>
            <a:r>
              <a:rPr lang="en-US" dirty="0" smtClean="0">
                <a:solidFill>
                  <a:schemeClr val="bg1"/>
                </a:solidFill>
              </a:rPr>
              <a:t>practicable, is </a:t>
            </a:r>
            <a:r>
              <a:rPr lang="en-US" dirty="0">
                <a:solidFill>
                  <a:schemeClr val="bg1"/>
                </a:solidFill>
              </a:rPr>
              <a:t>reasonable because of </a:t>
            </a:r>
            <a:r>
              <a:rPr lang="en-US" dirty="0" smtClean="0">
                <a:solidFill>
                  <a:schemeClr val="bg1"/>
                </a:solidFill>
              </a:rPr>
              <a:t>evolving diagnostic </a:t>
            </a:r>
            <a:r>
              <a:rPr lang="en-US" dirty="0">
                <a:solidFill>
                  <a:schemeClr val="bg1"/>
                </a:solidFill>
              </a:rPr>
              <a:t>and management </a:t>
            </a:r>
            <a:r>
              <a:rPr lang="en-US" dirty="0" smtClean="0">
                <a:solidFill>
                  <a:schemeClr val="bg1"/>
                </a:solidFill>
              </a:rPr>
              <a:t>recommendations within </a:t>
            </a:r>
            <a:r>
              <a:rPr lang="en-US" dirty="0">
                <a:solidFill>
                  <a:schemeClr val="bg1"/>
                </a:solidFill>
              </a:rPr>
              <a:t>pediatric </a:t>
            </a:r>
            <a:r>
              <a:rPr lang="en-US" dirty="0" smtClean="0">
                <a:solidFill>
                  <a:schemeClr val="bg1"/>
                </a:solidFill>
              </a:rPr>
              <a:t>cardiomyopathies </a:t>
            </a:r>
            <a:r>
              <a:rPr lang="en-US" i="1" dirty="0" smtClean="0">
                <a:solidFill>
                  <a:srgbClr val="FF0000"/>
                </a:solidFill>
              </a:rPr>
              <a:t>(Class </a:t>
            </a:r>
            <a:r>
              <a:rPr lang="en-US" i="1" dirty="0" err="1">
                <a:solidFill>
                  <a:srgbClr val="FF0000"/>
                </a:solidFill>
              </a:rPr>
              <a:t>IIa</a:t>
            </a:r>
            <a:r>
              <a:rPr lang="en-US" i="1" dirty="0">
                <a:solidFill>
                  <a:srgbClr val="FF0000"/>
                </a:solidFill>
              </a:rPr>
              <a:t>; Level of Evidence B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7372" y="6176963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Management of Cardiac </a:t>
            </a:r>
            <a:r>
              <a:rPr lang="en-US" sz="1400" b="1" dirty="0" smtClean="0">
                <a:solidFill>
                  <a:srgbClr val="92D050"/>
                </a:solidFill>
              </a:rPr>
              <a:t>Involvement Associated </a:t>
            </a:r>
            <a:r>
              <a:rPr lang="en-US" sz="1400" b="1" dirty="0">
                <a:solidFill>
                  <a:srgbClr val="92D050"/>
                </a:solidFill>
              </a:rPr>
              <a:t>With Neuromuscular Diseases</a:t>
            </a:r>
          </a:p>
          <a:p>
            <a:r>
              <a:rPr lang="en-US" sz="1400" b="1" dirty="0">
                <a:solidFill>
                  <a:srgbClr val="92D050"/>
                </a:solidFill>
              </a:rPr>
              <a:t>A Scientific Statement From the American Heart </a:t>
            </a:r>
            <a:r>
              <a:rPr lang="en-US" sz="1400" b="1" dirty="0" smtClean="0">
                <a:solidFill>
                  <a:srgbClr val="92D050"/>
                </a:solidFill>
              </a:rPr>
              <a:t>Association. Circulation 2017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Approach to Cardiac Evaluation</a:t>
            </a:r>
            <a:r>
              <a:rPr lang="en-US" b="1" i="1" dirty="0">
                <a:solidFill>
                  <a:srgbClr val="FFFF00"/>
                </a:solidFill>
              </a:rPr>
              <a:t/>
            </a:r>
            <a:br>
              <a:rPr lang="en-US" b="1" i="1" dirty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in Neuromuscular Diseases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Cardiac </a:t>
            </a:r>
            <a:r>
              <a:rPr lang="en-US" dirty="0">
                <a:solidFill>
                  <a:schemeClr val="bg1"/>
                </a:solidFill>
              </a:rPr>
              <a:t>evaluation should be </a:t>
            </a:r>
            <a:r>
              <a:rPr lang="en-US" dirty="0" smtClean="0">
                <a:solidFill>
                  <a:schemeClr val="bg1"/>
                </a:solidFill>
              </a:rPr>
              <a:t>performed before </a:t>
            </a:r>
            <a:r>
              <a:rPr lang="en-US" dirty="0">
                <a:solidFill>
                  <a:schemeClr val="bg1"/>
                </a:solidFill>
              </a:rPr>
              <a:t>anesthesia or sedation in any </a:t>
            </a:r>
            <a:r>
              <a:rPr lang="en-US" dirty="0" smtClean="0">
                <a:solidFill>
                  <a:schemeClr val="bg1"/>
                </a:solidFill>
              </a:rPr>
              <a:t>patient with </a:t>
            </a:r>
            <a:r>
              <a:rPr lang="en-US" dirty="0">
                <a:solidFill>
                  <a:schemeClr val="bg1"/>
                </a:solidFill>
              </a:rPr>
              <a:t>NMD at risk for cardiac involvement. </a:t>
            </a:r>
            <a:r>
              <a:rPr lang="en-US" dirty="0" smtClean="0">
                <a:solidFill>
                  <a:schemeClr val="bg1"/>
                </a:solidFill>
              </a:rPr>
              <a:t>For those </a:t>
            </a:r>
            <a:r>
              <a:rPr lang="en-US" dirty="0">
                <a:solidFill>
                  <a:schemeClr val="bg1"/>
                </a:solidFill>
              </a:rPr>
              <a:t>with a history or symptoms </a:t>
            </a:r>
            <a:r>
              <a:rPr lang="en-US" dirty="0" smtClean="0">
                <a:solidFill>
                  <a:schemeClr val="bg1"/>
                </a:solidFill>
              </a:rPr>
              <a:t>suggestive of </a:t>
            </a:r>
            <a:r>
              <a:rPr lang="en-US" dirty="0">
                <a:solidFill>
                  <a:schemeClr val="bg1"/>
                </a:solidFill>
              </a:rPr>
              <a:t>cardiac involvement, cardiac </a:t>
            </a:r>
            <a:r>
              <a:rPr lang="en-US" dirty="0" smtClean="0">
                <a:solidFill>
                  <a:schemeClr val="bg1"/>
                </a:solidFill>
              </a:rPr>
              <a:t>evaluation should </a:t>
            </a:r>
            <a:r>
              <a:rPr lang="en-US" dirty="0">
                <a:solidFill>
                  <a:schemeClr val="bg1"/>
                </a:solidFill>
              </a:rPr>
              <a:t>be in close proximity (3–6 months) </a:t>
            </a:r>
            <a:r>
              <a:rPr lang="en-US" dirty="0" smtClean="0">
                <a:solidFill>
                  <a:schemeClr val="bg1"/>
                </a:solidFill>
              </a:rPr>
              <a:t>to the </a:t>
            </a:r>
            <a:r>
              <a:rPr lang="en-US" dirty="0">
                <a:solidFill>
                  <a:schemeClr val="bg1"/>
                </a:solidFill>
              </a:rPr>
              <a:t>anesthesia/sedation event </a:t>
            </a:r>
            <a:r>
              <a:rPr lang="en-US" i="1" dirty="0">
                <a:solidFill>
                  <a:srgbClr val="FF0000"/>
                </a:solidFill>
              </a:rPr>
              <a:t>(Class I; </a:t>
            </a:r>
            <a:r>
              <a:rPr lang="en-US" i="1" dirty="0" smtClean="0">
                <a:solidFill>
                  <a:srgbClr val="FF0000"/>
                </a:solidFill>
              </a:rPr>
              <a:t>Level of </a:t>
            </a:r>
            <a:r>
              <a:rPr lang="en-US" i="1" dirty="0">
                <a:solidFill>
                  <a:srgbClr val="FF0000"/>
                </a:solidFill>
              </a:rPr>
              <a:t>Evidence C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NMD patients believed to be at </a:t>
            </a:r>
            <a:r>
              <a:rPr lang="en-US" dirty="0" smtClean="0">
                <a:solidFill>
                  <a:schemeClr val="bg1"/>
                </a:solidFill>
              </a:rPr>
              <a:t>increased cardiac </a:t>
            </a:r>
            <a:r>
              <a:rPr lang="en-US" dirty="0">
                <a:solidFill>
                  <a:schemeClr val="bg1"/>
                </a:solidFill>
              </a:rPr>
              <a:t>risk during surgery, cardiac </a:t>
            </a:r>
            <a:r>
              <a:rPr lang="en-US" dirty="0" smtClean="0">
                <a:solidFill>
                  <a:schemeClr val="bg1"/>
                </a:solidFill>
              </a:rPr>
              <a:t>monitoring by </a:t>
            </a:r>
            <a:r>
              <a:rPr lang="en-US" dirty="0">
                <a:solidFill>
                  <a:schemeClr val="bg1"/>
                </a:solidFill>
              </a:rPr>
              <a:t>an anesthesiologist experienced </a:t>
            </a:r>
            <a:r>
              <a:rPr lang="en-US" dirty="0" smtClean="0">
                <a:solidFill>
                  <a:schemeClr val="bg1"/>
                </a:solidFill>
              </a:rPr>
              <a:t>in the </a:t>
            </a:r>
            <a:r>
              <a:rPr lang="en-US" dirty="0">
                <a:solidFill>
                  <a:schemeClr val="bg1"/>
                </a:solidFill>
              </a:rPr>
              <a:t>care of patients with NMDs should </a:t>
            </a:r>
            <a:r>
              <a:rPr lang="en-US" dirty="0" smtClean="0">
                <a:solidFill>
                  <a:schemeClr val="bg1"/>
                </a:solidFill>
              </a:rPr>
              <a:t>occur during </a:t>
            </a:r>
            <a:r>
              <a:rPr lang="en-US" dirty="0">
                <a:solidFill>
                  <a:schemeClr val="bg1"/>
                </a:solidFill>
              </a:rPr>
              <a:t>major surgery, and the </a:t>
            </a:r>
            <a:r>
              <a:rPr lang="en-US" dirty="0" smtClean="0">
                <a:solidFill>
                  <a:schemeClr val="bg1"/>
                </a:solidFill>
              </a:rPr>
              <a:t>procedure should </a:t>
            </a:r>
            <a:r>
              <a:rPr lang="en-US" dirty="0">
                <a:solidFill>
                  <a:schemeClr val="bg1"/>
                </a:solidFill>
              </a:rPr>
              <a:t>take place in a center with </a:t>
            </a:r>
            <a:r>
              <a:rPr lang="en-US" dirty="0" smtClean="0">
                <a:solidFill>
                  <a:schemeClr val="bg1"/>
                </a:solidFill>
              </a:rPr>
              <a:t>appropriate intensive </a:t>
            </a:r>
            <a:r>
              <a:rPr lang="en-US" dirty="0">
                <a:solidFill>
                  <a:schemeClr val="bg1"/>
                </a:solidFill>
              </a:rPr>
              <a:t>care facilities </a:t>
            </a:r>
            <a:r>
              <a:rPr lang="en-US" i="1" dirty="0">
                <a:solidFill>
                  <a:srgbClr val="FF0000"/>
                </a:solidFill>
              </a:rPr>
              <a:t>(Class I; Level </a:t>
            </a:r>
            <a:r>
              <a:rPr lang="en-US" i="1" dirty="0" smtClean="0">
                <a:solidFill>
                  <a:srgbClr val="FF0000"/>
                </a:solidFill>
              </a:rPr>
              <a:t>of Evidence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4458" y="6176963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Management of Cardiac </a:t>
            </a:r>
            <a:r>
              <a:rPr lang="en-US" sz="1400" b="1" dirty="0" smtClean="0">
                <a:solidFill>
                  <a:srgbClr val="92D050"/>
                </a:solidFill>
              </a:rPr>
              <a:t>Involvement Associated </a:t>
            </a:r>
            <a:r>
              <a:rPr lang="en-US" sz="1400" b="1" dirty="0">
                <a:solidFill>
                  <a:srgbClr val="92D050"/>
                </a:solidFill>
              </a:rPr>
              <a:t>With Neuromuscular Diseases</a:t>
            </a:r>
          </a:p>
          <a:p>
            <a:r>
              <a:rPr lang="en-US" sz="1400" b="1" dirty="0">
                <a:solidFill>
                  <a:srgbClr val="92D050"/>
                </a:solidFill>
              </a:rPr>
              <a:t>A Scientific Statement From the American Heart </a:t>
            </a:r>
            <a:r>
              <a:rPr lang="en-US" sz="1400" b="1" dirty="0" smtClean="0">
                <a:solidFill>
                  <a:srgbClr val="92D050"/>
                </a:solidFill>
              </a:rPr>
              <a:t>Association. Circulation 2017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i="1" dirty="0">
                <a:solidFill>
                  <a:srgbClr val="FFFF00"/>
                </a:solidFill>
              </a:rPr>
              <a:t>Cardiac Involvement in Neuromuscular </a:t>
            </a:r>
            <a:r>
              <a:rPr lang="en-US" sz="5400" b="1" i="1" dirty="0" smtClean="0">
                <a:solidFill>
                  <a:srgbClr val="FFFF00"/>
                </a:solidFill>
              </a:rPr>
              <a:t>Diseases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3374"/>
            <a:ext cx="7886700" cy="4351338"/>
          </a:xfrm>
        </p:spPr>
        <p:txBody>
          <a:bodyPr/>
          <a:lstStyle/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Cardiomyopathy</a:t>
            </a:r>
          </a:p>
          <a:p>
            <a:pPr marL="914400" lvl="2" indent="0">
              <a:buNone/>
            </a:pPr>
            <a:r>
              <a:rPr lang="en-US" sz="2800" dirty="0" smtClean="0">
                <a:solidFill>
                  <a:srgbClr val="92D050"/>
                </a:solidFill>
              </a:rPr>
              <a:t>	Heart muscle disease</a:t>
            </a:r>
            <a:endParaRPr lang="en-US" sz="2800" dirty="0">
              <a:solidFill>
                <a:srgbClr val="92D05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Conduction </a:t>
            </a:r>
            <a:r>
              <a:rPr lang="en-US" sz="3200" dirty="0">
                <a:solidFill>
                  <a:schemeClr val="bg1"/>
                </a:solidFill>
              </a:rPr>
              <a:t>defects with </a:t>
            </a:r>
            <a:r>
              <a:rPr lang="en-US" sz="3200" dirty="0" smtClean="0">
                <a:solidFill>
                  <a:schemeClr val="bg1"/>
                </a:solidFill>
              </a:rPr>
              <a:t>arrhythmias</a:t>
            </a:r>
          </a:p>
          <a:p>
            <a:pPr marL="914400" lvl="2" indent="0">
              <a:buNone/>
            </a:pPr>
            <a:r>
              <a:rPr lang="en-US" sz="2800" dirty="0" smtClean="0">
                <a:solidFill>
                  <a:srgbClr val="92D050"/>
                </a:solidFill>
              </a:rPr>
              <a:t>	Heart rhythm (electrical) abnormalities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69"/>
            <a:ext cx="78867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Cardiac Pathology in DM1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44" y="1168127"/>
            <a:ext cx="4054251" cy="517171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Cardiac pathology involves degeneration, fibrosis, and fatty infiltration preferentially targeting the specialized conduction tissue including the sinus node, atrioventricular node, and His-Purkinje system.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Degenerative changes are observed in working atrial and ventricular tissue but only rarely progress to a symptomatic dilated cardiomyopathy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844" y="6339840"/>
            <a:ext cx="4442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Rajdev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Groh.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Electrophysiol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2015 June ; 7(2):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303–308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43" y="1316172"/>
            <a:ext cx="4527774" cy="2933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7783" y="4249463"/>
            <a:ext cx="2165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Nguyen et al. JACC 1988;11:662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77824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L</a:t>
            </a:r>
            <a:r>
              <a:rPr lang="en-US" sz="3200" b="1" i="1" dirty="0" smtClean="0">
                <a:solidFill>
                  <a:srgbClr val="FFFF00"/>
                </a:solidFill>
              </a:rPr>
              <a:t>eft </a:t>
            </a:r>
            <a:r>
              <a:rPr lang="en-US" sz="3200" b="1" i="1" dirty="0">
                <a:solidFill>
                  <a:srgbClr val="FFFF00"/>
                </a:solidFill>
              </a:rPr>
              <a:t>V</a:t>
            </a:r>
            <a:r>
              <a:rPr lang="en-US" sz="3200" b="1" i="1" dirty="0" smtClean="0">
                <a:solidFill>
                  <a:srgbClr val="FFFF00"/>
                </a:solidFill>
              </a:rPr>
              <a:t>entricular Systolic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</a:rPr>
              <a:t>Dysfunction </a:t>
            </a:r>
            <a:r>
              <a:rPr lang="en-US" sz="3200" b="1" i="1" dirty="0">
                <a:solidFill>
                  <a:srgbClr val="FFFF00"/>
                </a:solidFill>
              </a:rPr>
              <a:t>and </a:t>
            </a:r>
            <a:r>
              <a:rPr lang="en-US" sz="3200" b="1" i="1" dirty="0" smtClean="0">
                <a:solidFill>
                  <a:srgbClr val="FFFF00"/>
                </a:solidFill>
              </a:rPr>
              <a:t>Heart </a:t>
            </a:r>
            <a:r>
              <a:rPr lang="en-US" sz="3200" b="1" i="1" dirty="0">
                <a:solidFill>
                  <a:srgbClr val="FFFF00"/>
                </a:solidFill>
              </a:rPr>
              <a:t>F</a:t>
            </a:r>
            <a:r>
              <a:rPr lang="en-US" sz="3200" b="1" i="1" dirty="0" smtClean="0">
                <a:solidFill>
                  <a:srgbClr val="FFFF00"/>
                </a:solidFill>
              </a:rPr>
              <a:t>ailure </a:t>
            </a:r>
            <a:r>
              <a:rPr lang="en-US" sz="3200" b="1" i="1" dirty="0">
                <a:solidFill>
                  <a:srgbClr val="FFFF00"/>
                </a:solidFill>
              </a:rPr>
              <a:t>in </a:t>
            </a:r>
            <a:r>
              <a:rPr lang="en-US" sz="3200" b="1" i="1" dirty="0" smtClean="0">
                <a:solidFill>
                  <a:srgbClr val="FFFF00"/>
                </a:solidFill>
              </a:rPr>
              <a:t>Adults with Myotonic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</a:rPr>
              <a:t>Dystrophy </a:t>
            </a:r>
            <a:r>
              <a:rPr lang="en-US" sz="3200" b="1" i="1" dirty="0">
                <a:solidFill>
                  <a:srgbClr val="FFFF00"/>
                </a:solidFill>
              </a:rPr>
              <a:t>T</a:t>
            </a:r>
            <a:r>
              <a:rPr lang="en-US" sz="3200" b="1" i="1" dirty="0" smtClean="0">
                <a:solidFill>
                  <a:srgbClr val="FFFF00"/>
                </a:solidFill>
              </a:rPr>
              <a:t>ype </a:t>
            </a:r>
            <a:r>
              <a:rPr lang="en-US" sz="3200" b="1" i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244" y="1294402"/>
            <a:ext cx="5835511" cy="5097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3989" y="6392091"/>
            <a:ext cx="3530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Bhakta et al.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Heart J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2010;160:1137-1141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3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Therapy for Cardiomyopathy,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Reduced Ejection Fraction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142" y="1951031"/>
            <a:ext cx="6651716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Medication Guidelines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ACE inhibitors or ARBs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dirty="0" smtClean="0">
                <a:solidFill>
                  <a:srgbClr val="FF0000"/>
                </a:solidFill>
              </a:rPr>
              <a:t>I)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92D050"/>
                </a:solidFill>
              </a:rPr>
              <a:t>.g. </a:t>
            </a:r>
            <a:r>
              <a:rPr lang="en-US" dirty="0" err="1" smtClean="0">
                <a:solidFill>
                  <a:srgbClr val="92D050"/>
                </a:solidFill>
              </a:rPr>
              <a:t>lisinopril</a:t>
            </a:r>
            <a:endParaRPr lang="en-US" dirty="0" smtClean="0">
              <a:solidFill>
                <a:srgbClr val="92D05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Beta blockers </a:t>
            </a:r>
            <a:r>
              <a:rPr lang="en-US" dirty="0">
                <a:solidFill>
                  <a:srgbClr val="FF0000"/>
                </a:solidFill>
              </a:rPr>
              <a:t>(Class </a:t>
            </a:r>
            <a:r>
              <a:rPr lang="en-US" dirty="0" smtClean="0">
                <a:solidFill>
                  <a:srgbClr val="FF0000"/>
                </a:solidFill>
              </a:rPr>
              <a:t>I)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92D050"/>
                </a:solidFill>
              </a:rPr>
              <a:t>.g. metoprolol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Aldosterone antagonist </a:t>
            </a:r>
            <a:r>
              <a:rPr lang="en-US" dirty="0" smtClean="0">
                <a:solidFill>
                  <a:srgbClr val="FF0000"/>
                </a:solidFill>
              </a:rPr>
              <a:t>(Class </a:t>
            </a:r>
            <a:r>
              <a:rPr lang="en-US" dirty="0" err="1" smtClean="0">
                <a:solidFill>
                  <a:srgbClr val="FF0000"/>
                </a:solidFill>
              </a:rPr>
              <a:t>IIa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92D050"/>
                </a:solidFill>
              </a:rPr>
              <a:t>.g. spironolactone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Diuretics for fluid retention </a:t>
            </a:r>
            <a:r>
              <a:rPr lang="en-US" dirty="0" smtClean="0">
                <a:solidFill>
                  <a:srgbClr val="FF0000"/>
                </a:solidFill>
              </a:rPr>
              <a:t>(Class I)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 smtClean="0">
                <a:solidFill>
                  <a:srgbClr val="92D050"/>
                </a:solidFill>
              </a:rPr>
              <a:t>.g. furosemide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Electrocardiography in DM1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 majority of adult patients with myotonic dystrophy type 1 exhibit electrocardiographic </a:t>
            </a:r>
            <a:r>
              <a:rPr lang="en-US" dirty="0" smtClean="0">
                <a:solidFill>
                  <a:schemeClr val="bg1"/>
                </a:solidFill>
              </a:rPr>
              <a:t>abnormalities (65%):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first-degree </a:t>
            </a:r>
            <a:r>
              <a:rPr lang="en-US" dirty="0">
                <a:solidFill>
                  <a:srgbClr val="FFC000"/>
                </a:solidFill>
              </a:rPr>
              <a:t>atrioventricular </a:t>
            </a:r>
            <a:r>
              <a:rPr lang="en-US" dirty="0" smtClean="0">
                <a:solidFill>
                  <a:srgbClr val="FFC000"/>
                </a:solidFill>
              </a:rPr>
              <a:t>block: </a:t>
            </a:r>
            <a:r>
              <a:rPr lang="en-US" dirty="0">
                <a:solidFill>
                  <a:srgbClr val="FFC000"/>
                </a:solidFill>
              </a:rPr>
              <a:t>42</a:t>
            </a:r>
            <a:r>
              <a:rPr lang="en-US" dirty="0" smtClean="0">
                <a:solidFill>
                  <a:srgbClr val="FFC000"/>
                </a:solidFill>
              </a:rPr>
              <a:t>%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right </a:t>
            </a:r>
            <a:r>
              <a:rPr lang="en-US" dirty="0">
                <a:solidFill>
                  <a:srgbClr val="FFC000"/>
                </a:solidFill>
              </a:rPr>
              <a:t>bundle branch </a:t>
            </a:r>
            <a:r>
              <a:rPr lang="en-US" dirty="0" smtClean="0">
                <a:solidFill>
                  <a:srgbClr val="FFC000"/>
                </a:solidFill>
              </a:rPr>
              <a:t>block: 3%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left </a:t>
            </a:r>
            <a:r>
              <a:rPr lang="en-US" dirty="0">
                <a:solidFill>
                  <a:srgbClr val="FFC000"/>
                </a:solidFill>
              </a:rPr>
              <a:t>bundle branch </a:t>
            </a:r>
            <a:r>
              <a:rPr lang="en-US" dirty="0" smtClean="0">
                <a:solidFill>
                  <a:srgbClr val="FFC000"/>
                </a:solidFill>
              </a:rPr>
              <a:t>block: 4%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nonspecific </a:t>
            </a:r>
            <a:r>
              <a:rPr lang="en-US" dirty="0">
                <a:solidFill>
                  <a:srgbClr val="FFC000"/>
                </a:solidFill>
              </a:rPr>
              <a:t>intraventricular conduction </a:t>
            </a:r>
            <a:r>
              <a:rPr lang="en-US" dirty="0" smtClean="0">
                <a:solidFill>
                  <a:srgbClr val="FFC000"/>
                </a:solidFill>
              </a:rPr>
              <a:t>delay: 12%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Q </a:t>
            </a:r>
            <a:r>
              <a:rPr lang="en-US" dirty="0">
                <a:solidFill>
                  <a:srgbClr val="FFC000"/>
                </a:solidFill>
              </a:rPr>
              <a:t>waves not associated with a known myocardial infarction are common. 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Conduction </a:t>
            </a:r>
            <a:r>
              <a:rPr lang="en-US" dirty="0">
                <a:solidFill>
                  <a:schemeClr val="bg1"/>
                </a:solidFill>
              </a:rPr>
              <a:t>disease worsens with advancing </a:t>
            </a:r>
            <a:r>
              <a:rPr lang="en-US" dirty="0" smtClean="0">
                <a:solidFill>
                  <a:schemeClr val="bg1"/>
                </a:solidFill>
              </a:rPr>
              <a:t>age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Electrocardiographic </a:t>
            </a:r>
            <a:r>
              <a:rPr lang="en-US" dirty="0">
                <a:solidFill>
                  <a:schemeClr val="bg1"/>
                </a:solidFill>
              </a:rPr>
              <a:t>abnormalities are less common in myotonic dystrophy type 2, occurring in approximately 20% of middle-aged patients.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5441" y="6311899"/>
            <a:ext cx="3526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Groh WJ 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Med. 2008;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358:2688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Arrhythmias in DM1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9499"/>
            <a:ext cx="7886700" cy="44358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Conduction </a:t>
            </a:r>
            <a:r>
              <a:rPr lang="en-US" dirty="0">
                <a:solidFill>
                  <a:schemeClr val="bg1"/>
                </a:solidFill>
              </a:rPr>
              <a:t>system disease can progress to symptomatic atrioventricular block and necessitate pacemaker </a:t>
            </a:r>
            <a:r>
              <a:rPr lang="en-US" dirty="0" smtClean="0">
                <a:solidFill>
                  <a:schemeClr val="bg1"/>
                </a:solidFill>
              </a:rPr>
              <a:t>implantation </a:t>
            </a:r>
          </a:p>
          <a:p>
            <a:r>
              <a:rPr lang="en-US" dirty="0">
                <a:solidFill>
                  <a:schemeClr val="bg1"/>
                </a:solidFill>
              </a:rPr>
              <a:t>Updated practice guidelines have recognized that asymptomatic conduction abnormalities in neuromuscular diseases such as myotonic dystrophy may warrant special consideration for </a:t>
            </a:r>
            <a:r>
              <a:rPr lang="en-US" dirty="0" smtClean="0">
                <a:solidFill>
                  <a:schemeClr val="bg1"/>
                </a:solidFill>
              </a:rPr>
              <a:t>pacing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2731" y="6453051"/>
            <a:ext cx="5158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Rajdev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Groh.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Electrophysiol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2015 June ; 7(2):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303–308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Arrhythmias in DM1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232" y="1033145"/>
            <a:ext cx="7886700" cy="5524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Atrial </a:t>
            </a:r>
            <a:r>
              <a:rPr lang="en-US" dirty="0">
                <a:solidFill>
                  <a:schemeClr val="bg1"/>
                </a:solidFill>
              </a:rPr>
              <a:t>arrhythmias, primarily fibrillation and flutter, are </a:t>
            </a:r>
            <a:r>
              <a:rPr lang="en-US" dirty="0" smtClean="0">
                <a:solidFill>
                  <a:schemeClr val="bg1"/>
                </a:solidFill>
              </a:rPr>
              <a:t>common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Patients </a:t>
            </a:r>
            <a:r>
              <a:rPr lang="en-US" dirty="0">
                <a:solidFill>
                  <a:srgbClr val="FFC000"/>
                </a:solidFill>
              </a:rPr>
              <a:t>with atrial arrhythmias are often asymptomatic possibly because of a controlled ventricular response from concomitant conduction </a:t>
            </a:r>
            <a:r>
              <a:rPr lang="en-US" dirty="0" smtClean="0">
                <a:solidFill>
                  <a:srgbClr val="FFC000"/>
                </a:solidFill>
              </a:rPr>
              <a:t>disease</a:t>
            </a:r>
          </a:p>
          <a:p>
            <a:r>
              <a:rPr lang="en-US" dirty="0">
                <a:solidFill>
                  <a:schemeClr val="bg1"/>
                </a:solidFill>
              </a:rPr>
              <a:t>Up to one third of individuals with myotonic dystrophy type 1 die </a:t>
            </a:r>
            <a:r>
              <a:rPr lang="en-US" dirty="0" smtClean="0">
                <a:solidFill>
                  <a:schemeClr val="bg1"/>
                </a:solidFill>
              </a:rPr>
              <a:t>suddenly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elated </a:t>
            </a:r>
            <a:r>
              <a:rPr lang="en-US" dirty="0">
                <a:solidFill>
                  <a:srgbClr val="FFC000"/>
                </a:solidFill>
              </a:rPr>
              <a:t>primarily to </a:t>
            </a:r>
            <a:r>
              <a:rPr lang="en-US" dirty="0" smtClean="0">
                <a:solidFill>
                  <a:srgbClr val="FFC000"/>
                </a:solidFill>
              </a:rPr>
              <a:t>arrhythmia 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Sudden </a:t>
            </a:r>
            <a:r>
              <a:rPr lang="en-US" dirty="0">
                <a:solidFill>
                  <a:srgbClr val="FFC000"/>
                </a:solidFill>
              </a:rPr>
              <a:t>death can occur despite </a:t>
            </a:r>
            <a:r>
              <a:rPr lang="en-US" dirty="0" smtClean="0">
                <a:solidFill>
                  <a:srgbClr val="FFC000"/>
                </a:solidFill>
              </a:rPr>
              <a:t>pacemakers, </a:t>
            </a:r>
            <a:r>
              <a:rPr lang="en-US" dirty="0">
                <a:solidFill>
                  <a:srgbClr val="FFC000"/>
                </a:solidFill>
              </a:rPr>
              <a:t>implicating ventricular </a:t>
            </a:r>
            <a:r>
              <a:rPr lang="en-US" dirty="0" smtClean="0">
                <a:solidFill>
                  <a:srgbClr val="FFC000"/>
                </a:solidFill>
              </a:rPr>
              <a:t>arrhythmias 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Arrhythmias </a:t>
            </a:r>
            <a:r>
              <a:rPr lang="en-US" dirty="0">
                <a:solidFill>
                  <a:schemeClr val="bg1"/>
                </a:solidFill>
              </a:rPr>
              <a:t>are observed in patients with myotonic dystrophy type 2, but are less frequent and occur later in </a:t>
            </a:r>
            <a:r>
              <a:rPr lang="en-US" dirty="0" smtClean="0">
                <a:solidFill>
                  <a:schemeClr val="bg1"/>
                </a:solidFill>
              </a:rPr>
              <a:t>life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2731" y="6453051"/>
            <a:ext cx="5158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Rajdev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Groh.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Electrophysiol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2015 June ; 7(2):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303–308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2577"/>
            <a:ext cx="7886700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Cardiac Evaluation in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Myotonic Dystrophy (DM)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02" y="1403300"/>
            <a:ext cx="8668511" cy="4858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1.  Cardiology </a:t>
            </a:r>
            <a:r>
              <a:rPr lang="en-US" dirty="0">
                <a:solidFill>
                  <a:schemeClr val="bg1"/>
                </a:solidFill>
              </a:rPr>
              <a:t>evaluation with </a:t>
            </a:r>
            <a:r>
              <a:rPr lang="en-US" dirty="0" smtClean="0">
                <a:solidFill>
                  <a:schemeClr val="bg1"/>
                </a:solidFill>
              </a:rPr>
              <a:t>examination, ECG, 	echocardiogram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 smtClean="0">
                <a:solidFill>
                  <a:schemeClr val="bg1"/>
                </a:solidFill>
              </a:rPr>
              <a:t>ambulatory 	electrocardiographic monitoring </a:t>
            </a:r>
            <a:r>
              <a:rPr lang="en-US" dirty="0">
                <a:solidFill>
                  <a:schemeClr val="bg1"/>
                </a:solidFill>
              </a:rPr>
              <a:t>should </a:t>
            </a:r>
            <a:r>
              <a:rPr lang="en-US" dirty="0" smtClean="0">
                <a:solidFill>
                  <a:schemeClr val="bg1"/>
                </a:solidFill>
              </a:rPr>
              <a:t>occur at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	time of </a:t>
            </a:r>
            <a:r>
              <a:rPr lang="en-US" dirty="0">
                <a:solidFill>
                  <a:schemeClr val="bg1"/>
                </a:solidFill>
              </a:rPr>
              <a:t>DM diagnosis, regardless </a:t>
            </a:r>
            <a:r>
              <a:rPr lang="en-US" dirty="0" smtClean="0">
                <a:solidFill>
                  <a:schemeClr val="bg1"/>
                </a:solidFill>
              </a:rPr>
              <a:t>of symptoms   	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Class 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i="1" dirty="0">
                <a:solidFill>
                  <a:srgbClr val="FF0000"/>
                </a:solidFill>
              </a:rPr>
              <a:t>; Level of Evidence C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2.  DM </a:t>
            </a:r>
            <a:r>
              <a:rPr lang="en-US" dirty="0">
                <a:solidFill>
                  <a:schemeClr val="bg1"/>
                </a:solidFill>
              </a:rPr>
              <a:t>patients with palpitations, </a:t>
            </a:r>
            <a:r>
              <a:rPr lang="en-US" dirty="0" smtClean="0">
                <a:solidFill>
                  <a:schemeClr val="bg1"/>
                </a:solidFill>
              </a:rPr>
              <a:t>dizziness, 	</a:t>
            </a:r>
            <a:r>
              <a:rPr lang="fr-FR" dirty="0" smtClean="0">
                <a:solidFill>
                  <a:schemeClr val="bg1"/>
                </a:solidFill>
              </a:rPr>
              <a:t>syncope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smtClean="0">
                <a:solidFill>
                  <a:schemeClr val="bg1"/>
                </a:solidFill>
              </a:rPr>
              <a:t>	non–sinus </a:t>
            </a:r>
            <a:r>
              <a:rPr lang="fr-FR" dirty="0" err="1">
                <a:solidFill>
                  <a:schemeClr val="bg1"/>
                </a:solidFill>
              </a:rPr>
              <a:t>rhythm</a:t>
            </a:r>
            <a:r>
              <a:rPr lang="fr-FR" dirty="0">
                <a:solidFill>
                  <a:schemeClr val="bg1"/>
                </a:solidFill>
              </a:rPr>
              <a:t>, PR </a:t>
            </a:r>
            <a:r>
              <a:rPr lang="fr-FR" dirty="0" err="1">
                <a:solidFill>
                  <a:schemeClr val="bg1"/>
                </a:solidFill>
              </a:rPr>
              <a:t>interval</a:t>
            </a:r>
            <a:r>
              <a:rPr lang="fr-FR" dirty="0">
                <a:solidFill>
                  <a:schemeClr val="bg1"/>
                </a:solidFill>
              </a:rPr>
              <a:t> &gt;</a:t>
            </a:r>
            <a:r>
              <a:rPr lang="fr-FR" dirty="0" smtClean="0">
                <a:solidFill>
                  <a:schemeClr val="bg1"/>
                </a:solidFill>
              </a:rPr>
              <a:t>240 </a:t>
            </a:r>
            <a:r>
              <a:rPr lang="en-US" dirty="0" err="1" smtClean="0">
                <a:solidFill>
                  <a:schemeClr val="bg1"/>
                </a:solidFill>
              </a:rPr>
              <a:t>ms</a:t>
            </a:r>
            <a:r>
              <a:rPr lang="en-US" dirty="0">
                <a:solidFill>
                  <a:schemeClr val="bg1"/>
                </a:solidFill>
              </a:rPr>
              <a:t>, QRS </a:t>
            </a:r>
            <a:r>
              <a:rPr lang="en-US" dirty="0" smtClean="0">
                <a:solidFill>
                  <a:schemeClr val="bg1"/>
                </a:solidFill>
              </a:rPr>
              <a:t>	duration </a:t>
            </a:r>
            <a:r>
              <a:rPr lang="en-US" dirty="0">
                <a:solidFill>
                  <a:schemeClr val="bg1"/>
                </a:solidFill>
              </a:rPr>
              <a:t>&gt;120 </a:t>
            </a:r>
            <a:r>
              <a:rPr lang="en-US" dirty="0" err="1">
                <a:solidFill>
                  <a:schemeClr val="bg1"/>
                </a:solidFill>
              </a:rPr>
              <a:t>ms</a:t>
            </a:r>
            <a:r>
              <a:rPr lang="en-US" dirty="0">
                <a:solidFill>
                  <a:schemeClr val="bg1"/>
                </a:solidFill>
              </a:rPr>
              <a:t>, or second- </a:t>
            </a:r>
            <a:r>
              <a:rPr lang="en-US" dirty="0" smtClean="0">
                <a:solidFill>
                  <a:schemeClr val="bg1"/>
                </a:solidFill>
              </a:rPr>
              <a:t>or third-degree 	atrioventricular </a:t>
            </a:r>
            <a:r>
              <a:rPr lang="en-US" dirty="0">
                <a:solidFill>
                  <a:schemeClr val="bg1"/>
                </a:solidFill>
              </a:rPr>
              <a:t>block should </a:t>
            </a:r>
            <a:r>
              <a:rPr lang="en-US" dirty="0" smtClean="0">
                <a:solidFill>
                  <a:schemeClr val="bg1"/>
                </a:solidFill>
              </a:rPr>
              <a:t>be evaluated </a:t>
            </a:r>
            <a:r>
              <a:rPr lang="en-US" dirty="0">
                <a:solidFill>
                  <a:schemeClr val="bg1"/>
                </a:solidFill>
              </a:rPr>
              <a:t>at least </a:t>
            </a:r>
            <a:r>
              <a:rPr lang="en-US" dirty="0" smtClean="0">
                <a:solidFill>
                  <a:schemeClr val="bg1"/>
                </a:solidFill>
              </a:rPr>
              <a:t>	annually </a:t>
            </a:r>
            <a:r>
              <a:rPr lang="en-US" dirty="0">
                <a:solidFill>
                  <a:schemeClr val="bg1"/>
                </a:solidFill>
              </a:rPr>
              <a:t>and also </a:t>
            </a:r>
            <a:r>
              <a:rPr lang="en-US" dirty="0" smtClean="0">
                <a:solidFill>
                  <a:schemeClr val="bg1"/>
                </a:solidFill>
              </a:rPr>
              <a:t>considered for </a:t>
            </a:r>
            <a:r>
              <a:rPr lang="en-US" dirty="0">
                <a:solidFill>
                  <a:schemeClr val="bg1"/>
                </a:solidFill>
              </a:rPr>
              <a:t>invasive </a:t>
            </a:r>
            <a:r>
              <a:rPr lang="en-US" dirty="0" smtClean="0">
                <a:solidFill>
                  <a:schemeClr val="bg1"/>
                </a:solidFill>
              </a:rPr>
              <a:t>	electrophysiology study for possible pacemaker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dirty="0" smtClean="0">
                <a:solidFill>
                  <a:schemeClr val="bg1"/>
                </a:solidFill>
              </a:rPr>
              <a:t>	ICD placement </a:t>
            </a:r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</a:rPr>
              <a:t>Class I</a:t>
            </a:r>
            <a:r>
              <a:rPr lang="en-US" i="1" dirty="0">
                <a:solidFill>
                  <a:srgbClr val="FF0000"/>
                </a:solidFill>
              </a:rPr>
              <a:t>; Level of </a:t>
            </a:r>
            <a:r>
              <a:rPr lang="en-US" i="1" dirty="0" smtClean="0">
                <a:solidFill>
                  <a:srgbClr val="FF0000"/>
                </a:solidFill>
              </a:rPr>
              <a:t>	Evidence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2472" y="6215752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Cardiac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Involvement Associated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Neuromuscular Diseases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Scientific Statement From the American Heart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Association. Circulation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2577"/>
            <a:ext cx="7886700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Cardiac Evaluation in </a:t>
            </a:r>
            <a:r>
              <a:rPr lang="en-US" b="1" i="1" dirty="0" smtClean="0">
                <a:solidFill>
                  <a:srgbClr val="FFFF00"/>
                </a:solidFill>
              </a:rPr>
              <a:t/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Myotonic Dystrophy (DM)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5455"/>
            <a:ext cx="7886700" cy="4858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3.  For </a:t>
            </a:r>
            <a:r>
              <a:rPr lang="en-US" dirty="0">
                <a:solidFill>
                  <a:schemeClr val="bg1"/>
                </a:solidFill>
              </a:rPr>
              <a:t>DM patients with normal LVEF who </a:t>
            </a:r>
            <a:r>
              <a:rPr lang="en-US" dirty="0" smtClean="0">
                <a:solidFill>
                  <a:schemeClr val="bg1"/>
                </a:solidFill>
              </a:rPr>
              <a:t>lack the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	features </a:t>
            </a:r>
            <a:r>
              <a:rPr lang="en-US" dirty="0">
                <a:solidFill>
                  <a:schemeClr val="bg1"/>
                </a:solidFill>
              </a:rPr>
              <a:t>listed in recommendation 2, it </a:t>
            </a:r>
            <a:r>
              <a:rPr lang="en-US" dirty="0" smtClean="0">
                <a:solidFill>
                  <a:schemeClr val="bg1"/>
                </a:solidFill>
              </a:rPr>
              <a:t>is    	reasonable </a:t>
            </a:r>
            <a:r>
              <a:rPr lang="en-US" dirty="0">
                <a:solidFill>
                  <a:schemeClr val="bg1"/>
                </a:solidFill>
              </a:rPr>
              <a:t>to reassess by examination, </a:t>
            </a:r>
            <a:r>
              <a:rPr lang="en-US" dirty="0" smtClean="0">
                <a:solidFill>
                  <a:schemeClr val="bg1"/>
                </a:solidFill>
              </a:rPr>
              <a:t>ECG, 	and </a:t>
            </a:r>
            <a:r>
              <a:rPr lang="en-US" dirty="0">
                <a:solidFill>
                  <a:schemeClr val="bg1"/>
                </a:solidFill>
              </a:rPr>
              <a:t>ambulatory electrocardiographic </a:t>
            </a:r>
            <a:r>
              <a:rPr lang="en-US" dirty="0" smtClean="0">
                <a:solidFill>
                  <a:schemeClr val="bg1"/>
                </a:solidFill>
              </a:rPr>
              <a:t>	monitoring annually </a:t>
            </a:r>
            <a:r>
              <a:rPr lang="en-US" dirty="0">
                <a:solidFill>
                  <a:schemeClr val="bg1"/>
                </a:solidFill>
              </a:rPr>
              <a:t>and by echocardiogram </a:t>
            </a:r>
            <a:r>
              <a:rPr lang="en-US" dirty="0" smtClean="0">
                <a:solidFill>
                  <a:schemeClr val="bg1"/>
                </a:solidFill>
              </a:rPr>
              <a:t>	every 2 </a:t>
            </a:r>
            <a:r>
              <a:rPr lang="en-US" dirty="0">
                <a:solidFill>
                  <a:schemeClr val="bg1"/>
                </a:solidFill>
              </a:rPr>
              <a:t>to 4 years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Class </a:t>
            </a:r>
            <a:r>
              <a:rPr lang="en-US" i="1" dirty="0" err="1">
                <a:solidFill>
                  <a:srgbClr val="FF0000"/>
                </a:solidFill>
              </a:rPr>
              <a:t>IIa</a:t>
            </a:r>
            <a:r>
              <a:rPr lang="en-US" i="1" dirty="0">
                <a:solidFill>
                  <a:srgbClr val="FF0000"/>
                </a:solidFill>
              </a:rPr>
              <a:t>; Level of </a:t>
            </a:r>
            <a:r>
              <a:rPr lang="en-US" i="1" dirty="0" smtClean="0">
                <a:solidFill>
                  <a:srgbClr val="FF0000"/>
                </a:solidFill>
              </a:rPr>
              <a:t>	Evidence B)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2472" y="6215752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of Cardiac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Involvement Associated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Neuromuscular Diseases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Scientific Statement From the American Heart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Association. Circulation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6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257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Proposed Algorithm for Cardiovascular </a:t>
            </a:r>
            <a:r>
              <a:rPr lang="en-US" b="1" dirty="0">
                <a:solidFill>
                  <a:srgbClr val="FFFF00"/>
                </a:solidFill>
              </a:rPr>
              <a:t>M</a:t>
            </a:r>
            <a:r>
              <a:rPr lang="en-US" b="1" dirty="0" smtClean="0">
                <a:solidFill>
                  <a:srgbClr val="FFFF00"/>
                </a:solidFill>
              </a:rPr>
              <a:t>anagement in Myotonic </a:t>
            </a:r>
            <a:r>
              <a:rPr lang="en-US" b="1" dirty="0">
                <a:solidFill>
                  <a:srgbClr val="FFFF00"/>
                </a:solidFill>
              </a:rPr>
              <a:t>D</a:t>
            </a:r>
            <a:r>
              <a:rPr lang="en-US" b="1" dirty="0" smtClean="0">
                <a:solidFill>
                  <a:srgbClr val="FFFF00"/>
                </a:solidFill>
              </a:rPr>
              <a:t>ystrophy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20527"/>
            <a:ext cx="7924203" cy="5141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6732" y="6461759"/>
            <a:ext cx="328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McNally and Sparano.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2011;97:1094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96" y="0"/>
            <a:ext cx="78867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Electrophysiology Study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89" y="3168541"/>
            <a:ext cx="6162675" cy="3552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28234" r="16175" b="3464"/>
          <a:stretch/>
        </p:blipFill>
        <p:spPr>
          <a:xfrm>
            <a:off x="4541917" y="1068020"/>
            <a:ext cx="4441149" cy="34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26" y="174931"/>
            <a:ext cx="78867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Normal Cardiac Contraction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3" y="1324235"/>
            <a:ext cx="6221076" cy="4652283"/>
          </a:xfrm>
        </p:spPr>
      </p:pic>
    </p:spTree>
    <p:extLst>
      <p:ext uri="{BB962C8B-B14F-4D97-AF65-F5344CB8AC3E}">
        <p14:creationId xmlns:p14="http://schemas.microsoft.com/office/powerpoint/2010/main" val="40386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74" y="218822"/>
            <a:ext cx="8639251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Indications for Electrophysiology Study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Patients with pre-syncope or syncope believed to be arrhythmic in origin but without clear evidence of underlying conduction disease by ECG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Patients with evidence on the ECG of conduction disease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o clarify the site and degree of conduction abnormality and guide decisions regarding device implantation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Ventricular stimulation should include protocols for the induction of bundle branch re-entry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6672" y="6304314"/>
            <a:ext cx="3428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Ismail et al. JACC </a:t>
            </a:r>
            <a:r>
              <a:rPr lang="en-US" sz="1400" dirty="0" err="1" smtClean="0">
                <a:solidFill>
                  <a:srgbClr val="92D050"/>
                </a:solidFill>
              </a:rPr>
              <a:t>Electrophysiol</a:t>
            </a:r>
            <a:r>
              <a:rPr lang="en-US" sz="1400" dirty="0" smtClean="0">
                <a:solidFill>
                  <a:srgbClr val="92D050"/>
                </a:solidFill>
              </a:rPr>
              <a:t> 2017;3:1069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28" y="204192"/>
            <a:ext cx="8683142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Electrophysiological </a:t>
            </a:r>
            <a:r>
              <a:rPr lang="en-US" sz="3600" b="1" dirty="0" smtClean="0">
                <a:solidFill>
                  <a:srgbClr val="FFFF00"/>
                </a:solidFill>
              </a:rPr>
              <a:t>Study With Prophylactic </a:t>
            </a:r>
            <a:r>
              <a:rPr lang="en-US" sz="3600" b="1" dirty="0">
                <a:solidFill>
                  <a:srgbClr val="FFFF00"/>
                </a:solidFill>
              </a:rPr>
              <a:t>Pacing and </a:t>
            </a:r>
            <a:r>
              <a:rPr lang="en-US" sz="3600" b="1" dirty="0" smtClean="0">
                <a:solidFill>
                  <a:srgbClr val="FFFF00"/>
                </a:solidFill>
              </a:rPr>
              <a:t>Survival in </a:t>
            </a:r>
            <a:r>
              <a:rPr lang="en-US" sz="3600" b="1" dirty="0">
                <a:solidFill>
                  <a:srgbClr val="FFFF00"/>
                </a:solidFill>
              </a:rPr>
              <a:t>Adults With Myotonic </a:t>
            </a:r>
            <a:r>
              <a:rPr lang="en-US" sz="3600" b="1" dirty="0" smtClean="0">
                <a:solidFill>
                  <a:srgbClr val="FFFF00"/>
                </a:solidFill>
              </a:rPr>
              <a:t>Dystrophy and Conduction System </a:t>
            </a:r>
            <a:r>
              <a:rPr lang="en-US" sz="3600" b="1" dirty="0">
                <a:solidFill>
                  <a:srgbClr val="FFFF00"/>
                </a:solidFill>
              </a:rPr>
              <a:t>Disease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28" t="7023" r="199" b="45304"/>
          <a:stretch/>
        </p:blipFill>
        <p:spPr>
          <a:xfrm>
            <a:off x="1463602" y="1631727"/>
            <a:ext cx="6219399" cy="479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7955" y="6422746"/>
            <a:ext cx="2657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Wahbi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JAMA 2012;307:1292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589" y="365126"/>
            <a:ext cx="8752114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Cardiac Implantable Electronic Devices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Pacemakers 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atients with or at risk of AV block, or other bradycardias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Cardiac resynchronization pacing therapy (CRT) 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atients with bundle branch block and congestive heart failure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Implantable cardioverter-defibrillators (ICDs) 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</a:t>
            </a:r>
            <a:r>
              <a:rPr lang="en-US" dirty="0" smtClean="0">
                <a:solidFill>
                  <a:srgbClr val="92D050"/>
                </a:solidFill>
              </a:rPr>
              <a:t>atients having had or at risk of ventricular tachycardia or ventricular fibrillation 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9813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Pacemaker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15" y="1110082"/>
            <a:ext cx="4661968" cy="5561905"/>
          </a:xfrm>
        </p:spPr>
      </p:pic>
    </p:spTree>
    <p:extLst>
      <p:ext uri="{BB962C8B-B14F-4D97-AF65-F5344CB8AC3E}">
        <p14:creationId xmlns:p14="http://schemas.microsoft.com/office/powerpoint/2010/main" val="7854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1" y="131039"/>
            <a:ext cx="87855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rgbClr val="FFFF00"/>
                </a:solidFill>
              </a:rPr>
              <a:t>Pacing Guidelines in Myotonic Dystrophy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8" y="1456602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Permanent pacemaker implantation is recommended for 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degree and advanced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degree AV block at any anatomic level, with or without symptoms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dirty="0" smtClean="0">
                <a:solidFill>
                  <a:srgbClr val="FF0000"/>
                </a:solidFill>
              </a:rPr>
              <a:t>I)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Permanent pacemaker implantation may be considered  with any degree of AV block  (including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degree AV block), with or without symptoms, because there may be unpredictable progression of AV conduction disease </a:t>
            </a:r>
            <a:r>
              <a:rPr lang="en-US" dirty="0" smtClean="0">
                <a:solidFill>
                  <a:srgbClr val="FF0000"/>
                </a:solidFill>
              </a:rPr>
              <a:t>(Class </a:t>
            </a:r>
            <a:r>
              <a:rPr lang="en-US" dirty="0" err="1" smtClean="0">
                <a:solidFill>
                  <a:srgbClr val="FF0000"/>
                </a:solidFill>
              </a:rPr>
              <a:t>IIb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Permanent </a:t>
            </a:r>
            <a:r>
              <a:rPr lang="en-US" dirty="0">
                <a:solidFill>
                  <a:schemeClr val="bg1"/>
                </a:solidFill>
              </a:rPr>
              <a:t>pacemaker implantation may be considered </a:t>
            </a: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err="1" smtClean="0">
                <a:solidFill>
                  <a:schemeClr val="bg1"/>
                </a:solidFill>
              </a:rPr>
              <a:t>bifascicular</a:t>
            </a:r>
            <a:r>
              <a:rPr lang="en-US" dirty="0" smtClean="0">
                <a:solidFill>
                  <a:schemeClr val="bg1"/>
                </a:solidFill>
              </a:rPr>
              <a:t> block or any fascicular block, with or without symptoms </a:t>
            </a:r>
            <a:r>
              <a:rPr lang="en-US" dirty="0">
                <a:solidFill>
                  <a:srgbClr val="FF0000"/>
                </a:solidFill>
              </a:rPr>
              <a:t>(Class </a:t>
            </a:r>
            <a:r>
              <a:rPr lang="en-US" dirty="0" err="1">
                <a:solidFill>
                  <a:srgbClr val="FF0000"/>
                </a:solidFill>
              </a:rPr>
              <a:t>IIb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222" y="6236379"/>
            <a:ext cx="878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Adapted from </a:t>
            </a:r>
            <a:r>
              <a:rPr lang="en-US" sz="1400" dirty="0" smtClean="0">
                <a:solidFill>
                  <a:srgbClr val="92D050"/>
                </a:solidFill>
              </a:rPr>
              <a:t>Epstein et al. </a:t>
            </a:r>
            <a:r>
              <a:rPr lang="en-US" sz="1400" dirty="0">
                <a:solidFill>
                  <a:srgbClr val="92D050"/>
                </a:solidFill>
              </a:rPr>
              <a:t>ACC/AHA/HRS 2008 guidelines </a:t>
            </a:r>
            <a:r>
              <a:rPr lang="en-US" sz="1400" dirty="0" smtClean="0">
                <a:solidFill>
                  <a:srgbClr val="92D050"/>
                </a:solidFill>
              </a:rPr>
              <a:t>for device-based </a:t>
            </a:r>
            <a:r>
              <a:rPr lang="en-US" sz="1400" dirty="0">
                <a:solidFill>
                  <a:srgbClr val="92D050"/>
                </a:solidFill>
              </a:rPr>
              <a:t>therapy of cardiac </a:t>
            </a:r>
            <a:r>
              <a:rPr lang="en-US" sz="1400" dirty="0" smtClean="0">
                <a:solidFill>
                  <a:srgbClr val="92D050"/>
                </a:solidFill>
              </a:rPr>
              <a:t>rhythm abnormalities</a:t>
            </a:r>
            <a:r>
              <a:rPr lang="en-US" sz="1400" dirty="0">
                <a:solidFill>
                  <a:srgbClr val="92D050"/>
                </a:solidFill>
              </a:rPr>
              <a:t>. Circulation </a:t>
            </a:r>
            <a:r>
              <a:rPr lang="en-US" sz="1400" dirty="0" smtClean="0">
                <a:solidFill>
                  <a:srgbClr val="92D050"/>
                </a:solidFill>
              </a:rPr>
              <a:t>2008;117:e350–e408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5" y="104830"/>
            <a:ext cx="5558315" cy="491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965" y="4708416"/>
            <a:ext cx="208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healthcare-in-europe.com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9279" y="930148"/>
            <a:ext cx="3367272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Cardiac Resynchronization Therapy:</a:t>
            </a:r>
            <a:br>
              <a:rPr lang="en-US" sz="3200" b="1" i="1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chemeClr val="bg1"/>
                </a:solidFill>
              </a:rPr>
              <a:t>for congestive heart failure due to </a:t>
            </a:r>
            <a:r>
              <a:rPr lang="en-US" sz="2400" i="1" dirty="0" err="1" smtClean="0">
                <a:solidFill>
                  <a:schemeClr val="bg1"/>
                </a:solidFill>
              </a:rPr>
              <a:t>dyssynchrony</a:t>
            </a:r>
            <a:r>
              <a:rPr lang="en-US" sz="2400" i="1" dirty="0" smtClean="0">
                <a:solidFill>
                  <a:schemeClr val="bg1"/>
                </a:solidFill>
              </a:rPr>
              <a:t> caused by bundle branch block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19" y="5103279"/>
            <a:ext cx="7132321" cy="1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4147" y="5103279"/>
            <a:ext cx="110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CRT On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66263" y="5103279"/>
            <a:ext cx="1136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CRT Off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6143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Implantable Cardioverter-Defibrillator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26" y="1520212"/>
            <a:ext cx="6435547" cy="4245673"/>
          </a:xfrm>
        </p:spPr>
      </p:pic>
      <p:sp>
        <p:nvSpPr>
          <p:cNvPr id="5" name="TextBox 4"/>
          <p:cNvSpPr txBox="1"/>
          <p:nvPr/>
        </p:nvSpPr>
        <p:spPr>
          <a:xfrm>
            <a:off x="6075842" y="5492324"/>
            <a:ext cx="1713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92D050"/>
                </a:solidFill>
              </a:rPr>
              <a:t>Courtesy Johns Hopkins</a:t>
            </a:r>
            <a:endParaRPr lang="en-US" sz="1100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214" y="5770307"/>
            <a:ext cx="872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Delivers a shock to terminate ventricular tachycardia and ventricular fibrillation, potentially life-threatening arrhythmias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Cardioverter-Defibrillator </a:t>
            </a:r>
            <a:r>
              <a:rPr lang="en-US" b="1" i="1" dirty="0" smtClean="0">
                <a:solidFill>
                  <a:srgbClr val="FFFF00"/>
                </a:solidFill>
              </a:rPr>
              <a:t>Therapy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is reasonable to consider ICD placement </a:t>
            </a:r>
            <a:r>
              <a:rPr lang="en-US" dirty="0" smtClean="0">
                <a:solidFill>
                  <a:schemeClr val="bg1"/>
                </a:solidFill>
              </a:rPr>
              <a:t>in select </a:t>
            </a:r>
            <a:r>
              <a:rPr lang="en-US" dirty="0">
                <a:solidFill>
                  <a:schemeClr val="bg1"/>
                </a:solidFill>
              </a:rPr>
              <a:t>NMD patients, particularly in NMDs </a:t>
            </a:r>
            <a:r>
              <a:rPr lang="en-US" dirty="0" smtClean="0">
                <a:solidFill>
                  <a:schemeClr val="bg1"/>
                </a:solidFill>
              </a:rPr>
              <a:t>in which </a:t>
            </a:r>
            <a:r>
              <a:rPr lang="en-US" dirty="0">
                <a:solidFill>
                  <a:schemeClr val="bg1"/>
                </a:solidFill>
              </a:rPr>
              <a:t>arrhythmia may be a predominant </a:t>
            </a:r>
            <a:r>
              <a:rPr lang="en-US" dirty="0" smtClean="0">
                <a:solidFill>
                  <a:schemeClr val="bg1"/>
                </a:solidFill>
              </a:rPr>
              <a:t>feature (DMD</a:t>
            </a:r>
            <a:r>
              <a:rPr lang="en-US" dirty="0">
                <a:solidFill>
                  <a:schemeClr val="bg1"/>
                </a:solidFill>
              </a:rPr>
              <a:t>, BMD, EDMD, DM1, FA, LGMD1B</a:t>
            </a:r>
            <a:r>
              <a:rPr lang="en-US" dirty="0" smtClean="0">
                <a:solidFill>
                  <a:schemeClr val="bg1"/>
                </a:solidFill>
              </a:rPr>
              <a:t>), after </a:t>
            </a:r>
            <a:r>
              <a:rPr lang="en-US" dirty="0">
                <a:solidFill>
                  <a:schemeClr val="bg1"/>
                </a:solidFill>
              </a:rPr>
              <a:t>thoughtful discussion and decision </a:t>
            </a:r>
            <a:r>
              <a:rPr lang="en-US" dirty="0" smtClean="0">
                <a:solidFill>
                  <a:schemeClr val="bg1"/>
                </a:solidFill>
              </a:rPr>
              <a:t>making, which </a:t>
            </a:r>
            <a:r>
              <a:rPr lang="en-US" dirty="0">
                <a:solidFill>
                  <a:schemeClr val="bg1"/>
                </a:solidFill>
              </a:rPr>
              <a:t>should be individualized and </a:t>
            </a:r>
            <a:r>
              <a:rPr lang="en-US" dirty="0" smtClean="0">
                <a:solidFill>
                  <a:schemeClr val="bg1"/>
                </a:solidFill>
              </a:rPr>
              <a:t>based on </a:t>
            </a:r>
            <a:r>
              <a:rPr lang="en-US" dirty="0">
                <a:solidFill>
                  <a:schemeClr val="bg1"/>
                </a:solidFill>
              </a:rPr>
              <a:t>the overall medical status and options </a:t>
            </a:r>
            <a:r>
              <a:rPr lang="en-US" dirty="0" smtClean="0">
                <a:solidFill>
                  <a:schemeClr val="bg1"/>
                </a:solidFill>
              </a:rPr>
              <a:t>for management </a:t>
            </a:r>
            <a:r>
              <a:rPr lang="en-US" i="1" dirty="0">
                <a:solidFill>
                  <a:srgbClr val="FF0000"/>
                </a:solidFill>
              </a:rPr>
              <a:t>(Class </a:t>
            </a:r>
            <a:r>
              <a:rPr lang="en-US" i="1" dirty="0" err="1">
                <a:solidFill>
                  <a:srgbClr val="FF0000"/>
                </a:solidFill>
              </a:rPr>
              <a:t>IIa</a:t>
            </a:r>
            <a:r>
              <a:rPr lang="en-US" i="1" dirty="0">
                <a:solidFill>
                  <a:srgbClr val="FF0000"/>
                </a:solidFill>
              </a:rPr>
              <a:t>; Level of Evidence C)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682240" y="2910345"/>
            <a:ext cx="1175657" cy="661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38995" y="6050289"/>
            <a:ext cx="605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Management of Cardiac </a:t>
            </a:r>
            <a:r>
              <a:rPr lang="en-US" sz="1400" b="1" dirty="0" smtClean="0">
                <a:solidFill>
                  <a:srgbClr val="92D050"/>
                </a:solidFill>
              </a:rPr>
              <a:t>Involvement Associated </a:t>
            </a:r>
            <a:r>
              <a:rPr lang="en-US" sz="1400" b="1" dirty="0">
                <a:solidFill>
                  <a:srgbClr val="92D050"/>
                </a:solidFill>
              </a:rPr>
              <a:t>With Neuromuscular Diseases</a:t>
            </a:r>
          </a:p>
          <a:p>
            <a:r>
              <a:rPr lang="en-US" sz="1400" b="1" dirty="0">
                <a:solidFill>
                  <a:srgbClr val="92D050"/>
                </a:solidFill>
              </a:rPr>
              <a:t>A Scientific Statement From the American Heart </a:t>
            </a:r>
            <a:r>
              <a:rPr lang="en-US" sz="1400" b="1" dirty="0" smtClean="0">
                <a:solidFill>
                  <a:srgbClr val="92D050"/>
                </a:solidFill>
              </a:rPr>
              <a:t>Association. Circulation 2017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" y="576148"/>
            <a:ext cx="8691909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2015 ESC Guidelines for </a:t>
            </a:r>
            <a:r>
              <a:rPr lang="en-US" sz="3600" b="1" i="1" dirty="0" smtClean="0">
                <a:solidFill>
                  <a:srgbClr val="FFFF00"/>
                </a:solidFill>
              </a:rPr>
              <a:t>the management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</a:rPr>
              <a:t>of </a:t>
            </a:r>
            <a:r>
              <a:rPr lang="en-US" sz="3600" b="1" i="1" dirty="0">
                <a:solidFill>
                  <a:srgbClr val="FFFF00"/>
                </a:solidFill>
              </a:rPr>
              <a:t>patients </a:t>
            </a:r>
            <a:r>
              <a:rPr lang="en-US" sz="3600" b="1" i="1" dirty="0" smtClean="0">
                <a:solidFill>
                  <a:srgbClr val="FFFF00"/>
                </a:solidFill>
              </a:rPr>
              <a:t>with ventricular </a:t>
            </a:r>
            <a:r>
              <a:rPr lang="en-US" sz="3600" b="1" i="1" dirty="0">
                <a:solidFill>
                  <a:srgbClr val="FFFF00"/>
                </a:solidFill>
              </a:rPr>
              <a:t>arrhythmias</a:t>
            </a:r>
            <a:br>
              <a:rPr lang="en-US" sz="3600" b="1" i="1" dirty="0">
                <a:solidFill>
                  <a:srgbClr val="FFFF00"/>
                </a:solidFill>
              </a:rPr>
            </a:br>
            <a:r>
              <a:rPr lang="en-US" sz="3600" b="1" i="1" dirty="0">
                <a:solidFill>
                  <a:srgbClr val="FFFF00"/>
                </a:solidFill>
              </a:rPr>
              <a:t>and the prevention of sudden cardiac death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49" y="2171677"/>
            <a:ext cx="8568357" cy="3332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8027" y="5712822"/>
            <a:ext cx="4433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Priori et al. </a:t>
            </a:r>
            <a:r>
              <a:rPr lang="en-US" sz="1400" dirty="0">
                <a:solidFill>
                  <a:srgbClr val="92D050"/>
                </a:solidFill>
              </a:rPr>
              <a:t>European Heart Journal (2015) 36, 2793–2867</a:t>
            </a:r>
            <a:r>
              <a:rPr lang="en-US" sz="1400" dirty="0" smtClean="0">
                <a:solidFill>
                  <a:srgbClr val="92D050"/>
                </a:solidFill>
              </a:rPr>
              <a:t> </a:t>
            </a:r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What Are the Drawbacks of ICD </a:t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vs. Pacemaker?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2300817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Larger generator size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Possibility of inappropriate shocks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ICD may not be appropriate in patients with advanced underlying myotonic dystrophy or advanced heart disease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8650" y="6226629"/>
            <a:ext cx="752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 Blausen.com staff (2014). "Medical gallery of </a:t>
            </a:r>
            <a:r>
              <a:rPr lang="en-US" sz="1400" dirty="0" err="1">
                <a:solidFill>
                  <a:srgbClr val="92D050"/>
                </a:solidFill>
              </a:rPr>
              <a:t>Blausen</a:t>
            </a:r>
            <a:r>
              <a:rPr lang="en-US" sz="1400" dirty="0">
                <a:solidFill>
                  <a:srgbClr val="92D050"/>
                </a:solidFill>
              </a:rPr>
              <a:t> Medical 2014". </a:t>
            </a:r>
            <a:r>
              <a:rPr lang="en-US" sz="1400" dirty="0" err="1">
                <a:solidFill>
                  <a:srgbClr val="92D050"/>
                </a:solidFill>
              </a:rPr>
              <a:t>WikiJournal</a:t>
            </a:r>
            <a:r>
              <a:rPr lang="en-US" sz="1400" dirty="0">
                <a:solidFill>
                  <a:srgbClr val="92D050"/>
                </a:solidFill>
              </a:rPr>
              <a:t> of Medicine 1 (2). DOI:10.15347/</a:t>
            </a:r>
            <a:r>
              <a:rPr lang="en-US" sz="1400" dirty="0" err="1">
                <a:solidFill>
                  <a:srgbClr val="92D050"/>
                </a:solidFill>
              </a:rPr>
              <a:t>wjm</a:t>
            </a:r>
            <a:r>
              <a:rPr lang="en-US" sz="1400" dirty="0">
                <a:solidFill>
                  <a:srgbClr val="92D050"/>
                </a:solidFill>
              </a:rPr>
              <a:t>/2014.010. ISSN 2002-4436.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5" y="176656"/>
            <a:ext cx="8066630" cy="60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2" y="58734"/>
            <a:ext cx="8830492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Pacemaker and </a:t>
            </a:r>
            <a:r>
              <a:rPr lang="en-US" sz="3200" b="1" i="1" dirty="0" smtClean="0">
                <a:solidFill>
                  <a:srgbClr val="FFFF00"/>
                </a:solidFill>
              </a:rPr>
              <a:t>Implantable Cardioverter-Defibrillator Use in </a:t>
            </a:r>
            <a:r>
              <a:rPr lang="en-US" sz="3200" b="1" i="1" dirty="0">
                <a:solidFill>
                  <a:srgbClr val="FFFF00"/>
                </a:solidFill>
              </a:rPr>
              <a:t>a US Myotonic Dystrophy Type </a:t>
            </a:r>
            <a:r>
              <a:rPr lang="en-US" sz="3200" b="1" i="1" dirty="0" smtClean="0">
                <a:solidFill>
                  <a:srgbClr val="FFFF00"/>
                </a:solidFill>
              </a:rPr>
              <a:t>1 Population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092" y="1259568"/>
            <a:ext cx="6613812" cy="4434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174" y="6463205"/>
            <a:ext cx="6063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Bhakta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Cardiovasc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Electrophysiol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Vol. 22, pp. 1369-1375, December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389" y="5799118"/>
            <a:ext cx="860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risk of VT/VF and sudden death in patients </a:t>
            </a:r>
            <a:r>
              <a:rPr lang="en-US" dirty="0" smtClean="0">
                <a:solidFill>
                  <a:schemeClr val="bg1"/>
                </a:solidFill>
              </a:rPr>
              <a:t>with pacemakers </a:t>
            </a:r>
            <a:r>
              <a:rPr lang="en-US" dirty="0">
                <a:solidFill>
                  <a:schemeClr val="bg1"/>
                </a:solidFill>
              </a:rPr>
              <a:t>suggests that the ICD may be a preferred device.</a:t>
            </a:r>
          </a:p>
        </p:txBody>
      </p:sp>
    </p:spTree>
    <p:extLst>
      <p:ext uri="{BB962C8B-B14F-4D97-AF65-F5344CB8AC3E}">
        <p14:creationId xmlns:p14="http://schemas.microsoft.com/office/powerpoint/2010/main" val="8764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8189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Questions?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69" y="5767399"/>
            <a:ext cx="3452775" cy="95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3" y="1418081"/>
            <a:ext cx="7232372" cy="40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Cardiac Involvement in Neuromuscular Diseases: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1412"/>
            <a:ext cx="7886700" cy="4351338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en-US" sz="3200" b="1" dirty="0" smtClean="0">
                <a:solidFill>
                  <a:srgbClr val="92D050"/>
                </a:solidFill>
              </a:rPr>
              <a:t>Cardiomyopathy</a:t>
            </a:r>
          </a:p>
          <a:p>
            <a:pPr lvl="2"/>
            <a:endParaRPr lang="en-US" sz="2800" dirty="0" smtClean="0">
              <a:solidFill>
                <a:schemeClr val="bg1"/>
              </a:solidFill>
            </a:endParaRP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Gradual weakening of heart muscle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Symptoms: </a:t>
            </a:r>
          </a:p>
          <a:p>
            <a:pPr lvl="3"/>
            <a:r>
              <a:rPr lang="en-US" sz="2600" dirty="0">
                <a:solidFill>
                  <a:schemeClr val="bg1"/>
                </a:solidFill>
              </a:rPr>
              <a:t>E</a:t>
            </a:r>
            <a:r>
              <a:rPr lang="en-US" sz="2600" dirty="0" smtClean="0">
                <a:solidFill>
                  <a:schemeClr val="bg1"/>
                </a:solidFill>
              </a:rPr>
              <a:t>xercise intolerance</a:t>
            </a:r>
          </a:p>
          <a:p>
            <a:pPr lvl="3"/>
            <a:r>
              <a:rPr lang="en-US" sz="2600" dirty="0">
                <a:solidFill>
                  <a:schemeClr val="bg1"/>
                </a:solidFill>
              </a:rPr>
              <a:t>S</a:t>
            </a:r>
            <a:r>
              <a:rPr lang="en-US" sz="2600" dirty="0" smtClean="0">
                <a:solidFill>
                  <a:schemeClr val="bg1"/>
                </a:solidFill>
              </a:rPr>
              <a:t>hortness of breath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Treatment: 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Medications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Left ventricular pacing for resynchronization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In very select patients, ventricular assist devices and/or cardiac transplant</a:t>
            </a:r>
          </a:p>
          <a:p>
            <a:pPr lvl="3"/>
            <a:endParaRPr lang="en-US" sz="2600" dirty="0" smtClean="0">
              <a:solidFill>
                <a:schemeClr val="bg1"/>
              </a:solidFill>
            </a:endParaRPr>
          </a:p>
          <a:p>
            <a:pPr lvl="3"/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Cardiac Involvement in Neuromuscular Diseases: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0550" y="1938837"/>
            <a:ext cx="6251121" cy="435133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b="1" dirty="0" smtClean="0">
                <a:solidFill>
                  <a:srgbClr val="92D050"/>
                </a:solidFill>
              </a:rPr>
              <a:t>Conduction defects </a:t>
            </a:r>
            <a:r>
              <a:rPr lang="en-US" sz="3200" b="1" dirty="0">
                <a:solidFill>
                  <a:srgbClr val="92D050"/>
                </a:solidFill>
              </a:rPr>
              <a:t>with </a:t>
            </a:r>
            <a:r>
              <a:rPr lang="en-US" sz="3200" b="1" dirty="0" smtClean="0">
                <a:solidFill>
                  <a:srgbClr val="92D050"/>
                </a:solidFill>
              </a:rPr>
              <a:t>arrhythmias</a:t>
            </a:r>
          </a:p>
          <a:p>
            <a:pPr lvl="2"/>
            <a:endParaRPr lang="en-US" sz="2800" dirty="0" smtClean="0">
              <a:solidFill>
                <a:schemeClr val="bg1"/>
              </a:solidFill>
            </a:endParaRP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Slow heart rhythms---</a:t>
            </a:r>
            <a:r>
              <a:rPr lang="en-US" sz="2800" i="1" dirty="0" smtClean="0">
                <a:solidFill>
                  <a:schemeClr val="accent2"/>
                </a:solidFill>
              </a:rPr>
              <a:t>bradycardia</a:t>
            </a:r>
          </a:p>
          <a:p>
            <a:pPr lvl="3"/>
            <a:r>
              <a:rPr lang="en-US" sz="2400" dirty="0">
                <a:solidFill>
                  <a:schemeClr val="bg1"/>
                </a:solidFill>
              </a:rPr>
              <a:t>Diagnosed on </a:t>
            </a:r>
            <a:r>
              <a:rPr lang="en-US" sz="2400" dirty="0" smtClean="0">
                <a:solidFill>
                  <a:schemeClr val="bg1"/>
                </a:solidFill>
              </a:rPr>
              <a:t>ECG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Symptoms: 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Dizziness, passing out, shortness of breath</a:t>
            </a:r>
          </a:p>
          <a:p>
            <a:pPr lvl="3"/>
            <a:r>
              <a:rPr lang="en-US" sz="2600" dirty="0" smtClean="0">
                <a:solidFill>
                  <a:schemeClr val="bg1"/>
                </a:solidFill>
              </a:rPr>
              <a:t>Treatment: </a:t>
            </a:r>
          </a:p>
          <a:p>
            <a:pPr lvl="4"/>
            <a:r>
              <a:rPr lang="en-US" sz="2600" dirty="0" smtClean="0">
                <a:solidFill>
                  <a:schemeClr val="bg1"/>
                </a:solidFill>
              </a:rPr>
              <a:t>Pacemaker </a:t>
            </a:r>
          </a:p>
          <a:p>
            <a:pPr lvl="3"/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2711631"/>
            <a:ext cx="3274422" cy="18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5475" name="Picture 3" descr="jpg0913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04800"/>
            <a:ext cx="5616575" cy="6096000"/>
          </a:xfrm>
          <a:noFill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828800" y="64008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JAMA 2006;296:1314</a:t>
            </a:r>
          </a:p>
        </p:txBody>
      </p:sp>
    </p:spTree>
    <p:extLst>
      <p:ext uri="{BB962C8B-B14F-4D97-AF65-F5344CB8AC3E}">
        <p14:creationId xmlns:p14="http://schemas.microsoft.com/office/powerpoint/2010/main" val="2324635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5475" name="Picture 3" descr="jpg0913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5616575" cy="6096000"/>
          </a:xfrm>
          <a:noFill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828800" y="64008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JAMA 2006;296:1314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3818535" y="3818534"/>
            <a:ext cx="175565" cy="35844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4045306" y="2735885"/>
            <a:ext cx="1967788" cy="1024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124981" y="2320386"/>
            <a:ext cx="2214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Bundle Branch Block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78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5475" name="Picture 3" descr="jpg0913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5616575" cy="6096000"/>
          </a:xfrm>
          <a:noFill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828800" y="6400800"/>
            <a:ext cx="188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JAMA 2006;296:1314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3717925" y="3818534"/>
            <a:ext cx="276176" cy="6071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4045306" y="2735885"/>
            <a:ext cx="1967788" cy="10241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073774" y="2231137"/>
            <a:ext cx="270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Atrio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-Ventricular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(AV)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Block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735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1266</TotalTime>
  <Words>1528</Words>
  <Application>Microsoft Office PowerPoint</Application>
  <PresentationFormat>On-screen Show (4:3)</PresentationFormat>
  <Paragraphs>199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Default Design</vt:lpstr>
      <vt:lpstr>13_Office Theme</vt:lpstr>
      <vt:lpstr>Cardiac Involvement in  Myotonic Dystrophy</vt:lpstr>
      <vt:lpstr>Cardiac Involvement in Neuromuscular Diseases </vt:lpstr>
      <vt:lpstr>Normal Cardiac Contraction</vt:lpstr>
      <vt:lpstr>PowerPoint Presentation</vt:lpstr>
      <vt:lpstr>Cardiac Involvement in Neuromuscular Diseases: </vt:lpstr>
      <vt:lpstr>Cardiac Involvement in Neuromuscular Diseases: </vt:lpstr>
      <vt:lpstr>PowerPoint Presentation</vt:lpstr>
      <vt:lpstr>PowerPoint Presentation</vt:lpstr>
      <vt:lpstr>PowerPoint Presentation</vt:lpstr>
      <vt:lpstr>Cardiac Involvement in Neuromuscular Diseases: </vt:lpstr>
      <vt:lpstr> Sinus Rhythm                   Atrial Fibrillation</vt:lpstr>
      <vt:lpstr>PowerPoint Presentation</vt:lpstr>
      <vt:lpstr>PowerPoint Presentation</vt:lpstr>
      <vt:lpstr>PowerPoint Presentation</vt:lpstr>
      <vt:lpstr>Myotonic Dystrophy</vt:lpstr>
      <vt:lpstr>Cardiac Manifestations in Myotonic Dystrophy</vt:lpstr>
      <vt:lpstr>Guideline Classifications</vt:lpstr>
      <vt:lpstr>Approach to Cardiac Evaluation in Neuromuscular Diseases (NMD)</vt:lpstr>
      <vt:lpstr>Approach to Cardiac Evaluation in Neuromuscular Diseases</vt:lpstr>
      <vt:lpstr>Cardiac Pathology in DM1</vt:lpstr>
      <vt:lpstr>Left Ventricular Systolic Dysfunction and Heart Failure in Adults with Myotonic Dystrophy Type 1</vt:lpstr>
      <vt:lpstr>Therapy for Cardiomyopathy,  Reduced Ejection Fraction</vt:lpstr>
      <vt:lpstr>Electrocardiography in DM1</vt:lpstr>
      <vt:lpstr>Arrhythmias in DM1</vt:lpstr>
      <vt:lpstr>Arrhythmias in DM1</vt:lpstr>
      <vt:lpstr>Cardiac Evaluation in  Myotonic Dystrophy (DM)</vt:lpstr>
      <vt:lpstr>Cardiac Evaluation in  Myotonic Dystrophy (DM)</vt:lpstr>
      <vt:lpstr>Proposed Algorithm for Cardiovascular Management in Myotonic Dystrophy</vt:lpstr>
      <vt:lpstr>Electrophysiology Study</vt:lpstr>
      <vt:lpstr>Indications for Electrophysiology Study</vt:lpstr>
      <vt:lpstr>Electrophysiological Study With Prophylactic Pacing and Survival in Adults With Myotonic Dystrophy and Conduction System Disease</vt:lpstr>
      <vt:lpstr>Cardiac Implantable Electronic Devices</vt:lpstr>
      <vt:lpstr>Pacemaker </vt:lpstr>
      <vt:lpstr>Pacing Guidelines in Myotonic Dystrophy</vt:lpstr>
      <vt:lpstr>Cardiac Resynchronization Therapy: for congestive heart failure due to dyssynchrony caused by bundle branch block</vt:lpstr>
      <vt:lpstr>Implantable Cardioverter-Defibrillator</vt:lpstr>
      <vt:lpstr>Cardioverter-Defibrillator Therapy</vt:lpstr>
      <vt:lpstr>2015 ESC Guidelines for the management of patients with ventricular arrhythmias and the prevention of sudden cardiac death</vt:lpstr>
      <vt:lpstr>What Are the Drawbacks of ICD  vs. Pacemaker?</vt:lpstr>
      <vt:lpstr>Pacemaker and Implantable Cardioverter-Defibrillator Use in a US Myotonic Dystrophy Type 1 Population</vt:lpstr>
      <vt:lpstr>Questions?</vt:lpstr>
    </vt:vector>
  </TitlesOfParts>
  <Company>University of Florida Academic Health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Miles,William Murrell</dc:creator>
  <cp:lastModifiedBy>Miles,William Murrell</cp:lastModifiedBy>
  <cp:revision>118</cp:revision>
  <dcterms:created xsi:type="dcterms:W3CDTF">2017-09-05T00:42:22Z</dcterms:created>
  <dcterms:modified xsi:type="dcterms:W3CDTF">2017-10-20T23:59:19Z</dcterms:modified>
</cp:coreProperties>
</file>