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89" r:id="rId1"/>
  </p:sldMasterIdLst>
  <p:notesMasterIdLst>
    <p:notesMasterId r:id="rId28"/>
  </p:notesMasterIdLst>
  <p:sldIdLst>
    <p:sldId id="323" r:id="rId2"/>
    <p:sldId id="324" r:id="rId3"/>
    <p:sldId id="325" r:id="rId4"/>
    <p:sldId id="331" r:id="rId5"/>
    <p:sldId id="332" r:id="rId6"/>
    <p:sldId id="279" r:id="rId7"/>
    <p:sldId id="267" r:id="rId8"/>
    <p:sldId id="309" r:id="rId9"/>
    <p:sldId id="333" r:id="rId10"/>
    <p:sldId id="258" r:id="rId11"/>
    <p:sldId id="327" r:id="rId12"/>
    <p:sldId id="273" r:id="rId13"/>
    <p:sldId id="285" r:id="rId14"/>
    <p:sldId id="336" r:id="rId15"/>
    <p:sldId id="278" r:id="rId16"/>
    <p:sldId id="299" r:id="rId17"/>
    <p:sldId id="335" r:id="rId18"/>
    <p:sldId id="277" r:id="rId19"/>
    <p:sldId id="311" r:id="rId20"/>
    <p:sldId id="310" r:id="rId21"/>
    <p:sldId id="326" r:id="rId22"/>
    <p:sldId id="334" r:id="rId23"/>
    <p:sldId id="328" r:id="rId24"/>
    <p:sldId id="318" r:id="rId25"/>
    <p:sldId id="307" r:id="rId26"/>
    <p:sldId id="297" r:id="rId27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>
        <p:scale>
          <a:sx n="66" d="100"/>
          <a:sy n="66" d="100"/>
        </p:scale>
        <p:origin x="-2920" y="-19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204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notesMaster" Target="notesMasters/notesMaster1.xml"/><Relationship Id="rId29" Type="http://schemas.openxmlformats.org/officeDocument/2006/relationships/printerSettings" Target="printerSettings/printerSettings1.bin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presProps" Target="presProps.xml"/><Relationship Id="rId31" Type="http://schemas.openxmlformats.org/officeDocument/2006/relationships/viewProps" Target="viewProps.xml"/><Relationship Id="rId32" Type="http://schemas.openxmlformats.org/officeDocument/2006/relationships/theme" Target="theme/theme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charset="0"/>
              </a:defRPr>
            </a:lvl1pPr>
          </a:lstStyle>
          <a:p>
            <a:pPr>
              <a:defRPr/>
            </a:pPr>
            <a:fld id="{858C8A7C-0EB0-8B48-B43C-15220455B8E4}" type="datetime1">
              <a:rPr lang="en-US"/>
              <a:pPr>
                <a:defRPr/>
              </a:pPr>
              <a:t>4/27/15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charset="0"/>
              </a:defRPr>
            </a:lvl1pPr>
          </a:lstStyle>
          <a:p>
            <a:pPr>
              <a:defRPr/>
            </a:pPr>
            <a:fld id="{00B14F9C-2022-2848-9A31-C9049058B55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306668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12" charset="-128"/>
        <a:cs typeface="ＭＳ Ｐゴシック" pitchFamily="-112" charset="-128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12" charset="-128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12" charset="-128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12" charset="-128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12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F342BC2E-2360-F444-B8A9-698294EF56F0}" type="slidenum">
              <a:rPr lang="fr-CA" sz="1200">
                <a:latin typeface="Calibri" charset="0"/>
              </a:rPr>
              <a:pPr eaLnBrk="1" hangingPunct="1"/>
              <a:t>1</a:t>
            </a:fld>
            <a:endParaRPr lang="fr-CA" sz="1200">
              <a:latin typeface="Calibri" charset="0"/>
            </a:endParaRPr>
          </a:p>
        </p:txBody>
      </p:sp>
      <p:sp>
        <p:nvSpPr>
          <p:cNvPr id="19458" name="Rectangle 2"/>
          <p:cNvSpPr>
            <a:spLocks noRo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fr-CA">
                <a:latin typeface="Calibri" charset="0"/>
                <a:ea typeface="ＭＳ Ｐゴシック" charset="0"/>
                <a:cs typeface="ＭＳ Ｐゴシック" charset="0"/>
              </a:rPr>
              <a:t>In addition, several healthcare providers </a:t>
            </a:r>
          </a:p>
          <a:p>
            <a:pPr eaLnBrk="1" hangingPunct="1">
              <a:spcBef>
                <a:spcPct val="0"/>
              </a:spcBef>
            </a:pPr>
            <a:r>
              <a:rPr lang="fr-CA">
                <a:latin typeface="Calibri" charset="0"/>
                <a:ea typeface="ＭＳ Ｐゴシック" charset="0"/>
                <a:cs typeface="ＭＳ Ｐゴシック" charset="0"/>
              </a:rPr>
              <a:t>After do a verbal recap of what has been said </a:t>
            </a:r>
          </a:p>
          <a:p>
            <a:pPr eaLnBrk="1" hangingPunct="1">
              <a:spcBef>
                <a:spcPct val="0"/>
              </a:spcBef>
            </a:pPr>
            <a:r>
              <a:rPr lang="fr-CA">
                <a:latin typeface="Calibri" charset="0"/>
                <a:ea typeface="ＭＳ Ｐゴシック" charset="0"/>
                <a:cs typeface="ＭＳ Ｐゴシック" charset="0"/>
              </a:rPr>
              <a:t>Stating we need tools for diffrents needs </a:t>
            </a:r>
          </a:p>
          <a:p>
            <a:pPr eaLnBrk="1" hangingPunct="1">
              <a:spcBef>
                <a:spcPct val="0"/>
              </a:spcBef>
            </a:pPr>
            <a:endParaRPr lang="fr-CA">
              <a:latin typeface="Calibri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4578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>
                <a:latin typeface="Calibri" charset="0"/>
                <a:ea typeface="ＭＳ Ｐゴシック" charset="0"/>
                <a:cs typeface="ＭＳ Ｐゴシック" charset="0"/>
              </a:rPr>
              <a:t>Medicare: comprehensive primary care initiative</a:t>
            </a:r>
          </a:p>
        </p:txBody>
      </p:sp>
      <p:sp>
        <p:nvSpPr>
          <p:cNvPr id="24579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D0E5281B-4E50-DB4B-AD5A-D01F39120F42}" type="slidenum">
              <a:rPr lang="en-US" sz="1200">
                <a:latin typeface="Calibri" charset="0"/>
              </a:rPr>
              <a:pPr eaLnBrk="1" hangingPunct="1"/>
              <a:t>5</a:t>
            </a:fld>
            <a:endParaRPr lang="en-US" sz="1200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BA269DC1-B56C-A742-90AD-EC5CEDB7E779}" type="slidenum">
              <a:rPr lang="fr-CA" sz="1200">
                <a:latin typeface="Calibri" charset="0"/>
              </a:rPr>
              <a:pPr eaLnBrk="1" hangingPunct="1"/>
              <a:t>8</a:t>
            </a:fld>
            <a:endParaRPr lang="fr-CA" sz="1200">
              <a:latin typeface="Calibri" charset="0"/>
            </a:endParaRPr>
          </a:p>
        </p:txBody>
      </p:sp>
      <p:sp>
        <p:nvSpPr>
          <p:cNvPr id="28674" name="Rectangle 2"/>
          <p:cNvSpPr>
            <a:spLocks noRo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fr-CA">
                <a:latin typeface="Calibri" charset="0"/>
                <a:ea typeface="ＭＳ Ｐゴシック" charset="0"/>
                <a:cs typeface="ＭＳ Ｐゴシック" charset="0"/>
              </a:rPr>
              <a:t>Apart from your regular cold or your arthritis... 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B80424B3-0CF9-E545-AACC-D6C3AEE1410A}" type="slidenum">
              <a:rPr lang="fr-CA" sz="1200">
                <a:latin typeface="Calibri" charset="0"/>
              </a:rPr>
              <a:pPr eaLnBrk="1" hangingPunct="1"/>
              <a:t>26</a:t>
            </a:fld>
            <a:endParaRPr lang="fr-CA" sz="1200">
              <a:latin typeface="Calibri" charset="0"/>
            </a:endParaRPr>
          </a:p>
        </p:txBody>
      </p:sp>
      <p:sp>
        <p:nvSpPr>
          <p:cNvPr id="49154" name="Rectangle 2"/>
          <p:cNvSpPr>
            <a:spLocks noRo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>
              <a:latin typeface="Calibri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1.xml"/><Relationship Id="rId2" Type="http://schemas.openxmlformats.org/officeDocument/2006/relationships/slideMaster" Target="../slideMasters/slideMaster1.xml"/><Relationship Id="rId3" Type="http://schemas.openxmlformats.org/officeDocument/2006/relationships/image" Target="../media/image5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2.xml"/><Relationship Id="rId2" Type="http://schemas.openxmlformats.org/officeDocument/2006/relationships/slideMaster" Target="../slideMasters/slideMaster1.xml"/><Relationship Id="rId3" Type="http://schemas.openxmlformats.org/officeDocument/2006/relationships/image" Target="../media/image6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3.xml"/><Relationship Id="rId2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paperBackingColor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613903" y="699248"/>
            <a:ext cx="5916194" cy="3837694"/>
          </a:xfrm>
          <a:prstGeom prst="rect">
            <a:avLst/>
          </a:prstGeom>
          <a:solidFill>
            <a:srgbClr val="FFFFFF">
              <a:shade val="85000"/>
            </a:srgbClr>
          </a:solidFill>
          <a:ln w="22225" cap="sq">
            <a:solidFill>
              <a:srgbClr val="FDFDFD"/>
            </a:solidFill>
            <a:miter lim="800000"/>
          </a:ln>
          <a:effectLst>
            <a:outerShdw blurRad="57150" dist="37500" dir="7560000" sy="98000" kx="80000" ky="63000" algn="tl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09569" y="1143000"/>
            <a:ext cx="5724862" cy="1846961"/>
          </a:xfrm>
        </p:spPr>
        <p:txBody>
          <a:bodyPr rtlCol="0" anchor="b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6000" kern="1200">
                <a:solidFill>
                  <a:schemeClr val="bg2">
                    <a:lumMod val="7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09569" y="2994212"/>
            <a:ext cx="5724862" cy="1007200"/>
          </a:xfrm>
        </p:spPr>
        <p:txBody>
          <a:bodyPr rtlCol="0">
            <a:normAutofit/>
          </a:bodyPr>
          <a:lstStyle>
            <a:lvl1pPr marL="0" indent="0" algn="ctr" defTabSz="914400" rtl="0" eaLnBrk="1" latinLnBrk="0" hangingPunct="1">
              <a:spcBef>
                <a:spcPts val="0"/>
              </a:spcBef>
              <a:buSzPct val="90000"/>
              <a:buFont typeface="Wingdings" pitchFamily="2" charset="2"/>
              <a:buNone/>
              <a:defRPr sz="2000" kern="1200">
                <a:solidFill>
                  <a:schemeClr val="bg2">
                    <a:lumMod val="7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18E8BF2D-79EA-9B48-8213-1F39B4EBDADC}" type="datetime1">
              <a:rPr lang="en-US"/>
              <a:pPr>
                <a:defRPr/>
              </a:pPr>
              <a:t>4/27/15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AE09BD09-17DF-5842-9EE6-4184523F460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763403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8CE5C7-F12F-D14A-8316-8126D03B8525}" type="datetime1">
              <a:rPr lang="en-US"/>
              <a:pPr>
                <a:defRPr/>
              </a:pPr>
              <a:t>4/27/15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033C22-3F35-054F-B379-0CDD0F065F1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54077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5F7E2A-F81C-634A-A429-34D1300C3FBB}" type="datetime1">
              <a:rPr lang="en-US"/>
              <a:pPr>
                <a:defRPr/>
              </a:pPr>
              <a:t>4/27/15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1AD821-D3F1-CF44-B43A-C241A1E6052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840656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0363" y="1143000"/>
            <a:ext cx="3807662" cy="1341344"/>
          </a:xfrm>
        </p:spPr>
        <p:txBody>
          <a:bodyPr anchor="b"/>
          <a:lstStyle>
            <a:lvl1pPr algn="ctr">
              <a:defRPr sz="44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8199" y="605118"/>
            <a:ext cx="3776472" cy="5565495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0363" y="2618815"/>
            <a:ext cx="3807662" cy="3133164"/>
          </a:xfrm>
        </p:spPr>
        <p:txBody>
          <a:bodyPr>
            <a:normAutofit/>
          </a:bodyPr>
          <a:lstStyle>
            <a:lvl1pPr marL="0" indent="0" algn="ctr">
              <a:spcBef>
                <a:spcPts val="18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985B5C-9AB9-514A-BA51-EFF9BCCD5344}" type="datetime1">
              <a:rPr lang="en-US"/>
              <a:pPr>
                <a:defRPr/>
              </a:pPr>
              <a:t>4/27/15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1B1A5B-3BE6-2F4A-8C34-5C0692E108B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406642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 descr="pictureCaptionBacki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272" t="8888" r="5151" b="16566"/>
          <a:stretch>
            <a:fillRect/>
          </a:stretch>
        </p:blipFill>
        <p:spPr bwMode="auto">
          <a:xfrm>
            <a:off x="4594225" y="663575"/>
            <a:ext cx="3892550" cy="511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725487" y="1143000"/>
            <a:ext cx="3792537" cy="1341344"/>
          </a:xfrm>
        </p:spPr>
        <p:txBody>
          <a:bodyPr anchor="b"/>
          <a:lstStyle>
            <a:lvl1pPr algn="ctr">
              <a:defRPr sz="44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2"/>
          </p:nvPr>
        </p:nvSpPr>
        <p:spPr>
          <a:xfrm>
            <a:off x="725487" y="2618815"/>
            <a:ext cx="3792537" cy="3133164"/>
          </a:xfrm>
        </p:spPr>
        <p:txBody>
          <a:bodyPr>
            <a:normAutofit/>
          </a:bodyPr>
          <a:lstStyle>
            <a:lvl1pPr marL="0" indent="0" algn="ctr">
              <a:spcBef>
                <a:spcPts val="18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829938" y="864971"/>
            <a:ext cx="3422075" cy="470916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noProof="0"/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3FB585-BB0E-A449-B582-6B3A9E1E8F76}" type="datetime1">
              <a:rPr lang="en-US"/>
              <a:pPr>
                <a:defRPr/>
              </a:pPr>
              <a:t>4/27/15</a:t>
            </a:fld>
            <a:endParaRPr lang="en-US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D129E7-7CF7-CD49-B90E-324E31F1C72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775420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5487" y="462896"/>
            <a:ext cx="7718425" cy="82802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25489" y="1598613"/>
            <a:ext cx="7718424" cy="4572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4AF86D-472A-2647-AEFA-2A8552CC582C}" type="datetime1">
              <a:rPr lang="en-US"/>
              <a:pPr>
                <a:defRPr/>
              </a:pPr>
              <a:t>4/27/15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2B0260-6346-854F-8C73-F4C4A15B36F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828592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20000" y="685801"/>
            <a:ext cx="1066800" cy="548481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25488" y="685757"/>
            <a:ext cx="6437312" cy="548222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D44018-4382-6F4A-A12A-ED1412293595}" type="datetime1">
              <a:rPr lang="en-US"/>
              <a:pPr>
                <a:defRPr/>
              </a:pPr>
              <a:t>4/27/15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6A51A2-DDC1-F64A-89F7-842B88935AF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10440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1AB33D-1AE8-5142-AC4E-7259824F22DC}" type="datetime1">
              <a:rPr lang="en-US"/>
              <a:pPr>
                <a:defRPr/>
              </a:pPr>
              <a:t>4/27/15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F011F9-8B5B-594D-9B6C-9CD7CB1A278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64099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Picture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 descr="titlePhotoBacking-r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52" t="9412" r="17500" b="32353"/>
          <a:stretch>
            <a:fillRect/>
          </a:stretch>
        </p:blipFill>
        <p:spPr bwMode="auto">
          <a:xfrm>
            <a:off x="1587500" y="646113"/>
            <a:ext cx="5956300" cy="3992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24435" y="4953000"/>
            <a:ext cx="8095130" cy="857250"/>
          </a:xfrm>
        </p:spPr>
        <p:txBody>
          <a:bodyPr anchor="b">
            <a:noAutofit/>
          </a:bodyPr>
          <a:lstStyle>
            <a:lvl1pPr>
              <a:defRPr sz="5400">
                <a:solidFill>
                  <a:schemeClr val="tx2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24435" y="5791200"/>
            <a:ext cx="8095130" cy="507200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800">
                <a:solidFill>
                  <a:schemeClr val="tx2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3"/>
          </p:nvPr>
        </p:nvSpPr>
        <p:spPr>
          <a:xfrm>
            <a:off x="1764792" y="804672"/>
            <a:ext cx="5638800" cy="3657600"/>
          </a:xfrm>
        </p:spPr>
        <p:txBody>
          <a:bodyPr rtlCol="0">
            <a:normAutofit/>
          </a:bodyPr>
          <a:lstStyle>
            <a:lvl1pPr>
              <a:buNone/>
              <a:defRPr>
                <a:solidFill>
                  <a:schemeClr val="bg2"/>
                </a:solidFill>
              </a:defRPr>
            </a:lvl1pPr>
          </a:lstStyle>
          <a:p>
            <a:pPr lvl="0"/>
            <a:r>
              <a:rPr lang="en-US" noProof="0" smtClean="0"/>
              <a:t>Click icon to add picture</a:t>
            </a:r>
            <a:endParaRPr noProof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4"/>
          </p:nvPr>
        </p:nvSpPr>
        <p:spPr>
          <a:xfrm>
            <a:off x="457200" y="6324600"/>
            <a:ext cx="2133600" cy="273050"/>
          </a:xfrm>
        </p:spPr>
        <p:txBody>
          <a:bodyPr/>
          <a:lstStyle>
            <a:lvl1pPr>
              <a:defRPr>
                <a:solidFill>
                  <a:srgbClr val="C3C586"/>
                </a:solidFill>
              </a:defRPr>
            </a:lvl1pPr>
          </a:lstStyle>
          <a:p>
            <a:pPr>
              <a:defRPr/>
            </a:pPr>
            <a:fld id="{A8A00BDA-3944-2D4B-8E4A-B5CADFDB91E0}" type="datetime1">
              <a:rPr lang="en-US"/>
              <a:pPr>
                <a:defRPr/>
              </a:pPr>
              <a:t>4/27/15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5"/>
          </p:nvPr>
        </p:nvSpPr>
        <p:spPr>
          <a:xfrm>
            <a:off x="3124200" y="6324600"/>
            <a:ext cx="2895600" cy="273050"/>
          </a:xfrm>
        </p:spPr>
        <p:txBody>
          <a:bodyPr/>
          <a:lstStyle>
            <a:lvl1pPr>
              <a:defRPr sz="1400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6"/>
          </p:nvPr>
        </p:nvSpPr>
        <p:spPr>
          <a:xfrm>
            <a:off x="6553200" y="6324600"/>
            <a:ext cx="2133600" cy="273050"/>
          </a:xfrm>
        </p:spPr>
        <p:txBody>
          <a:bodyPr/>
          <a:lstStyle>
            <a:lvl1pPr>
              <a:defRPr>
                <a:solidFill>
                  <a:srgbClr val="C3C586"/>
                </a:solidFill>
              </a:defRPr>
            </a:lvl1pPr>
          </a:lstStyle>
          <a:p>
            <a:pPr>
              <a:defRPr/>
            </a:pPr>
            <a:fld id="{65FF5A36-0C2A-D04C-8101-6F7C811E1E3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618489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0818" y="2514600"/>
            <a:ext cx="8162365" cy="914400"/>
          </a:xfrm>
        </p:spPr>
        <p:txBody>
          <a:bodyPr anchor="b"/>
          <a:lstStyle>
            <a:lvl1pPr algn="ctr">
              <a:defRPr sz="5400" b="0" cap="none" baseline="0">
                <a:solidFill>
                  <a:schemeClr val="tx2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0818" y="3429000"/>
            <a:ext cx="8162365" cy="701000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800">
                <a:solidFill>
                  <a:schemeClr val="tx2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C3C586"/>
                </a:solidFill>
              </a:defRPr>
            </a:lvl1pPr>
          </a:lstStyle>
          <a:p>
            <a:pPr>
              <a:defRPr/>
            </a:pPr>
            <a:fld id="{DC3FAB6C-94FD-C748-8444-4FA5AB1B24B8}" type="datetime1">
              <a:rPr lang="en-US"/>
              <a:pPr>
                <a:defRPr/>
              </a:pPr>
              <a:t>4/27/15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 wrap="square" numCol="1" anchorCtr="0" compatLnSpc="1">
            <a:prstTxWarp prst="textNoShape">
              <a:avLst/>
            </a:prstTxWarp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rgbClr val="C3C586"/>
                </a:solidFill>
                <a:ea typeface="ＭＳ Ｐゴシック" pitchFamily="-112" charset="-128"/>
                <a:cs typeface="ＭＳ Ｐゴシック" pitchFamily="-112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C3C586"/>
                </a:solidFill>
              </a:defRPr>
            </a:lvl1pPr>
          </a:lstStyle>
          <a:p>
            <a:pPr>
              <a:defRPr/>
            </a:pPr>
            <a:fld id="{10D7D7E8-2765-7445-8692-A86FC3FD2F6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527230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23900" y="1586753"/>
            <a:ext cx="3776472" cy="458386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586753"/>
            <a:ext cx="3776472" cy="458386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A12851-8E73-1E4E-A295-F490976D2305}" type="datetime1">
              <a:rPr lang="en-US"/>
              <a:pPr>
                <a:defRPr/>
              </a:pPr>
              <a:t>4/27/15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6D224C-185C-9741-8089-C72CBDE3BF2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23596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3900" y="1598613"/>
            <a:ext cx="3773488" cy="427877"/>
          </a:xfrm>
        </p:spPr>
        <p:txBody>
          <a:bodyPr anchor="b">
            <a:normAutofit/>
          </a:bodyPr>
          <a:lstStyle>
            <a:lvl1pPr marL="0" indent="0" algn="ctr">
              <a:spcBef>
                <a:spcPts val="0"/>
              </a:spcBef>
              <a:buNone/>
              <a:defRPr sz="2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23900" y="2174875"/>
            <a:ext cx="3773488" cy="3997325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98613"/>
            <a:ext cx="3776472" cy="427877"/>
          </a:xfrm>
        </p:spPr>
        <p:txBody>
          <a:bodyPr anchor="b">
            <a:normAutofit/>
          </a:bodyPr>
          <a:lstStyle>
            <a:lvl1pPr marL="0" indent="0" algn="ctr">
              <a:spcBef>
                <a:spcPts val="0"/>
              </a:spcBef>
              <a:buNone/>
              <a:defRPr sz="2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3776472" cy="3997325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51FEBF-B828-1140-B825-B44FECCB7901}" type="datetime1">
              <a:rPr lang="en-US"/>
              <a:pPr>
                <a:defRPr/>
              </a:pPr>
              <a:t>4/27/15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D23A51-9F53-4948-92AB-50D7BE7108A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59551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Content, Top and 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23900" y="1586753"/>
            <a:ext cx="7707406" cy="2231136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8" name="Content Placeholder 2"/>
          <p:cNvSpPr>
            <a:spLocks noGrp="1"/>
          </p:cNvSpPr>
          <p:nvPr>
            <p:ph sz="half" idx="13"/>
          </p:nvPr>
        </p:nvSpPr>
        <p:spPr>
          <a:xfrm>
            <a:off x="723900" y="3914170"/>
            <a:ext cx="7707406" cy="2231136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90A922-6431-784E-A1B5-2BC98422A7B2}" type="datetime1">
              <a:rPr lang="en-US"/>
              <a:pPr>
                <a:defRPr/>
              </a:pPr>
              <a:t>4/27/15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14CAA7-8A71-9A4B-9FF3-7445BF90E93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20616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23900" y="1586753"/>
            <a:ext cx="3776472" cy="458386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8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586753"/>
            <a:ext cx="3776472" cy="2232212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9" name="Content Placeholder 3"/>
          <p:cNvSpPr>
            <a:spLocks noGrp="1"/>
          </p:cNvSpPr>
          <p:nvPr>
            <p:ph sz="half" idx="14"/>
          </p:nvPr>
        </p:nvSpPr>
        <p:spPr>
          <a:xfrm>
            <a:off x="4648200" y="3913094"/>
            <a:ext cx="3776472" cy="2232212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FFBC8E-B1C9-0344-AB8D-F1568FBDE28C}" type="datetime1">
              <a:rPr lang="en-US"/>
              <a:pPr>
                <a:defRPr/>
              </a:pPr>
              <a:t>4/27/15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228769-4BB9-DB47-8DC8-2AE81F710AF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04237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6" name="Content Placeholder 2"/>
          <p:cNvSpPr>
            <a:spLocks noGrp="1"/>
          </p:cNvSpPr>
          <p:nvPr>
            <p:ph sz="half" idx="1"/>
          </p:nvPr>
        </p:nvSpPr>
        <p:spPr>
          <a:xfrm>
            <a:off x="723900" y="1586753"/>
            <a:ext cx="3776472" cy="2232212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7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586753"/>
            <a:ext cx="3776472" cy="2232212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8" name="Content Placeholder 2"/>
          <p:cNvSpPr>
            <a:spLocks noGrp="1"/>
          </p:cNvSpPr>
          <p:nvPr>
            <p:ph sz="half" idx="13"/>
          </p:nvPr>
        </p:nvSpPr>
        <p:spPr>
          <a:xfrm>
            <a:off x="723900" y="3913094"/>
            <a:ext cx="3776472" cy="2232212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9" name="Content Placeholder 3"/>
          <p:cNvSpPr>
            <a:spLocks noGrp="1"/>
          </p:cNvSpPr>
          <p:nvPr>
            <p:ph sz="half" idx="14"/>
          </p:nvPr>
        </p:nvSpPr>
        <p:spPr>
          <a:xfrm>
            <a:off x="4648200" y="3913094"/>
            <a:ext cx="3776472" cy="2232212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4BE769-DEE3-8649-B556-5C1AFE0056AF}" type="datetime1">
              <a:rPr lang="en-US"/>
              <a:pPr>
                <a:defRPr/>
              </a:pPr>
              <a:t>4/27/15</a:t>
            </a:fld>
            <a:endParaRPr lang="en-US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A47C65-2D64-6142-860C-2D95766A4E0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47018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725488" y="314325"/>
            <a:ext cx="7693025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725488" y="1587500"/>
            <a:ext cx="7693025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595959"/>
                </a:solidFill>
                <a:latin typeface="Calisto MT" charset="0"/>
              </a:defRPr>
            </a:lvl1pPr>
          </a:lstStyle>
          <a:p>
            <a:pPr>
              <a:defRPr/>
            </a:pPr>
            <a:fld id="{0DB69F0D-80CE-4748-9C19-9DEA891889EE}" type="datetime1">
              <a:rPr lang="en-US"/>
              <a:pPr>
                <a:defRPr/>
              </a:pPr>
              <a:t>4/27/15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4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595959"/>
                </a:solidFill>
                <a:latin typeface="Calisto MT" charset="0"/>
              </a:defRPr>
            </a:lvl1pPr>
          </a:lstStyle>
          <a:p>
            <a:pPr>
              <a:defRPr/>
            </a:pPr>
            <a:fld id="{1094E79D-EC79-3245-85CF-576EECED9B2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53" r:id="rId1"/>
    <p:sldLayoutId id="2147483942" r:id="rId2"/>
    <p:sldLayoutId id="2147483954" r:id="rId3"/>
    <p:sldLayoutId id="2147483955" r:id="rId4"/>
    <p:sldLayoutId id="2147483943" r:id="rId5"/>
    <p:sldLayoutId id="2147483944" r:id="rId6"/>
    <p:sldLayoutId id="2147483945" r:id="rId7"/>
    <p:sldLayoutId id="2147483946" r:id="rId8"/>
    <p:sldLayoutId id="2147483947" r:id="rId9"/>
    <p:sldLayoutId id="2147483948" r:id="rId10"/>
    <p:sldLayoutId id="2147483949" r:id="rId11"/>
    <p:sldLayoutId id="2147483950" r:id="rId12"/>
    <p:sldLayoutId id="2147483956" r:id="rId13"/>
    <p:sldLayoutId id="2147483951" r:id="rId14"/>
    <p:sldLayoutId id="2147483952" r:id="rId15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5400" kern="1200">
          <a:solidFill>
            <a:srgbClr val="262626"/>
          </a:solidFill>
          <a:latin typeface="+mj-lt"/>
          <a:ea typeface="ＭＳ Ｐゴシック" pitchFamily="-112" charset="-128"/>
          <a:cs typeface="ＭＳ Ｐゴシック" pitchFamily="-112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5400">
          <a:solidFill>
            <a:srgbClr val="262626"/>
          </a:solidFill>
          <a:latin typeface="Calisto MT" pitchFamily="-112" charset="0"/>
          <a:ea typeface="ＭＳ Ｐゴシック" pitchFamily="-112" charset="-128"/>
          <a:cs typeface="ＭＳ Ｐゴシック" pitchFamily="-112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5400">
          <a:solidFill>
            <a:srgbClr val="262626"/>
          </a:solidFill>
          <a:latin typeface="Calisto MT" pitchFamily="-112" charset="0"/>
          <a:ea typeface="ＭＳ Ｐゴシック" pitchFamily="-112" charset="-128"/>
          <a:cs typeface="ＭＳ Ｐゴシック" pitchFamily="-112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5400">
          <a:solidFill>
            <a:srgbClr val="262626"/>
          </a:solidFill>
          <a:latin typeface="Calisto MT" pitchFamily="-112" charset="0"/>
          <a:ea typeface="ＭＳ Ｐゴシック" pitchFamily="-112" charset="-128"/>
          <a:cs typeface="ＭＳ Ｐゴシック" pitchFamily="-112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5400">
          <a:solidFill>
            <a:srgbClr val="262626"/>
          </a:solidFill>
          <a:latin typeface="Calisto MT" pitchFamily="-112" charset="0"/>
          <a:ea typeface="ＭＳ Ｐゴシック" pitchFamily="-112" charset="-128"/>
          <a:cs typeface="ＭＳ Ｐゴシック" pitchFamily="-112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5400">
          <a:solidFill>
            <a:srgbClr val="262626"/>
          </a:solidFill>
          <a:latin typeface="Calisto MT" pitchFamily="-112" charset="0"/>
          <a:ea typeface="ＭＳ Ｐゴシック" pitchFamily="-112" charset="-128"/>
          <a:cs typeface="ＭＳ Ｐゴシック" pitchFamily="-112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sz="5400">
          <a:solidFill>
            <a:srgbClr val="262626"/>
          </a:solidFill>
          <a:latin typeface="Calisto MT" pitchFamily="-112" charset="0"/>
          <a:ea typeface="ＭＳ Ｐゴシック" pitchFamily="-112" charset="-128"/>
          <a:cs typeface="ＭＳ Ｐゴシック" pitchFamily="-112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sz="5400">
          <a:solidFill>
            <a:srgbClr val="262626"/>
          </a:solidFill>
          <a:latin typeface="Calisto MT" pitchFamily="-112" charset="0"/>
          <a:ea typeface="ＭＳ Ｐゴシック" pitchFamily="-112" charset="-128"/>
          <a:cs typeface="ＭＳ Ｐゴシック" pitchFamily="-112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sz="5400">
          <a:solidFill>
            <a:srgbClr val="262626"/>
          </a:solidFill>
          <a:latin typeface="Calisto MT" pitchFamily="-112" charset="0"/>
          <a:ea typeface="ＭＳ Ｐゴシック" pitchFamily="-112" charset="-128"/>
          <a:cs typeface="ＭＳ Ｐゴシック" pitchFamily="-112" charset="-128"/>
        </a:defRPr>
      </a:lvl9pPr>
    </p:titleStyle>
    <p:bodyStyle>
      <a:lvl1pPr marL="457200" indent="-457200" algn="l" rtl="0" eaLnBrk="0" fontAlgn="base" hangingPunct="0">
        <a:spcBef>
          <a:spcPts val="2400"/>
        </a:spcBef>
        <a:spcAft>
          <a:spcPct val="0"/>
        </a:spcAft>
        <a:buSzPct val="90000"/>
        <a:buFont typeface="Wingdings" charset="0"/>
        <a:buChar char="v"/>
        <a:defRPr sz="2400" kern="1200">
          <a:solidFill>
            <a:srgbClr val="404040"/>
          </a:solidFill>
          <a:latin typeface="+mn-lt"/>
          <a:ea typeface="ＭＳ Ｐゴシック" pitchFamily="-112" charset="-128"/>
          <a:cs typeface="ＭＳ Ｐゴシック" pitchFamily="-112" charset="-128"/>
        </a:defRPr>
      </a:lvl1pPr>
      <a:lvl2pPr marL="914400" indent="-457200" algn="l" rtl="0" eaLnBrk="0" fontAlgn="base" hangingPunct="0">
        <a:spcBef>
          <a:spcPts val="1200"/>
        </a:spcBef>
        <a:spcAft>
          <a:spcPct val="0"/>
        </a:spcAft>
        <a:buClr>
          <a:srgbClr val="A6A6A6"/>
        </a:buClr>
        <a:buSzPct val="90000"/>
        <a:buFont typeface="Wingdings" charset="0"/>
        <a:buChar char="v"/>
        <a:defRPr sz="2200" kern="1200">
          <a:solidFill>
            <a:srgbClr val="404040"/>
          </a:solidFill>
          <a:latin typeface="+mn-lt"/>
          <a:ea typeface="ＭＳ Ｐゴシック" pitchFamily="-112" charset="-128"/>
          <a:cs typeface="+mn-cs"/>
        </a:defRPr>
      </a:lvl2pPr>
      <a:lvl3pPr marL="1263650" indent="-349250" algn="l" rtl="0" eaLnBrk="0" fontAlgn="base" hangingPunct="0">
        <a:spcBef>
          <a:spcPts val="1200"/>
        </a:spcBef>
        <a:spcAft>
          <a:spcPct val="0"/>
        </a:spcAft>
        <a:buSzPct val="90000"/>
        <a:buFont typeface="Wingdings" charset="0"/>
        <a:buChar char="v"/>
        <a:defRPr sz="2000" kern="1200">
          <a:solidFill>
            <a:srgbClr val="404040"/>
          </a:solidFill>
          <a:latin typeface="+mn-lt"/>
          <a:ea typeface="ＭＳ Ｐゴシック" pitchFamily="-112" charset="-128"/>
          <a:cs typeface="+mn-cs"/>
        </a:defRPr>
      </a:lvl3pPr>
      <a:lvl4pPr marL="1600200" indent="-336550" algn="l" rtl="0" eaLnBrk="0" fontAlgn="base" hangingPunct="0">
        <a:spcBef>
          <a:spcPts val="1200"/>
        </a:spcBef>
        <a:spcAft>
          <a:spcPct val="0"/>
        </a:spcAft>
        <a:buClr>
          <a:srgbClr val="A6A6A6"/>
        </a:buClr>
        <a:buSzPct val="90000"/>
        <a:buFont typeface="Wingdings" charset="0"/>
        <a:buChar char="v"/>
        <a:defRPr kern="1200">
          <a:solidFill>
            <a:srgbClr val="404040"/>
          </a:solidFill>
          <a:latin typeface="+mn-lt"/>
          <a:ea typeface="ＭＳ Ｐゴシック" pitchFamily="-112" charset="-128"/>
          <a:cs typeface="+mn-cs"/>
        </a:defRPr>
      </a:lvl4pPr>
      <a:lvl5pPr marL="2057400" indent="-457200" algn="l" rtl="0" eaLnBrk="0" fontAlgn="base" hangingPunct="0">
        <a:spcBef>
          <a:spcPts val="1200"/>
        </a:spcBef>
        <a:spcAft>
          <a:spcPct val="0"/>
        </a:spcAft>
        <a:buSzPct val="90000"/>
        <a:buFont typeface="Wingdings" charset="0"/>
        <a:buChar char="v"/>
        <a:defRPr kern="1200">
          <a:solidFill>
            <a:srgbClr val="404040"/>
          </a:solidFill>
          <a:latin typeface="+mn-lt"/>
          <a:ea typeface="ＭＳ Ｐゴシック" pitchFamily="-112" charset="-128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Relationship Id="rId3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hyperlink" Target="http://www.freehealthtrack.com" TargetMode="Externa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9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png"/><Relationship Id="rId3" Type="http://schemas.openxmlformats.org/officeDocument/2006/relationships/image" Target="../media/image21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3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Calisto MT" charset="0"/>
                <a:ea typeface="ＭＳ Ｐゴシック" charset="0"/>
                <a:cs typeface="ＭＳ Ｐゴシック" charset="0"/>
              </a:rPr>
              <a:t>Who is on your team? 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723900" y="1587500"/>
            <a:ext cx="3776663" cy="4583113"/>
          </a:xfrm>
        </p:spPr>
        <p:txBody>
          <a:bodyPr>
            <a:normAutofit lnSpcReduction="10000"/>
          </a:bodyPr>
          <a:lstStyle/>
          <a:p>
            <a:pPr eaLnBrk="1" hangingPunct="1">
              <a:lnSpc>
                <a:spcPct val="80000"/>
              </a:lnSpc>
              <a:defRPr/>
            </a:pPr>
            <a:r>
              <a:rPr lang="en-US" sz="2600" dirty="0">
                <a:latin typeface="Calisto MT" charset="0"/>
                <a:ea typeface="ＭＳ Ｐゴシック" charset="0"/>
                <a:cs typeface="ＭＳ Ｐゴシック" charset="0"/>
              </a:rPr>
              <a:t>General practitioner/pediatrician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sz="2600" dirty="0">
                <a:latin typeface="Calisto MT" charset="0"/>
                <a:ea typeface="ＭＳ Ｐゴシック" charset="0"/>
                <a:cs typeface="ＭＳ Ｐゴシック" charset="0"/>
              </a:rPr>
              <a:t>Neurologist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sz="2600" dirty="0">
                <a:latin typeface="Calisto MT" charset="0"/>
                <a:ea typeface="ＭＳ Ｐゴシック" charset="0"/>
                <a:cs typeface="ＭＳ Ｐゴシック" charset="0"/>
              </a:rPr>
              <a:t>Cardiologist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sz="2600" dirty="0" smtClean="0">
                <a:latin typeface="Calisto MT" charset="0"/>
                <a:ea typeface="ＭＳ Ｐゴシック" charset="0"/>
                <a:cs typeface="ＭＳ Ｐゴシック" charset="0"/>
              </a:rPr>
              <a:t>Pulmonologist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sz="2600" dirty="0" smtClean="0">
                <a:latin typeface="Calisto MT" charset="0"/>
                <a:ea typeface="ＭＳ Ｐゴシック" charset="0"/>
                <a:cs typeface="ＭＳ Ｐゴシック" charset="0"/>
              </a:rPr>
              <a:t>Gastroenterologist</a:t>
            </a:r>
            <a:endParaRPr lang="en-US" sz="2600" dirty="0">
              <a:latin typeface="Calisto MT" charset="0"/>
              <a:ea typeface="ＭＳ Ｐゴシック" charset="0"/>
              <a:cs typeface="ＭＳ Ｐゴシック" charset="0"/>
            </a:endParaRPr>
          </a:p>
          <a:p>
            <a:pPr eaLnBrk="1" hangingPunct="1">
              <a:lnSpc>
                <a:spcPct val="80000"/>
              </a:lnSpc>
              <a:defRPr/>
            </a:pPr>
            <a:r>
              <a:rPr lang="en-US" sz="2600" dirty="0">
                <a:latin typeface="Calisto MT" charset="0"/>
                <a:ea typeface="ＭＳ Ｐゴシック" charset="0"/>
                <a:cs typeface="ＭＳ Ｐゴシック" charset="0"/>
              </a:rPr>
              <a:t>Sleep medicine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sz="2600" dirty="0">
                <a:latin typeface="Calisto MT" charset="0"/>
                <a:ea typeface="ＭＳ Ｐゴシック" charset="0"/>
                <a:cs typeface="ＭＳ Ｐゴシック" charset="0"/>
              </a:rPr>
              <a:t>Speech/swallow therapist</a:t>
            </a:r>
          </a:p>
          <a:p>
            <a:pPr eaLnBrk="1" hangingPunct="1">
              <a:lnSpc>
                <a:spcPct val="80000"/>
              </a:lnSpc>
              <a:defRPr/>
            </a:pPr>
            <a:endParaRPr lang="en-US" sz="2600" dirty="0">
              <a:latin typeface="Calisto MT" charset="0"/>
              <a:ea typeface="ＭＳ Ｐゴシック" charset="0"/>
              <a:cs typeface="ＭＳ Ｐゴシック" charset="0"/>
            </a:endParaRPr>
          </a:p>
          <a:p>
            <a:pPr eaLnBrk="1" hangingPunct="1">
              <a:lnSpc>
                <a:spcPct val="80000"/>
              </a:lnSpc>
              <a:defRPr/>
            </a:pPr>
            <a:endParaRPr lang="fr-CA" sz="2600" dirty="0">
              <a:latin typeface="Calisto MT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2772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587500"/>
            <a:ext cx="3776663" cy="4583113"/>
          </a:xfrm>
        </p:spPr>
        <p:txBody>
          <a:bodyPr>
            <a:normAutofit lnSpcReduction="10000"/>
          </a:bodyPr>
          <a:lstStyle/>
          <a:p>
            <a:pPr eaLnBrk="1" hangingPunct="1">
              <a:lnSpc>
                <a:spcPct val="80000"/>
              </a:lnSpc>
              <a:defRPr/>
            </a:pPr>
            <a:r>
              <a:rPr lang="en-US" dirty="0">
                <a:latin typeface="Calisto MT" charset="0"/>
                <a:ea typeface="ＭＳ Ｐゴシック" charset="0"/>
                <a:cs typeface="ＭＳ Ｐゴシック" charset="0"/>
              </a:rPr>
              <a:t>OB/GYN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dirty="0">
                <a:latin typeface="Calisto MT" charset="0"/>
                <a:ea typeface="ＭＳ Ｐゴシック" charset="0"/>
                <a:cs typeface="ＭＳ Ｐゴシック" charset="0"/>
              </a:rPr>
              <a:t>Nurse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dirty="0">
                <a:latin typeface="Calisto MT" charset="0"/>
                <a:ea typeface="ＭＳ Ｐゴシック" charset="0"/>
                <a:cs typeface="ＭＳ Ｐゴシック" charset="0"/>
              </a:rPr>
              <a:t>Physical Therapist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dirty="0">
                <a:latin typeface="Calisto MT" charset="0"/>
                <a:ea typeface="ＭＳ Ｐゴシック" charset="0"/>
                <a:cs typeface="ＭＳ Ｐゴシック" charset="0"/>
              </a:rPr>
              <a:t>Occupational Therapist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dirty="0">
                <a:latin typeface="Calisto MT" charset="0"/>
                <a:ea typeface="ＭＳ Ｐゴシック" charset="0"/>
                <a:cs typeface="ＭＳ Ｐゴシック" charset="0"/>
              </a:rPr>
              <a:t>Social worker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dirty="0">
                <a:latin typeface="Calisto MT" charset="0"/>
                <a:ea typeface="ＭＳ Ｐゴシック" charset="0"/>
                <a:cs typeface="ＭＳ Ｐゴシック" charset="0"/>
              </a:rPr>
              <a:t>Nutritionist 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dirty="0">
                <a:latin typeface="Calisto MT" charset="0"/>
                <a:ea typeface="ＭＳ Ｐゴシック" charset="0"/>
                <a:cs typeface="ＭＳ Ｐゴシック" charset="0"/>
              </a:rPr>
              <a:t>And so on...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Title 1"/>
          <p:cNvSpPr>
            <a:spLocks noGrp="1"/>
          </p:cNvSpPr>
          <p:nvPr>
            <p:ph type="title"/>
          </p:nvPr>
        </p:nvSpPr>
        <p:spPr>
          <a:xfrm>
            <a:off x="26988" y="314325"/>
            <a:ext cx="8766175" cy="1300163"/>
          </a:xfrm>
        </p:spPr>
        <p:txBody>
          <a:bodyPr/>
          <a:lstStyle/>
          <a:p>
            <a:pPr eaLnBrk="1" hangingPunct="1"/>
            <a:r>
              <a:rPr lang="en-US">
                <a:latin typeface="Calisto MT" charset="0"/>
                <a:ea typeface="ＭＳ Ｐゴシック" charset="0"/>
                <a:cs typeface="ＭＳ Ｐゴシック" charset="0"/>
              </a:rPr>
              <a:t>Your medical records</a:t>
            </a:r>
            <a:endParaRPr lang="en-US" u="sng">
              <a:latin typeface="Calisto MT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0722" name="Content Placeholder 2"/>
          <p:cNvSpPr>
            <a:spLocks noGrp="1"/>
          </p:cNvSpPr>
          <p:nvPr>
            <p:ph idx="1"/>
          </p:nvPr>
        </p:nvSpPr>
        <p:spPr>
          <a:xfrm>
            <a:off x="26988" y="1319213"/>
            <a:ext cx="5416550" cy="4903787"/>
          </a:xfrm>
        </p:spPr>
        <p:txBody>
          <a:bodyPr/>
          <a:lstStyle/>
          <a:p>
            <a:pPr eaLnBrk="1" hangingPunct="1"/>
            <a:r>
              <a:rPr lang="en-US">
                <a:latin typeface="Calisto MT" charset="0"/>
                <a:ea typeface="ＭＳ Ｐゴシック" charset="0"/>
                <a:cs typeface="ＭＳ Ｐゴシック" charset="0"/>
              </a:rPr>
              <a:t>Fax or send </a:t>
            </a:r>
            <a:r>
              <a:rPr lang="en-US" u="sng">
                <a:latin typeface="Calisto MT" charset="0"/>
                <a:ea typeface="ＭＳ Ｐゴシック" charset="0"/>
                <a:cs typeface="ＭＳ Ｐゴシック" charset="0"/>
              </a:rPr>
              <a:t>before</a:t>
            </a:r>
            <a:r>
              <a:rPr lang="en-US">
                <a:latin typeface="Calisto MT" charset="0"/>
                <a:ea typeface="ＭＳ Ｐゴシック" charset="0"/>
                <a:cs typeface="ＭＳ Ｐゴシック" charset="0"/>
              </a:rPr>
              <a:t> your visit</a:t>
            </a:r>
          </a:p>
          <a:p>
            <a:pPr lvl="1" eaLnBrk="1" hangingPunct="1"/>
            <a:r>
              <a:rPr lang="en-US">
                <a:latin typeface="Calisto MT" charset="0"/>
                <a:ea typeface="ＭＳ Ｐゴシック" charset="0"/>
                <a:cs typeface="ＭＳ Ｐゴシック" charset="0"/>
              </a:rPr>
              <a:t>Especially for a new doctor</a:t>
            </a:r>
          </a:p>
          <a:p>
            <a:pPr eaLnBrk="1" hangingPunct="1"/>
            <a:r>
              <a:rPr lang="en-US">
                <a:latin typeface="Calisto MT" charset="0"/>
                <a:ea typeface="ＭＳ Ｐゴシック" charset="0"/>
                <a:cs typeface="ＭＳ Ｐゴシック" charset="0"/>
              </a:rPr>
              <a:t>Electronic medical records (EMR)</a:t>
            </a:r>
          </a:p>
          <a:p>
            <a:pPr lvl="1" eaLnBrk="1" hangingPunct="1"/>
            <a:r>
              <a:rPr lang="en-US">
                <a:latin typeface="Calisto MT" charset="0"/>
                <a:ea typeface="ＭＳ Ｐゴシック" charset="0"/>
              </a:rPr>
              <a:t>Vary between hospitals</a:t>
            </a:r>
          </a:p>
          <a:p>
            <a:pPr lvl="1" eaLnBrk="1" hangingPunct="1"/>
            <a:r>
              <a:rPr lang="en-US">
                <a:latin typeface="Calisto MT" charset="0"/>
                <a:ea typeface="ＭＳ Ｐゴシック" charset="0"/>
              </a:rPr>
              <a:t>Multiple doctors at same institution can view same EMR</a:t>
            </a:r>
          </a:p>
          <a:p>
            <a:pPr eaLnBrk="1" hangingPunct="1"/>
            <a:r>
              <a:rPr lang="en-US">
                <a:latin typeface="Calisto MT" charset="0"/>
                <a:ea typeface="ＭＳ Ｐゴシック" charset="0"/>
                <a:cs typeface="ＭＳ Ｐゴシック" charset="0"/>
              </a:rPr>
              <a:t>HIPPA restrictions</a:t>
            </a:r>
          </a:p>
          <a:p>
            <a:pPr lvl="1" eaLnBrk="1" hangingPunct="1"/>
            <a:r>
              <a:rPr lang="en-US">
                <a:latin typeface="Calisto MT" charset="0"/>
                <a:ea typeface="ＭＳ Ｐゴシック" charset="0"/>
              </a:rPr>
              <a:t>Health insurance privacy and portability</a:t>
            </a:r>
          </a:p>
          <a:p>
            <a:pPr lvl="1" eaLnBrk="1" hangingPunct="1"/>
            <a:r>
              <a:rPr lang="en-US">
                <a:latin typeface="Calisto MT" charset="0"/>
                <a:ea typeface="ＭＳ Ｐゴシック" charset="0"/>
              </a:rPr>
              <a:t>Be both specific and inclusive: providers, test, image, future dates.</a:t>
            </a:r>
          </a:p>
        </p:txBody>
      </p:sp>
      <p:pic>
        <p:nvPicPr>
          <p:cNvPr id="30723" name="Content Placeholder 3" descr="Release of Information Form.pdf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795"/>
          <a:stretch>
            <a:fillRect/>
          </a:stretch>
        </p:blipFill>
        <p:spPr bwMode="auto">
          <a:xfrm>
            <a:off x="5443538" y="2328863"/>
            <a:ext cx="3700462" cy="4529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</p:pic>
      <p:sp>
        <p:nvSpPr>
          <p:cNvPr id="30724" name="TextBox 1"/>
          <p:cNvSpPr txBox="1">
            <a:spLocks noChangeArrowheads="1"/>
          </p:cNvSpPr>
          <p:nvPr/>
        </p:nvSpPr>
        <p:spPr bwMode="auto">
          <a:xfrm>
            <a:off x="5829300" y="1670050"/>
            <a:ext cx="2963863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lvl="1" eaLnBrk="1" hangingPunct="1"/>
            <a:r>
              <a:rPr lang="en-US" sz="1800">
                <a:latin typeface="Calisto MT" charset="0"/>
              </a:rPr>
              <a:t>Release of information form</a:t>
            </a:r>
          </a:p>
          <a:p>
            <a:pPr eaLnBrk="1" hangingPunct="1"/>
            <a:endParaRPr lang="en-US" sz="180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5" name="Picture 6" descr="myColumbiaDoctors | ColumbiaDoctors2.pdf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79963" y="5138738"/>
            <a:ext cx="4768850" cy="1720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46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Calisto MT" charset="0"/>
                <a:ea typeface="ＭＳ Ｐゴシック" charset="0"/>
                <a:cs typeface="ＭＳ Ｐゴシック" charset="0"/>
              </a:rPr>
              <a:t>Patient Portal</a:t>
            </a:r>
          </a:p>
        </p:txBody>
      </p:sp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723900" y="1598613"/>
            <a:ext cx="3773488" cy="428625"/>
          </a:xfrm>
        </p:spPr>
        <p:txBody>
          <a:bodyPr>
            <a:normAutofit fontScale="92500" lnSpcReduction="20000"/>
          </a:bodyPr>
          <a:lstStyle/>
          <a:p>
            <a:pPr>
              <a:defRPr/>
            </a:pPr>
            <a:r>
              <a:rPr lang="en-US" dirty="0" smtClean="0"/>
              <a:t>benefits</a:t>
            </a:r>
            <a:endParaRPr lang="en-US" dirty="0"/>
          </a:p>
        </p:txBody>
      </p:sp>
      <p:sp>
        <p:nvSpPr>
          <p:cNvPr id="31748" name="Content Placeholder 1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>
                <a:latin typeface="Calisto MT" charset="0"/>
                <a:ea typeface="ＭＳ Ｐゴシック" charset="0"/>
                <a:cs typeface="ＭＳ Ｐゴシック" charset="0"/>
              </a:rPr>
              <a:t>Request appointments</a:t>
            </a:r>
          </a:p>
          <a:p>
            <a:r>
              <a:rPr lang="en-US">
                <a:latin typeface="Calisto MT" charset="0"/>
                <a:ea typeface="ＭＳ Ｐゴシック" charset="0"/>
                <a:cs typeface="ＭＳ Ｐゴシック" charset="0"/>
              </a:rPr>
              <a:t>Appointment reminders</a:t>
            </a:r>
          </a:p>
          <a:p>
            <a:r>
              <a:rPr lang="en-US">
                <a:latin typeface="Calisto MT" charset="0"/>
                <a:ea typeface="ＭＳ Ｐゴシック" charset="0"/>
                <a:cs typeface="ＭＳ Ｐゴシック" charset="0"/>
              </a:rPr>
              <a:t>View test, lab results, imaging reports</a:t>
            </a:r>
          </a:p>
          <a:p>
            <a:r>
              <a:rPr lang="en-US">
                <a:latin typeface="Calisto MT" charset="0"/>
                <a:ea typeface="ＭＳ Ｐゴシック" charset="0"/>
                <a:cs typeface="ＭＳ Ｐゴシック" charset="0"/>
              </a:rPr>
              <a:t>Send messages to your team</a:t>
            </a:r>
          </a:p>
          <a:p>
            <a:r>
              <a:rPr lang="en-US">
                <a:latin typeface="Calisto MT" charset="0"/>
                <a:ea typeface="ＭＳ Ｐゴシック" charset="0"/>
                <a:cs typeface="ＭＳ Ｐゴシック" charset="0"/>
              </a:rPr>
              <a:t>Request medication refills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3"/>
          </p:nvPr>
        </p:nvSpPr>
        <p:spPr>
          <a:xfrm>
            <a:off x="4645025" y="1598613"/>
            <a:ext cx="3776663" cy="428625"/>
          </a:xfrm>
        </p:spPr>
        <p:txBody>
          <a:bodyPr>
            <a:normAutofit fontScale="92500" lnSpcReduction="20000"/>
          </a:bodyPr>
          <a:lstStyle/>
          <a:p>
            <a:pPr>
              <a:defRPr/>
            </a:pPr>
            <a:r>
              <a:rPr lang="en-US" dirty="0" smtClean="0"/>
              <a:t>limitations</a:t>
            </a:r>
            <a:endParaRPr lang="en-US" dirty="0"/>
          </a:p>
        </p:txBody>
      </p:sp>
      <p:sp>
        <p:nvSpPr>
          <p:cNvPr id="31750" name="Content Placeholder 3"/>
          <p:cNvSpPr>
            <a:spLocks noGrp="1"/>
          </p:cNvSpPr>
          <p:nvPr>
            <p:ph sz="quarter" idx="4"/>
          </p:nvPr>
        </p:nvSpPr>
        <p:spPr>
          <a:xfrm>
            <a:off x="4645025" y="2020888"/>
            <a:ext cx="4321175" cy="3997325"/>
          </a:xfrm>
        </p:spPr>
        <p:txBody>
          <a:bodyPr/>
          <a:lstStyle/>
          <a:p>
            <a:r>
              <a:rPr lang="en-US">
                <a:latin typeface="Calisto MT" charset="0"/>
                <a:ea typeface="ＭＳ Ｐゴシック" charset="0"/>
                <a:cs typeface="ＭＳ Ｐゴシック" charset="0"/>
              </a:rPr>
              <a:t>Full records may not be available</a:t>
            </a:r>
          </a:p>
          <a:p>
            <a:r>
              <a:rPr lang="en-US">
                <a:latin typeface="Calisto MT" charset="0"/>
                <a:ea typeface="ＭＳ Ｐゴシック" charset="0"/>
                <a:cs typeface="ＭＳ Ｐゴシック" charset="0"/>
              </a:rPr>
              <a:t>Delay in lab result posting</a:t>
            </a:r>
          </a:p>
          <a:p>
            <a:r>
              <a:rPr lang="en-US">
                <a:latin typeface="Calisto MT" charset="0"/>
                <a:ea typeface="ＭＳ Ｐゴシック" charset="0"/>
                <a:cs typeface="ＭＳ Ｐゴシック" charset="0"/>
              </a:rPr>
              <a:t>Some note types not accessible</a:t>
            </a:r>
          </a:p>
          <a:p>
            <a:pPr lvl="1"/>
            <a:r>
              <a:rPr lang="en-US">
                <a:latin typeface="Calisto MT" charset="0"/>
                <a:ea typeface="ＭＳ Ｐゴシック" charset="0"/>
              </a:rPr>
              <a:t>Genetic, psychiatric</a:t>
            </a:r>
          </a:p>
          <a:p>
            <a:pPr lvl="1"/>
            <a:endParaRPr lang="en-US">
              <a:latin typeface="Calisto MT" charset="0"/>
              <a:ea typeface="ＭＳ Ｐゴシック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69" name="Picture 4"/>
          <p:cNvPicPr>
            <a:picLocks noChangeAspect="1"/>
          </p:cNvPicPr>
          <p:nvPr/>
        </p:nvPicPr>
        <p:blipFill>
          <a:blip r:embed="rId2" cstate="email">
            <a:lum bright="12000" contrast="14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97275" y="4195763"/>
            <a:ext cx="4656138" cy="2535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0" name="Picture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79475" y="1457325"/>
            <a:ext cx="4360863" cy="2738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71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600">
                <a:latin typeface="Calisto MT" charset="0"/>
                <a:ea typeface="ＭＳ Ｐゴシック" charset="0"/>
                <a:cs typeface="ＭＳ Ｐゴシック" charset="0"/>
              </a:rPr>
              <a:t>High tech</a:t>
            </a:r>
          </a:p>
        </p:txBody>
      </p:sp>
      <p:sp>
        <p:nvSpPr>
          <p:cNvPr id="32772" name="TextBox 1"/>
          <p:cNvSpPr txBox="1">
            <a:spLocks noChangeArrowheads="1"/>
          </p:cNvSpPr>
          <p:nvPr/>
        </p:nvSpPr>
        <p:spPr bwMode="auto">
          <a:xfrm>
            <a:off x="5240338" y="2482850"/>
            <a:ext cx="357187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/>
              <a:t>Pros: immediately available in emergencies</a:t>
            </a:r>
          </a:p>
        </p:txBody>
      </p:sp>
      <p:sp>
        <p:nvSpPr>
          <p:cNvPr id="32773" name="TextBox 2"/>
          <p:cNvSpPr txBox="1">
            <a:spLocks noChangeArrowheads="1"/>
          </p:cNvSpPr>
          <p:nvPr/>
        </p:nvSpPr>
        <p:spPr bwMode="auto">
          <a:xfrm>
            <a:off x="0" y="5330825"/>
            <a:ext cx="359727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/>
              <a:t>Cons: have to keep them updated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Calisto MT" charset="0"/>
                <a:ea typeface="ＭＳ Ｐゴシック" charset="0"/>
                <a:cs typeface="ＭＳ Ｐゴシック" charset="0"/>
              </a:rPr>
              <a:t>Low tech</a:t>
            </a:r>
          </a:p>
        </p:txBody>
      </p:sp>
      <p:sp>
        <p:nvSpPr>
          <p:cNvPr id="33794" name="TextBox 11"/>
          <p:cNvSpPr txBox="1">
            <a:spLocks noChangeArrowheads="1"/>
          </p:cNvSpPr>
          <p:nvPr/>
        </p:nvSpPr>
        <p:spPr bwMode="auto">
          <a:xfrm>
            <a:off x="4957763" y="3068638"/>
            <a:ext cx="392906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>
                <a:latin typeface="Handwriting - Dakota" charset="0"/>
                <a:cs typeface="Handwriting - Dakota" charset="0"/>
              </a:rPr>
              <a:t>* I have a St. Jude</a:t>
            </a:r>
            <a:r>
              <a:rPr lang="ja-JP" altLang="en-US" sz="1800">
                <a:latin typeface="Handwriting - Dakota" charset="0"/>
                <a:cs typeface="Handwriting - Dakota" charset="0"/>
              </a:rPr>
              <a:t>’</a:t>
            </a:r>
            <a:r>
              <a:rPr lang="en-US" altLang="ja-JP" sz="1800">
                <a:latin typeface="Handwriting - Dakota" charset="0"/>
                <a:cs typeface="Handwriting - Dakota" charset="0"/>
              </a:rPr>
              <a:t>s heart valve</a:t>
            </a:r>
            <a:endParaRPr lang="en-US" sz="1800">
              <a:latin typeface="Handwriting - Dakota" charset="0"/>
              <a:cs typeface="Handwriting - Dakota" charset="0"/>
            </a:endParaRPr>
          </a:p>
        </p:txBody>
      </p:sp>
      <p:grpSp>
        <p:nvGrpSpPr>
          <p:cNvPr id="33795" name="Group 2"/>
          <p:cNvGrpSpPr>
            <a:grpSpLocks/>
          </p:cNvGrpSpPr>
          <p:nvPr/>
        </p:nvGrpSpPr>
        <p:grpSpPr bwMode="auto">
          <a:xfrm>
            <a:off x="487363" y="1138238"/>
            <a:ext cx="8550275" cy="5759450"/>
            <a:chOff x="225425" y="995056"/>
            <a:chExt cx="8814699" cy="5902622"/>
          </a:xfrm>
        </p:grpSpPr>
        <p:pic>
          <p:nvPicPr>
            <p:cNvPr id="33796" name="Picture 3"/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5425" y="1087428"/>
              <a:ext cx="8720137" cy="5810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" name="TextBox 4"/>
            <p:cNvSpPr txBox="1"/>
            <p:nvPr/>
          </p:nvSpPr>
          <p:spPr>
            <a:xfrm>
              <a:off x="260961" y="995056"/>
              <a:ext cx="4711546" cy="461665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400" dirty="0">
                  <a:noFill/>
                  <a:latin typeface="Handwriting - Dakota"/>
                  <a:ea typeface="+mn-ea"/>
                  <a:cs typeface="Handwriting - Dakota"/>
                </a:rPr>
                <a:t>Medical information  Jane Doe</a:t>
              </a:r>
            </a:p>
          </p:txBody>
        </p:sp>
        <p:grpSp>
          <p:nvGrpSpPr>
            <p:cNvPr id="33798" name="Group 1"/>
            <p:cNvGrpSpPr>
              <a:grpSpLocks/>
            </p:cNvGrpSpPr>
            <p:nvPr/>
          </p:nvGrpSpPr>
          <p:grpSpPr bwMode="auto">
            <a:xfrm>
              <a:off x="487363" y="1138227"/>
              <a:ext cx="8552761" cy="5481637"/>
              <a:chOff x="487363" y="1087428"/>
              <a:chExt cx="8552761" cy="5481637"/>
            </a:xfrm>
          </p:grpSpPr>
          <p:sp>
            <p:nvSpPr>
              <p:cNvPr id="33799" name="TextBox 5"/>
              <p:cNvSpPr txBox="1">
                <a:spLocks noChangeArrowheads="1"/>
              </p:cNvSpPr>
              <p:nvPr/>
            </p:nvSpPr>
            <p:spPr bwMode="auto">
              <a:xfrm>
                <a:off x="7045325" y="1498590"/>
                <a:ext cx="1738313" cy="3698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/>
                <a:r>
                  <a:rPr lang="en-US" sz="1800">
                    <a:latin typeface="Handwriting - Dakota" charset="0"/>
                    <a:cs typeface="Handwriting - Dakota" charset="0"/>
                  </a:rPr>
                  <a:t>Updated 12/1/11</a:t>
                </a:r>
              </a:p>
            </p:txBody>
          </p:sp>
          <p:sp>
            <p:nvSpPr>
              <p:cNvPr id="33800" name="TextBox 6"/>
              <p:cNvSpPr txBox="1">
                <a:spLocks noChangeArrowheads="1"/>
              </p:cNvSpPr>
              <p:nvPr/>
            </p:nvSpPr>
            <p:spPr bwMode="auto">
              <a:xfrm>
                <a:off x="5753100" y="1087428"/>
                <a:ext cx="2082800" cy="36988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/>
                <a:r>
                  <a:rPr lang="en-US" sz="1800">
                    <a:latin typeface="Handwriting - Dakota" charset="0"/>
                    <a:cs typeface="Handwriting - Dakota" charset="0"/>
                  </a:rPr>
                  <a:t>Birthdate 1/1/1968</a:t>
                </a:r>
              </a:p>
            </p:txBody>
          </p:sp>
          <p:sp>
            <p:nvSpPr>
              <p:cNvPr id="33801" name="TextBox 7"/>
              <p:cNvSpPr txBox="1">
                <a:spLocks noChangeArrowheads="1"/>
              </p:cNvSpPr>
              <p:nvPr/>
            </p:nvSpPr>
            <p:spPr bwMode="auto">
              <a:xfrm>
                <a:off x="487363" y="2038340"/>
                <a:ext cx="2928937" cy="3698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/>
                <a:r>
                  <a:rPr lang="en-US" sz="1800">
                    <a:latin typeface="Handwriting - Dakota" charset="0"/>
                    <a:cs typeface="Handwriting - Dakota" charset="0"/>
                  </a:rPr>
                  <a:t>Allergies: penicillin, bees</a:t>
                </a:r>
              </a:p>
            </p:txBody>
          </p:sp>
          <p:sp>
            <p:nvSpPr>
              <p:cNvPr id="33802" name="TextBox 8"/>
              <p:cNvSpPr txBox="1">
                <a:spLocks noChangeArrowheads="1"/>
              </p:cNvSpPr>
              <p:nvPr/>
            </p:nvSpPr>
            <p:spPr bwMode="auto">
              <a:xfrm>
                <a:off x="487363" y="1595428"/>
                <a:ext cx="5980112" cy="3683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/>
                <a:r>
                  <a:rPr lang="en-US" sz="1800">
                    <a:latin typeface="Handwriting - Dakota" charset="0"/>
                    <a:cs typeface="Handwriting - Dakota" charset="0"/>
                  </a:rPr>
                  <a:t>Myotonic dystrophy 1, sleep apnea, atrial fibrillation</a:t>
                </a:r>
              </a:p>
            </p:txBody>
          </p:sp>
          <p:sp>
            <p:nvSpPr>
              <p:cNvPr id="33803" name="TextBox 9"/>
              <p:cNvSpPr txBox="1">
                <a:spLocks noChangeArrowheads="1"/>
              </p:cNvSpPr>
              <p:nvPr/>
            </p:nvSpPr>
            <p:spPr bwMode="auto">
              <a:xfrm>
                <a:off x="487363" y="3152765"/>
                <a:ext cx="4592637" cy="34163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/>
                <a:r>
                  <a:rPr lang="en-US" sz="1800">
                    <a:latin typeface="Handwriting - Dakota" charset="0"/>
                    <a:cs typeface="Handwriting - Dakota" charset="0"/>
                  </a:rPr>
                  <a:t>Meds: coumadin 2 mg Tues, Thurs, Sat: 1 mg Mon Wed, Fri Sun</a:t>
                </a:r>
              </a:p>
              <a:p>
                <a:pPr eaLnBrk="1" hangingPunct="1"/>
                <a:r>
                  <a:rPr lang="en-US" sz="1800">
                    <a:latin typeface="Handwriting - Dakota" charset="0"/>
                    <a:cs typeface="Handwriting - Dakota" charset="0"/>
                  </a:rPr>
                  <a:t>	levothyroxine 0.125 mg  in the morning</a:t>
                </a:r>
              </a:p>
              <a:p>
                <a:pPr eaLnBrk="1" hangingPunct="1"/>
                <a:r>
                  <a:rPr lang="en-US" sz="1800">
                    <a:latin typeface="Handwriting - Dakota" charset="0"/>
                    <a:cs typeface="Handwriting - Dakota" charset="0"/>
                  </a:rPr>
                  <a:t>	oral contraceptive</a:t>
                </a:r>
              </a:p>
              <a:p>
                <a:pPr eaLnBrk="1" hangingPunct="1"/>
                <a:r>
                  <a:rPr lang="en-US" sz="1800">
                    <a:latin typeface="Handwriting - Dakota" charset="0"/>
                    <a:cs typeface="Handwriting - Dakota" charset="0"/>
                  </a:rPr>
                  <a:t>	multivitamin</a:t>
                </a:r>
              </a:p>
              <a:p>
                <a:pPr eaLnBrk="1" hangingPunct="1"/>
                <a:r>
                  <a:rPr lang="en-US" sz="1800">
                    <a:latin typeface="Handwriting - Dakota" charset="0"/>
                    <a:cs typeface="Handwriting - Dakota" charset="0"/>
                  </a:rPr>
                  <a:t>	calcium 500 mg twice a day</a:t>
                </a:r>
              </a:p>
              <a:p>
                <a:pPr eaLnBrk="1" hangingPunct="1"/>
                <a:r>
                  <a:rPr lang="en-US" sz="1800">
                    <a:latin typeface="Handwriting - Dakota" charset="0"/>
                    <a:cs typeface="Handwriting - Dakota" charset="0"/>
                  </a:rPr>
                  <a:t>	vitamin C 1,000 mg a day</a:t>
                </a:r>
              </a:p>
              <a:p>
                <a:pPr eaLnBrk="1" hangingPunct="1"/>
                <a:r>
                  <a:rPr lang="en-US" sz="1800">
                    <a:latin typeface="Handwriting - Dakota" charset="0"/>
                    <a:cs typeface="Handwriting - Dakota" charset="0"/>
                  </a:rPr>
                  <a:t>         ginko biloba</a:t>
                </a:r>
              </a:p>
              <a:p>
                <a:pPr eaLnBrk="1" hangingPunct="1"/>
                <a:r>
                  <a:rPr lang="en-US" sz="1800">
                    <a:latin typeface="Handwriting - Dakota" charset="0"/>
                    <a:cs typeface="Handwriting - Dakota" charset="0"/>
                  </a:rPr>
                  <a:t>	</a:t>
                </a:r>
              </a:p>
              <a:p>
                <a:pPr eaLnBrk="1" hangingPunct="1"/>
                <a:r>
                  <a:rPr lang="en-US" sz="1800">
                    <a:latin typeface="Handwriting - Dakota" charset="0"/>
                    <a:cs typeface="Handwriting - Dakota" charset="0"/>
                  </a:rPr>
                  <a:t>	 </a:t>
                </a:r>
              </a:p>
              <a:p>
                <a:pPr eaLnBrk="1" hangingPunct="1"/>
                <a:r>
                  <a:rPr lang="en-US" sz="1800">
                    <a:latin typeface="Handwriting - Dakota" charset="0"/>
                    <a:cs typeface="Handwriting - Dakota" charset="0"/>
                  </a:rPr>
                  <a:t>	</a:t>
                </a:r>
              </a:p>
              <a:p>
                <a:pPr eaLnBrk="1" hangingPunct="1"/>
                <a:endParaRPr lang="en-US" sz="1800">
                  <a:latin typeface="Handwriting - Dakota" charset="0"/>
                  <a:cs typeface="Handwriting - Dakota" charset="0"/>
                </a:endParaRPr>
              </a:p>
            </p:txBody>
          </p:sp>
          <p:sp>
            <p:nvSpPr>
              <p:cNvPr id="33804" name="TextBox 10"/>
              <p:cNvSpPr txBox="1">
                <a:spLocks noChangeArrowheads="1"/>
              </p:cNvSpPr>
              <p:nvPr/>
            </p:nvSpPr>
            <p:spPr bwMode="auto">
              <a:xfrm>
                <a:off x="6205538" y="3083512"/>
                <a:ext cx="2834586" cy="66239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marL="285750" indent="-28575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>
                  <a:buFontTx/>
                  <a:buChar char="•"/>
                </a:pPr>
                <a:r>
                  <a:rPr lang="en-US" sz="1800">
                    <a:latin typeface="Handwriting - Dakota" charset="0"/>
                    <a:cs typeface="Handwriting - Dakota" charset="0"/>
                  </a:rPr>
                  <a:t>I have a pacemaker-</a:t>
                </a:r>
              </a:p>
              <a:p>
                <a:pPr eaLnBrk="1" hangingPunct="1">
                  <a:buFontTx/>
                  <a:buChar char="•"/>
                </a:pPr>
                <a:r>
                  <a:rPr lang="en-US" sz="1800">
                    <a:latin typeface="Handwriting - Dakota" charset="0"/>
                    <a:cs typeface="Handwriting - Dakota" charset="0"/>
                  </a:rPr>
                  <a:t>Model #####</a:t>
                </a:r>
              </a:p>
            </p:txBody>
          </p:sp>
          <p:sp>
            <p:nvSpPr>
              <p:cNvPr id="33805" name="TextBox 12"/>
              <p:cNvSpPr txBox="1">
                <a:spLocks noChangeArrowheads="1"/>
              </p:cNvSpPr>
              <p:nvPr/>
            </p:nvSpPr>
            <p:spPr bwMode="auto">
              <a:xfrm>
                <a:off x="3103563" y="5316528"/>
                <a:ext cx="5840412" cy="12001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/>
                <a:r>
                  <a:rPr lang="en-US" sz="1800">
                    <a:latin typeface="Handwriting - Dakota" charset="0"/>
                    <a:cs typeface="Handwriting - Dakota" charset="0"/>
                  </a:rPr>
                  <a:t>My doctors: </a:t>
                </a:r>
              </a:p>
              <a:p>
                <a:pPr eaLnBrk="1" hangingPunct="1"/>
                <a:r>
                  <a:rPr lang="en-US" sz="1800">
                    <a:latin typeface="Handwriting - Dakota" charset="0"/>
                    <a:cs typeface="Handwriting - Dakota" charset="0"/>
                  </a:rPr>
                  <a:t>Dr. Pepper- primary care -1-801-777-7777</a:t>
                </a:r>
              </a:p>
              <a:p>
                <a:pPr eaLnBrk="1" hangingPunct="1"/>
                <a:r>
                  <a:rPr lang="en-US" sz="1800">
                    <a:latin typeface="Handwriting - Dakota" charset="0"/>
                    <a:cs typeface="Handwriting - Dakota" charset="0"/>
                  </a:rPr>
                  <a:t>Dr. Mudd- cardiology 1-801-888-8888</a:t>
                </a:r>
              </a:p>
              <a:p>
                <a:pPr eaLnBrk="1" hangingPunct="1"/>
                <a:r>
                  <a:rPr lang="en-US" sz="1800">
                    <a:latin typeface="Handwriting - Dakota" charset="0"/>
                    <a:cs typeface="Handwriting - Dakota" charset="0"/>
                  </a:rPr>
                  <a:t>Dr. Sampson- muscular dystrophy  1-801-999-9999</a:t>
                </a:r>
              </a:p>
            </p:txBody>
          </p:sp>
          <p:sp>
            <p:nvSpPr>
              <p:cNvPr id="33806" name="TextBox 13"/>
              <p:cNvSpPr txBox="1">
                <a:spLocks noChangeArrowheads="1"/>
              </p:cNvSpPr>
              <p:nvPr/>
            </p:nvSpPr>
            <p:spPr bwMode="auto">
              <a:xfrm>
                <a:off x="487363" y="2403465"/>
                <a:ext cx="6673850" cy="9239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/>
                <a:r>
                  <a:rPr lang="en-US" sz="1800">
                    <a:latin typeface="Handwriting - Dakota" charset="0"/>
                    <a:cs typeface="Handwriting - Dakota" charset="0"/>
                  </a:rPr>
                  <a:t>Warning: anesthesia complications in myotonic dsytrophy</a:t>
                </a:r>
              </a:p>
              <a:p>
                <a:pPr eaLnBrk="1" hangingPunct="1"/>
                <a:r>
                  <a:rPr lang="en-US" sz="1800">
                    <a:latin typeface="Handwriting - Dakota" charset="0"/>
                    <a:cs typeface="Handwriting - Dakota" charset="0"/>
                  </a:rPr>
                  <a:t>See myotonic.org</a:t>
                </a:r>
              </a:p>
              <a:p>
                <a:pPr eaLnBrk="1" hangingPunct="1"/>
                <a:endParaRPr lang="en-US" sz="1800">
                  <a:latin typeface="Handwriting - Dakota" charset="0"/>
                  <a:cs typeface="Handwriting - Dakota" charset="0"/>
                </a:endParaRPr>
              </a:p>
            </p:txBody>
          </p:sp>
          <p:sp>
            <p:nvSpPr>
              <p:cNvPr id="33807" name="TextBox 14"/>
              <p:cNvSpPr txBox="1">
                <a:spLocks noChangeArrowheads="1"/>
              </p:cNvSpPr>
              <p:nvPr/>
            </p:nvSpPr>
            <p:spPr bwMode="auto">
              <a:xfrm>
                <a:off x="4672013" y="4491028"/>
                <a:ext cx="4276725" cy="6461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/>
                <a:r>
                  <a:rPr lang="en-US" sz="1800">
                    <a:latin typeface="Handwriting - Dakota" charset="0"/>
                    <a:cs typeface="Handwriting - Dakota" charset="0"/>
                  </a:rPr>
                  <a:t>Contact person: John Doe (brother)</a:t>
                </a:r>
              </a:p>
              <a:p>
                <a:pPr eaLnBrk="1" hangingPunct="1"/>
                <a:r>
                  <a:rPr lang="en-US" sz="1800">
                    <a:latin typeface="Handwriting - Dakota" charset="0"/>
                    <a:cs typeface="Handwriting - Dakota" charset="0"/>
                  </a:rPr>
                  <a:t>Cell 1-801-666-6666</a:t>
                </a:r>
              </a:p>
            </p:txBody>
          </p:sp>
          <p:sp>
            <p:nvSpPr>
              <p:cNvPr id="33808" name="TextBox 15"/>
              <p:cNvSpPr txBox="1">
                <a:spLocks noChangeArrowheads="1"/>
              </p:cNvSpPr>
              <p:nvPr/>
            </p:nvSpPr>
            <p:spPr bwMode="auto">
              <a:xfrm>
                <a:off x="6140450" y="3921115"/>
                <a:ext cx="2403475" cy="3698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/>
                <a:r>
                  <a:rPr lang="en-US" sz="1800">
                    <a:latin typeface="Handwriting - Dakota" charset="0"/>
                    <a:cs typeface="Handwriting - Dakota" charset="0"/>
                  </a:rPr>
                  <a:t>BiPAP settings 10/3</a:t>
                </a:r>
              </a:p>
            </p:txBody>
          </p:sp>
        </p:grpSp>
      </p:grp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Calisto MT" charset="0"/>
                <a:ea typeface="ＭＳ Ｐゴシック" charset="0"/>
                <a:cs typeface="ＭＳ Ｐゴシック" charset="0"/>
              </a:rPr>
              <a:t>Managing your Medical Records* </a:t>
            </a:r>
          </a:p>
        </p:txBody>
      </p:sp>
      <p:sp>
        <p:nvSpPr>
          <p:cNvPr id="34818" name="Content Placeholder 2"/>
          <p:cNvSpPr>
            <a:spLocks noGrp="1"/>
          </p:cNvSpPr>
          <p:nvPr>
            <p:ph sz="half" idx="1"/>
          </p:nvPr>
        </p:nvSpPr>
        <p:spPr>
          <a:xfrm>
            <a:off x="153988" y="1587500"/>
            <a:ext cx="4346575" cy="4583113"/>
          </a:xfrm>
        </p:spPr>
        <p:txBody>
          <a:bodyPr/>
          <a:lstStyle/>
          <a:p>
            <a:r>
              <a:rPr lang="en-US">
                <a:latin typeface="Calisto MT" charset="0"/>
                <a:ea typeface="ＭＳ Ｐゴシック" charset="0"/>
                <a:cs typeface="ＭＳ Ｐゴシック" charset="0"/>
              </a:rPr>
              <a:t>Online</a:t>
            </a:r>
          </a:p>
          <a:p>
            <a:pPr lvl="1"/>
            <a:r>
              <a:rPr lang="en-US">
                <a:latin typeface="Calisto MT" charset="0"/>
                <a:ea typeface="ＭＳ Ｐゴシック" charset="0"/>
              </a:rPr>
              <a:t>Blue Button  </a:t>
            </a:r>
          </a:p>
          <a:p>
            <a:pPr lvl="2"/>
            <a:r>
              <a:rPr lang="en-US">
                <a:latin typeface="Calisto MT" charset="0"/>
                <a:ea typeface="ＭＳ Ｐゴシック" charset="0"/>
              </a:rPr>
              <a:t>MyMedicare.gov</a:t>
            </a:r>
          </a:p>
          <a:p>
            <a:pPr lvl="2"/>
            <a:r>
              <a:rPr lang="en-US">
                <a:latin typeface="Calisto MT" charset="0"/>
                <a:ea typeface="ＭＳ Ｐゴシック" charset="0"/>
              </a:rPr>
              <a:t>Medicare, Medicaid, Tricare, Aetna, RelayHealth</a:t>
            </a:r>
          </a:p>
          <a:p>
            <a:pPr lvl="2"/>
            <a:r>
              <a:rPr lang="en-US">
                <a:latin typeface="Calisto MT" charset="0"/>
                <a:ea typeface="ＭＳ Ｐゴシック" charset="0"/>
              </a:rPr>
              <a:t>Downloads claims</a:t>
            </a:r>
          </a:p>
          <a:p>
            <a:r>
              <a:rPr lang="en-US">
                <a:latin typeface="Calisto MT" charset="0"/>
                <a:ea typeface="ＭＳ Ｐゴシック" charset="0"/>
                <a:cs typeface="ＭＳ Ｐゴシック" charset="0"/>
                <a:hlinkClick r:id="rId2"/>
              </a:rPr>
              <a:t>www.freehealthtrack.com</a:t>
            </a:r>
            <a:endParaRPr lang="en-US">
              <a:latin typeface="Calisto MT" charset="0"/>
              <a:ea typeface="ＭＳ Ｐゴシック" charset="0"/>
              <a:cs typeface="ＭＳ Ｐゴシック" charset="0"/>
            </a:endParaRPr>
          </a:p>
          <a:p>
            <a:pPr lvl="1"/>
            <a:r>
              <a:rPr lang="en-US">
                <a:latin typeface="Calisto MT" charset="0"/>
                <a:ea typeface="ＭＳ Ｐゴシック" charset="0"/>
              </a:rPr>
              <a:t>Online, laptop, or smartphone</a:t>
            </a:r>
          </a:p>
          <a:p>
            <a:endParaRPr lang="en-US">
              <a:latin typeface="Calisto MT" charset="0"/>
              <a:ea typeface="ＭＳ Ｐゴシック" charset="0"/>
              <a:cs typeface="ＭＳ Ｐゴシック" charset="0"/>
            </a:endParaRPr>
          </a:p>
          <a:p>
            <a:endParaRPr lang="en-US">
              <a:latin typeface="Calisto MT" charset="0"/>
              <a:ea typeface="ＭＳ Ｐゴシック" charset="0"/>
              <a:cs typeface="ＭＳ Ｐゴシック" charset="0"/>
            </a:endParaRPr>
          </a:p>
          <a:p>
            <a:endParaRPr lang="en-US">
              <a:latin typeface="Calisto MT" charset="0"/>
              <a:ea typeface="ＭＳ Ｐゴシック" charset="0"/>
              <a:cs typeface="ＭＳ Ｐゴシック" charset="0"/>
            </a:endParaRPr>
          </a:p>
          <a:p>
            <a:endParaRPr lang="en-US">
              <a:latin typeface="Calisto MT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587500"/>
            <a:ext cx="3776663" cy="4583113"/>
          </a:xfrm>
        </p:spPr>
        <p:txBody>
          <a:bodyPr/>
          <a:lstStyle/>
          <a:p>
            <a:pPr>
              <a:defRPr/>
            </a:pPr>
            <a:r>
              <a:rPr lang="en-US" dirty="0"/>
              <a:t>Patient Records Doctor (Android)</a:t>
            </a:r>
          </a:p>
          <a:p>
            <a:pPr>
              <a:defRPr/>
            </a:pPr>
            <a:r>
              <a:rPr lang="en-US" dirty="0" err="1"/>
              <a:t>Capzule</a:t>
            </a:r>
            <a:r>
              <a:rPr lang="en-US" dirty="0"/>
              <a:t> PHR (</a:t>
            </a:r>
            <a:r>
              <a:rPr lang="en-US" dirty="0" err="1"/>
              <a:t>iOS</a:t>
            </a:r>
            <a:r>
              <a:rPr lang="en-US" dirty="0"/>
              <a:t>)</a:t>
            </a:r>
          </a:p>
          <a:p>
            <a:pPr>
              <a:defRPr/>
            </a:pPr>
            <a:r>
              <a:rPr lang="en-US" dirty="0"/>
              <a:t>My Medical (</a:t>
            </a:r>
            <a:r>
              <a:rPr lang="en-US" dirty="0" err="1"/>
              <a:t>iOS</a:t>
            </a:r>
            <a:r>
              <a:rPr lang="en-US" dirty="0"/>
              <a:t>)</a:t>
            </a:r>
          </a:p>
          <a:p>
            <a:pPr marL="0" indent="0">
              <a:buFont typeface="Wingdings" charset="0"/>
              <a:buNone/>
              <a:defRPr/>
            </a:pPr>
            <a:endParaRPr lang="en-US" dirty="0"/>
          </a:p>
        </p:txBody>
      </p:sp>
      <p:sp>
        <p:nvSpPr>
          <p:cNvPr id="34820" name="TextBox 4"/>
          <p:cNvSpPr txBox="1">
            <a:spLocks noChangeArrowheads="1"/>
          </p:cNvSpPr>
          <p:nvPr/>
        </p:nvSpPr>
        <p:spPr bwMode="auto">
          <a:xfrm>
            <a:off x="153988" y="6196013"/>
            <a:ext cx="8990012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/>
              <a:t>*Check security measures; regular Dropbox and gmail are not secure for health information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Calisto MT" charset="0"/>
                <a:ea typeface="ＭＳ Ｐゴシック" charset="0"/>
                <a:cs typeface="ＭＳ Ｐゴシック" charset="0"/>
              </a:rPr>
              <a:t>Make a binder</a:t>
            </a:r>
          </a:p>
        </p:txBody>
      </p:sp>
      <p:sp>
        <p:nvSpPr>
          <p:cNvPr id="35842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Calisto MT" charset="0"/>
                <a:ea typeface="ＭＳ Ｐゴシック" charset="0"/>
                <a:cs typeface="ＭＳ Ｐゴシック" charset="0"/>
              </a:rPr>
              <a:t>Sections for:</a:t>
            </a:r>
          </a:p>
          <a:p>
            <a:pPr lvl="1" eaLnBrk="1" hangingPunct="1"/>
            <a:r>
              <a:rPr lang="en-US">
                <a:latin typeface="Calisto MT" charset="0"/>
                <a:ea typeface="ＭＳ Ｐゴシック" charset="0"/>
              </a:rPr>
              <a:t>Heart</a:t>
            </a:r>
          </a:p>
          <a:p>
            <a:pPr lvl="1" eaLnBrk="1" hangingPunct="1"/>
            <a:r>
              <a:rPr lang="en-US">
                <a:latin typeface="Calisto MT" charset="0"/>
                <a:ea typeface="ＭＳ Ｐゴシック" charset="0"/>
              </a:rPr>
              <a:t>Lungs</a:t>
            </a:r>
          </a:p>
          <a:p>
            <a:pPr lvl="1" eaLnBrk="1" hangingPunct="1"/>
            <a:r>
              <a:rPr lang="en-US">
                <a:latin typeface="Calisto MT" charset="0"/>
                <a:ea typeface="ＭＳ Ｐゴシック" charset="0"/>
              </a:rPr>
              <a:t>GI</a:t>
            </a:r>
          </a:p>
          <a:p>
            <a:pPr lvl="1" eaLnBrk="1" hangingPunct="1"/>
            <a:r>
              <a:rPr lang="en-US">
                <a:latin typeface="Calisto MT" charset="0"/>
                <a:ea typeface="ＭＳ Ｐゴシック" charset="0"/>
              </a:rPr>
              <a:t>Sleep</a:t>
            </a:r>
          </a:p>
          <a:p>
            <a:pPr lvl="1" eaLnBrk="1" hangingPunct="1"/>
            <a:r>
              <a:rPr lang="en-US">
                <a:latin typeface="Calisto MT" charset="0"/>
                <a:ea typeface="ＭＳ Ｐゴシック" charset="0"/>
              </a:rPr>
              <a:t>PT</a:t>
            </a:r>
          </a:p>
          <a:p>
            <a:pPr lvl="1" eaLnBrk="1" hangingPunct="1"/>
            <a:r>
              <a:rPr lang="en-US">
                <a:latin typeface="Calisto MT" charset="0"/>
                <a:ea typeface="ＭＳ Ｐゴシック" charset="0"/>
              </a:rPr>
              <a:t>Etc..</a:t>
            </a:r>
          </a:p>
          <a:p>
            <a:pPr eaLnBrk="1" hangingPunct="1"/>
            <a:r>
              <a:rPr lang="en-US">
                <a:latin typeface="Calisto MT" charset="0"/>
                <a:ea typeface="ＭＳ Ｐゴシック" charset="0"/>
                <a:cs typeface="ＭＳ Ｐゴシック" charset="0"/>
              </a:rPr>
              <a:t>For kids</a:t>
            </a:r>
          </a:p>
          <a:p>
            <a:pPr lvl="1" eaLnBrk="1" hangingPunct="1"/>
            <a:r>
              <a:rPr lang="en-US">
                <a:latin typeface="Calisto MT" charset="0"/>
                <a:ea typeface="ＭＳ Ｐゴシック" charset="0"/>
              </a:rPr>
              <a:t>IEP</a:t>
            </a:r>
          </a:p>
          <a:p>
            <a:pPr lvl="1" eaLnBrk="1" hangingPunct="1"/>
            <a:endParaRPr lang="en-US">
              <a:latin typeface="Calisto MT" charset="0"/>
              <a:ea typeface="ＭＳ Ｐゴシック" charset="0"/>
            </a:endParaRPr>
          </a:p>
        </p:txBody>
      </p:sp>
      <p:pic>
        <p:nvPicPr>
          <p:cNvPr id="35843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89425" y="2122488"/>
            <a:ext cx="4854575" cy="4570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Calisto MT" charset="0"/>
                <a:ea typeface="ＭＳ Ｐゴシック" charset="0"/>
                <a:cs typeface="ＭＳ Ｐゴシック" charset="0"/>
              </a:rPr>
              <a:t>ECG traces- ask for copy</a:t>
            </a:r>
          </a:p>
        </p:txBody>
      </p:sp>
      <p:pic>
        <p:nvPicPr>
          <p:cNvPr id="36866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08050" y="1993900"/>
            <a:ext cx="7327900" cy="416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Calisto MT" charset="0"/>
                <a:ea typeface="ＭＳ Ｐゴシック" charset="0"/>
                <a:cs typeface="ＭＳ Ｐゴシック" charset="0"/>
              </a:rPr>
              <a:t>Collect team cards</a:t>
            </a:r>
          </a:p>
        </p:txBody>
      </p:sp>
      <p:pic>
        <p:nvPicPr>
          <p:cNvPr id="37890" name="Content Placeholder 5"/>
          <p:cNvPicPr>
            <a:picLocks noGrp="1" noChangeAspect="1"/>
          </p:cNvPicPr>
          <p:nvPr>
            <p:ph sz="half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23900" y="1587500"/>
            <a:ext cx="3776663" cy="4583113"/>
          </a:xfrm>
        </p:spPr>
      </p:pic>
      <p:sp>
        <p:nvSpPr>
          <p:cNvPr id="37891" name="Content Placeholder 4"/>
          <p:cNvSpPr>
            <a:spLocks noGrp="1"/>
          </p:cNvSpPr>
          <p:nvPr>
            <p:ph sz="half" idx="2"/>
          </p:nvPr>
        </p:nvSpPr>
        <p:spPr>
          <a:xfrm>
            <a:off x="4648200" y="1587500"/>
            <a:ext cx="3776663" cy="4583113"/>
          </a:xfrm>
        </p:spPr>
        <p:txBody>
          <a:bodyPr/>
          <a:lstStyle/>
          <a:p>
            <a:r>
              <a:rPr lang="en-US">
                <a:latin typeface="Calisto MT" charset="0"/>
                <a:ea typeface="ＭＳ Ｐゴシック" charset="0"/>
                <a:cs typeface="ＭＳ Ｐゴシック" charset="0"/>
              </a:rPr>
              <a:t>Circle best contact number for questions</a:t>
            </a:r>
          </a:p>
          <a:p>
            <a:r>
              <a:rPr lang="en-US">
                <a:latin typeface="Calisto MT" charset="0"/>
                <a:ea typeface="ＭＳ Ｐゴシック" charset="0"/>
                <a:cs typeface="ＭＳ Ｐゴシック" charset="0"/>
              </a:rPr>
              <a:t>Share with other providers</a:t>
            </a:r>
          </a:p>
          <a:p>
            <a:r>
              <a:rPr lang="en-US">
                <a:latin typeface="Calisto MT" charset="0"/>
                <a:ea typeface="ＭＳ Ｐゴシック" charset="0"/>
                <a:cs typeface="ＭＳ Ｐゴシック" charset="0"/>
              </a:rPr>
              <a:t>cc: your team AND you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800">
                <a:latin typeface="Calisto MT" charset="0"/>
                <a:ea typeface="ＭＳ Ｐゴシック" charset="0"/>
                <a:cs typeface="ＭＳ Ｐゴシック" charset="0"/>
              </a:rPr>
              <a:t>Brown bag your medications</a:t>
            </a:r>
          </a:p>
        </p:txBody>
      </p:sp>
      <p:sp>
        <p:nvSpPr>
          <p:cNvPr id="38914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Calisto MT" charset="0"/>
                <a:ea typeface="ＭＳ Ｐゴシック" charset="0"/>
                <a:cs typeface="ＭＳ Ｐゴシック" charset="0"/>
              </a:rPr>
              <a:t>Prescription medications</a:t>
            </a:r>
          </a:p>
          <a:p>
            <a:pPr lvl="1" eaLnBrk="1" hangingPunct="1"/>
            <a:r>
              <a:rPr lang="en-US">
                <a:latin typeface="Calisto MT" charset="0"/>
                <a:ea typeface="ＭＳ Ｐゴシック" charset="0"/>
              </a:rPr>
              <a:t>Need refills? </a:t>
            </a:r>
          </a:p>
          <a:p>
            <a:pPr lvl="1" eaLnBrk="1" hangingPunct="1"/>
            <a:r>
              <a:rPr lang="en-US">
                <a:latin typeface="Calisto MT" charset="0"/>
                <a:ea typeface="ＭＳ Ｐゴシック" charset="0"/>
              </a:rPr>
              <a:t>Expired? </a:t>
            </a:r>
          </a:p>
          <a:p>
            <a:pPr lvl="1" eaLnBrk="1" hangingPunct="1"/>
            <a:r>
              <a:rPr lang="en-US">
                <a:latin typeface="Calisto MT" charset="0"/>
                <a:ea typeface="ＭＳ Ｐゴシック" charset="0"/>
              </a:rPr>
              <a:t>Stopped taking? </a:t>
            </a:r>
          </a:p>
          <a:p>
            <a:pPr eaLnBrk="1" hangingPunct="1"/>
            <a:r>
              <a:rPr lang="en-US">
                <a:latin typeface="Calisto MT" charset="0"/>
                <a:ea typeface="ＭＳ Ｐゴシック" charset="0"/>
                <a:cs typeface="ＭＳ Ｐゴシック" charset="0"/>
              </a:rPr>
              <a:t>Over-the counter</a:t>
            </a:r>
          </a:p>
          <a:p>
            <a:pPr eaLnBrk="1" hangingPunct="1"/>
            <a:r>
              <a:rPr lang="en-US">
                <a:latin typeface="Calisto MT" charset="0"/>
                <a:ea typeface="ＭＳ Ｐゴシック" charset="0"/>
                <a:cs typeface="ＭＳ Ｐゴシック" charset="0"/>
              </a:rPr>
              <a:t>Vitamins</a:t>
            </a:r>
          </a:p>
          <a:p>
            <a:pPr eaLnBrk="1" hangingPunct="1"/>
            <a:r>
              <a:rPr lang="en-US">
                <a:latin typeface="Calisto MT" charset="0"/>
                <a:ea typeface="ＭＳ Ｐゴシック" charset="0"/>
                <a:cs typeface="ＭＳ Ｐゴシック" charset="0"/>
              </a:rPr>
              <a:t>Herbal medicines</a:t>
            </a:r>
          </a:p>
        </p:txBody>
      </p:sp>
      <p:pic>
        <p:nvPicPr>
          <p:cNvPr id="38915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99200" y="1425575"/>
            <a:ext cx="2844800" cy="400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16" name="Picture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10000" y="3913188"/>
            <a:ext cx="2476500" cy="2887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Calisto MT" charset="0"/>
                <a:ea typeface="ＭＳ Ｐゴシック" charset="0"/>
                <a:cs typeface="ＭＳ Ｐゴシック" charset="0"/>
              </a:rPr>
              <a:t>Preparing for surgery</a:t>
            </a:r>
          </a:p>
        </p:txBody>
      </p:sp>
      <p:sp>
        <p:nvSpPr>
          <p:cNvPr id="39938" name="Content Placeholder 2"/>
          <p:cNvSpPr>
            <a:spLocks noGrp="1"/>
          </p:cNvSpPr>
          <p:nvPr>
            <p:ph idx="1"/>
          </p:nvPr>
        </p:nvSpPr>
        <p:spPr>
          <a:xfrm>
            <a:off x="725488" y="1587500"/>
            <a:ext cx="7693025" cy="5040313"/>
          </a:xfrm>
        </p:spPr>
        <p:txBody>
          <a:bodyPr/>
          <a:lstStyle/>
          <a:p>
            <a:pPr eaLnBrk="1" hangingPunct="1"/>
            <a:r>
              <a:rPr lang="en-US">
                <a:latin typeface="Calisto MT" charset="0"/>
                <a:ea typeface="ＭＳ Ｐゴシック" charset="0"/>
                <a:cs typeface="ＭＳ Ｐゴシック" charset="0"/>
              </a:rPr>
              <a:t>Up to date ECG?</a:t>
            </a:r>
          </a:p>
          <a:p>
            <a:pPr eaLnBrk="1" hangingPunct="1"/>
            <a:r>
              <a:rPr lang="en-US">
                <a:latin typeface="Calisto MT" charset="0"/>
                <a:ea typeface="ＭＳ Ｐゴシック" charset="0"/>
                <a:cs typeface="ＭＳ Ｐゴシック" charset="0"/>
              </a:rPr>
              <a:t>Up to date pulmonary function testing?  </a:t>
            </a:r>
          </a:p>
          <a:p>
            <a:pPr eaLnBrk="1" hangingPunct="1"/>
            <a:r>
              <a:rPr lang="en-US">
                <a:latin typeface="Calisto MT" charset="0"/>
                <a:ea typeface="ＭＳ Ｐゴシック" charset="0"/>
                <a:cs typeface="ＭＳ Ｐゴシック" charset="0"/>
              </a:rPr>
              <a:t>Talk to your surgeon about DM</a:t>
            </a:r>
          </a:p>
          <a:p>
            <a:pPr eaLnBrk="1" hangingPunct="1"/>
            <a:r>
              <a:rPr lang="en-US">
                <a:latin typeface="Calisto MT" charset="0"/>
                <a:ea typeface="ＭＳ Ｐゴシック" charset="0"/>
                <a:cs typeface="ＭＳ Ｐゴシック" charset="0"/>
              </a:rPr>
              <a:t>Meet with to your anesthesiologist </a:t>
            </a:r>
            <a:r>
              <a:rPr lang="en-US" u="sng">
                <a:latin typeface="Calisto MT" charset="0"/>
                <a:ea typeface="ＭＳ Ｐゴシック" charset="0"/>
                <a:cs typeface="ＭＳ Ｐゴシック" charset="0"/>
              </a:rPr>
              <a:t>prior to surgery</a:t>
            </a:r>
            <a:r>
              <a:rPr lang="en-US">
                <a:latin typeface="Calisto MT" charset="0"/>
                <a:ea typeface="ＭＳ Ｐゴシック" charset="0"/>
                <a:cs typeface="ＭＳ Ｐゴシック" charset="0"/>
              </a:rPr>
              <a:t>, and not just the morning of!</a:t>
            </a:r>
          </a:p>
          <a:p>
            <a:pPr lvl="1" eaLnBrk="1" hangingPunct="1"/>
            <a:r>
              <a:rPr lang="en-US">
                <a:latin typeface="Calisto MT" charset="0"/>
                <a:ea typeface="ＭＳ Ｐゴシック" charset="0"/>
                <a:cs typeface="ＭＳ Ｐゴシック" charset="0"/>
              </a:rPr>
              <a:t>Choice of anesthetics</a:t>
            </a:r>
          </a:p>
          <a:p>
            <a:pPr lvl="1" eaLnBrk="1" hangingPunct="1"/>
            <a:r>
              <a:rPr lang="en-US">
                <a:latin typeface="Calisto MT" charset="0"/>
                <a:ea typeface="ＭＳ Ｐゴシック" charset="0"/>
                <a:cs typeface="ＭＳ Ｐゴシック" charset="0"/>
              </a:rPr>
              <a:t>Respiratory, secretions management</a:t>
            </a:r>
          </a:p>
          <a:p>
            <a:pPr lvl="1" eaLnBrk="1" hangingPunct="1"/>
            <a:r>
              <a:rPr lang="en-US">
                <a:latin typeface="Calisto MT" charset="0"/>
                <a:ea typeface="ＭＳ Ｐゴシック" charset="0"/>
                <a:cs typeface="ＭＳ Ｐゴシック" charset="0"/>
              </a:rPr>
              <a:t>Cardiac monitoring</a:t>
            </a:r>
          </a:p>
          <a:p>
            <a:pPr lvl="1" eaLnBrk="1" hangingPunct="1"/>
            <a:r>
              <a:rPr lang="en-US">
                <a:latin typeface="Calisto MT" charset="0"/>
                <a:ea typeface="ＭＳ Ｐゴシック" charset="0"/>
                <a:cs typeface="ＭＳ Ｐゴシック" charset="0"/>
              </a:rPr>
              <a:t>Plan of action in case of complication</a:t>
            </a:r>
          </a:p>
          <a:p>
            <a:pPr eaLnBrk="1" hangingPunct="1">
              <a:buFont typeface="Wingdings" charset="0"/>
              <a:buNone/>
            </a:pPr>
            <a:endParaRPr lang="en-US">
              <a:latin typeface="Calisto MT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Calisto MT" charset="0"/>
                <a:ea typeface="ＭＳ Ｐゴシック" charset="0"/>
                <a:cs typeface="ＭＳ Ｐゴシック" charset="0"/>
              </a:rPr>
              <a:t>Who is team captain?</a:t>
            </a:r>
          </a:p>
        </p:txBody>
      </p:sp>
      <p:sp>
        <p:nvSpPr>
          <p:cNvPr id="20482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Calisto MT" charset="0"/>
                <a:ea typeface="ＭＳ Ｐゴシック" charset="0"/>
                <a:cs typeface="ＭＳ Ｐゴシック" charset="0"/>
              </a:rPr>
              <a:t>Who to call with DM questions? </a:t>
            </a:r>
          </a:p>
          <a:p>
            <a:pPr eaLnBrk="1" hangingPunct="1"/>
            <a:r>
              <a:rPr lang="en-US">
                <a:latin typeface="Calisto MT" charset="0"/>
                <a:ea typeface="ＭＳ Ｐゴシック" charset="0"/>
                <a:cs typeface="ＭＳ Ｐゴシック" charset="0"/>
              </a:rPr>
              <a:t>Who to direct you to consultants?</a:t>
            </a:r>
          </a:p>
          <a:p>
            <a:pPr eaLnBrk="1" hangingPunct="1"/>
            <a:r>
              <a:rPr lang="en-US">
                <a:latin typeface="Calisto MT" charset="0"/>
                <a:ea typeface="ＭＳ Ｐゴシック" charset="0"/>
                <a:cs typeface="ＭＳ Ｐゴシック" charset="0"/>
              </a:rPr>
              <a:t>Who to coordinate care? </a:t>
            </a:r>
          </a:p>
        </p:txBody>
      </p:sp>
      <p:pic>
        <p:nvPicPr>
          <p:cNvPr id="20483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03725" y="3429000"/>
            <a:ext cx="4740275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Calisto MT" charset="0"/>
                <a:ea typeface="ＭＳ Ｐゴシック" charset="0"/>
                <a:cs typeface="ＭＳ Ｐゴシック" charset="0"/>
              </a:rPr>
              <a:t>Rehab and Prehab</a:t>
            </a:r>
          </a:p>
        </p:txBody>
      </p:sp>
      <p:sp>
        <p:nvSpPr>
          <p:cNvPr id="40962" name="Content Placeholder 2"/>
          <p:cNvSpPr>
            <a:spLocks noGrp="1"/>
          </p:cNvSpPr>
          <p:nvPr>
            <p:ph idx="1"/>
          </p:nvPr>
        </p:nvSpPr>
        <p:spPr>
          <a:xfrm>
            <a:off x="242888" y="1587500"/>
            <a:ext cx="7691437" cy="4572000"/>
          </a:xfrm>
        </p:spPr>
        <p:txBody>
          <a:bodyPr/>
          <a:lstStyle/>
          <a:p>
            <a:pPr eaLnBrk="1" hangingPunct="1"/>
            <a:r>
              <a:rPr lang="en-US">
                <a:latin typeface="Calisto MT" charset="0"/>
                <a:ea typeface="ＭＳ Ｐゴシック" charset="0"/>
                <a:cs typeface="ＭＳ Ｐゴシック" charset="0"/>
              </a:rPr>
              <a:t> Surgery, injury or illness </a:t>
            </a:r>
          </a:p>
          <a:p>
            <a:pPr lvl="1" eaLnBrk="1" hangingPunct="1"/>
            <a:r>
              <a:rPr lang="en-US">
                <a:latin typeface="Calisto MT" charset="0"/>
                <a:ea typeface="ＭＳ Ｐゴシック" charset="0"/>
              </a:rPr>
              <a:t>Slower recovery</a:t>
            </a:r>
          </a:p>
          <a:p>
            <a:pPr lvl="1" eaLnBrk="1" hangingPunct="1"/>
            <a:r>
              <a:rPr lang="en-US">
                <a:latin typeface="Calisto MT" charset="0"/>
                <a:ea typeface="ＭＳ Ｐゴシック" charset="0"/>
              </a:rPr>
              <a:t>Longer recovery</a:t>
            </a:r>
          </a:p>
          <a:p>
            <a:pPr lvl="1" eaLnBrk="1" hangingPunct="1"/>
            <a:r>
              <a:rPr lang="en-US">
                <a:latin typeface="Calisto MT" charset="0"/>
                <a:ea typeface="ＭＳ Ｐゴシック" charset="0"/>
              </a:rPr>
              <a:t>New/different baseline?</a:t>
            </a:r>
          </a:p>
          <a:p>
            <a:pPr eaLnBrk="1" hangingPunct="1"/>
            <a:r>
              <a:rPr lang="en-US">
                <a:latin typeface="Calisto MT" charset="0"/>
                <a:ea typeface="ＭＳ Ｐゴシック" charset="0"/>
                <a:cs typeface="ＭＳ Ｐゴシック" charset="0"/>
              </a:rPr>
              <a:t>Prehab?</a:t>
            </a:r>
          </a:p>
          <a:p>
            <a:pPr lvl="1" eaLnBrk="1" hangingPunct="1"/>
            <a:r>
              <a:rPr lang="en-US">
                <a:latin typeface="Calisto MT" charset="0"/>
                <a:ea typeface="ＭＳ Ｐゴシック" charset="0"/>
              </a:rPr>
              <a:t>If scheduled surgery, get </a:t>
            </a:r>
            <a:r>
              <a:rPr lang="ja-JP" altLang="en-US">
                <a:latin typeface="Calisto MT" charset="0"/>
                <a:ea typeface="ＭＳ Ｐゴシック" charset="0"/>
              </a:rPr>
              <a:t>“</a:t>
            </a:r>
            <a:r>
              <a:rPr lang="en-US" altLang="ja-JP">
                <a:latin typeface="Calisto MT" charset="0"/>
                <a:ea typeface="ＭＳ Ｐゴシック" charset="0"/>
              </a:rPr>
              <a:t>tuned up</a:t>
            </a:r>
            <a:r>
              <a:rPr lang="ja-JP" altLang="en-US">
                <a:latin typeface="Calisto MT" charset="0"/>
                <a:ea typeface="ＭＳ Ｐゴシック" charset="0"/>
              </a:rPr>
              <a:t>”</a:t>
            </a:r>
            <a:r>
              <a:rPr lang="en-US" altLang="ja-JP">
                <a:latin typeface="Calisto MT" charset="0"/>
                <a:ea typeface="ＭＳ Ｐゴシック" charset="0"/>
              </a:rPr>
              <a:t> before</a:t>
            </a:r>
          </a:p>
          <a:p>
            <a:pPr lvl="1" eaLnBrk="1" hangingPunct="1"/>
            <a:r>
              <a:rPr lang="en-US">
                <a:latin typeface="Calisto MT" charset="0"/>
                <a:ea typeface="ＭＳ Ｐゴシック" charset="0"/>
              </a:rPr>
              <a:t>Consult your PT</a:t>
            </a:r>
          </a:p>
          <a:p>
            <a:pPr lvl="1" eaLnBrk="1" hangingPunct="1"/>
            <a:r>
              <a:rPr lang="en-US">
                <a:latin typeface="Calisto MT" charset="0"/>
                <a:ea typeface="ＭＳ Ｐゴシック" charset="0"/>
              </a:rPr>
              <a:t>Review your medications</a:t>
            </a:r>
          </a:p>
          <a:p>
            <a:pPr eaLnBrk="1" hangingPunct="1"/>
            <a:endParaRPr lang="en-US">
              <a:latin typeface="Calisto MT" charset="0"/>
              <a:ea typeface="ＭＳ Ｐゴシック" charset="0"/>
              <a:cs typeface="ＭＳ Ｐゴシック" charset="0"/>
            </a:endParaRPr>
          </a:p>
          <a:p>
            <a:pPr lvl="2" eaLnBrk="1" hangingPunct="1"/>
            <a:endParaRPr lang="en-US">
              <a:latin typeface="Calisto MT" charset="0"/>
              <a:ea typeface="ＭＳ Ｐゴシック" charset="0"/>
            </a:endParaRPr>
          </a:p>
        </p:txBody>
      </p:sp>
      <p:pic>
        <p:nvPicPr>
          <p:cNvPr id="40963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99213" y="1785938"/>
            <a:ext cx="2744787" cy="409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64" name="TextBox 4"/>
          <p:cNvSpPr txBox="1">
            <a:spLocks noChangeArrowheads="1"/>
          </p:cNvSpPr>
          <p:nvPr/>
        </p:nvSpPr>
        <p:spPr bwMode="auto">
          <a:xfrm>
            <a:off x="6338888" y="5895975"/>
            <a:ext cx="2865437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>
                <a:latin typeface="Calisto MT" charset="0"/>
              </a:rPr>
              <a:t>Incentive spirometry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Calisto MT" charset="0"/>
                <a:ea typeface="ＭＳ Ｐゴシック" charset="0"/>
                <a:cs typeface="ＭＳ Ｐゴシック" charset="0"/>
              </a:rPr>
              <a:t>Surgical concerns</a:t>
            </a:r>
          </a:p>
        </p:txBody>
      </p:sp>
      <p:sp>
        <p:nvSpPr>
          <p:cNvPr id="41986" name="Content Placeholder 2"/>
          <p:cNvSpPr>
            <a:spLocks noGrp="1"/>
          </p:cNvSpPr>
          <p:nvPr>
            <p:ph idx="1"/>
          </p:nvPr>
        </p:nvSpPr>
        <p:spPr>
          <a:xfrm>
            <a:off x="725488" y="1587500"/>
            <a:ext cx="8418512" cy="5040313"/>
          </a:xfrm>
        </p:spPr>
        <p:txBody>
          <a:bodyPr/>
          <a:lstStyle/>
          <a:p>
            <a:pPr eaLnBrk="1" hangingPunct="1"/>
            <a:r>
              <a:rPr lang="en-US">
                <a:latin typeface="Calisto MT" charset="0"/>
                <a:ea typeface="ＭＳ Ｐゴシック" charset="0"/>
                <a:cs typeface="ＭＳ Ｐゴシック" charset="0"/>
              </a:rPr>
              <a:t>Have they talked to your DM doctor?</a:t>
            </a:r>
          </a:p>
          <a:p>
            <a:pPr eaLnBrk="1" hangingPunct="1"/>
            <a:r>
              <a:rPr lang="en-US">
                <a:latin typeface="Calisto MT" charset="0"/>
                <a:ea typeface="ＭＳ Ｐゴシック" charset="0"/>
                <a:cs typeface="ＭＳ Ｐゴシック" charset="0"/>
              </a:rPr>
              <a:t>Post operative plan: </a:t>
            </a:r>
          </a:p>
          <a:p>
            <a:pPr lvl="1" eaLnBrk="1" hangingPunct="1"/>
            <a:r>
              <a:rPr lang="en-US">
                <a:latin typeface="Calisto MT" charset="0"/>
                <a:ea typeface="ＭＳ Ｐゴシック" charset="0"/>
                <a:cs typeface="ＭＳ Ｐゴシック" charset="0"/>
              </a:rPr>
              <a:t>Same day/outpatient surgery vs. observation overnight?</a:t>
            </a:r>
          </a:p>
          <a:p>
            <a:pPr lvl="2" eaLnBrk="1" hangingPunct="1"/>
            <a:r>
              <a:rPr lang="en-US">
                <a:latin typeface="Calisto MT" charset="0"/>
                <a:ea typeface="ＭＳ Ｐゴシック" charset="0"/>
                <a:cs typeface="ＭＳ Ｐゴシック" charset="0"/>
              </a:rPr>
              <a:t>Respiratory, cardiac monitoring</a:t>
            </a:r>
          </a:p>
          <a:p>
            <a:pPr lvl="2" eaLnBrk="1" hangingPunct="1"/>
            <a:r>
              <a:rPr lang="en-US">
                <a:latin typeface="Calisto MT" charset="0"/>
                <a:ea typeface="ＭＳ Ｐゴシック" charset="0"/>
                <a:cs typeface="ＭＳ Ｐゴシック" charset="0"/>
              </a:rPr>
              <a:t>Watch for pain medication side effects</a:t>
            </a:r>
          </a:p>
          <a:p>
            <a:pPr eaLnBrk="1" hangingPunct="1"/>
            <a:r>
              <a:rPr lang="en-US">
                <a:latin typeface="Calisto MT" charset="0"/>
                <a:ea typeface="ＭＳ Ｐゴシック" charset="0"/>
                <a:cs typeface="ＭＳ Ｐゴシック" charset="0"/>
              </a:rPr>
              <a:t>Pain medications- “start low go slow” philosophy</a:t>
            </a:r>
          </a:p>
          <a:p>
            <a:pPr lvl="1" eaLnBrk="1" hangingPunct="1"/>
            <a:r>
              <a:rPr lang="en-US" sz="2400">
                <a:latin typeface="Calisto MT" charset="0"/>
                <a:ea typeface="ＭＳ Ｐゴシック" charset="0"/>
              </a:rPr>
              <a:t>Worsen sleep apnea</a:t>
            </a:r>
          </a:p>
          <a:p>
            <a:pPr lvl="1" eaLnBrk="1" hangingPunct="1"/>
            <a:r>
              <a:rPr lang="en-US" sz="2400">
                <a:latin typeface="Calisto MT" charset="0"/>
                <a:ea typeface="ＭＳ Ｐゴシック" charset="0"/>
              </a:rPr>
              <a:t>Constipation</a:t>
            </a:r>
          </a:p>
          <a:p>
            <a:pPr lvl="1" eaLnBrk="1" hangingPunct="1"/>
            <a:r>
              <a:rPr lang="en-US" sz="2400">
                <a:latin typeface="Calisto MT" charset="0"/>
                <a:ea typeface="ＭＳ Ｐゴシック" charset="0"/>
              </a:rPr>
              <a:t>Can cause delirium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Calisto MT" charset="0"/>
                <a:ea typeface="ＭＳ Ｐゴシック" charset="0"/>
                <a:cs typeface="ＭＳ Ｐゴシック" charset="0"/>
              </a:rPr>
              <a:t>Delirium</a:t>
            </a:r>
          </a:p>
        </p:txBody>
      </p:sp>
      <p:sp>
        <p:nvSpPr>
          <p:cNvPr id="43010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>
                <a:latin typeface="Calisto MT" charset="0"/>
                <a:ea typeface="ＭＳ Ｐゴシック" charset="0"/>
                <a:cs typeface="ＭＳ Ｐゴシック" charset="0"/>
              </a:rPr>
              <a:t>Also called altered mental status</a:t>
            </a:r>
          </a:p>
          <a:p>
            <a:pPr lvl="1"/>
            <a:r>
              <a:rPr lang="en-US">
                <a:latin typeface="Calisto MT" charset="0"/>
                <a:ea typeface="ＭＳ Ｐゴシック" charset="0"/>
              </a:rPr>
              <a:t>Confused</a:t>
            </a:r>
          </a:p>
          <a:p>
            <a:pPr lvl="1"/>
            <a:r>
              <a:rPr lang="en-US">
                <a:latin typeface="Calisto MT" charset="0"/>
                <a:ea typeface="ＭＳ Ｐゴシック" charset="0"/>
              </a:rPr>
              <a:t>Not behaving or thinking normally</a:t>
            </a:r>
          </a:p>
          <a:p>
            <a:pPr lvl="1"/>
            <a:r>
              <a:rPr lang="en-US">
                <a:latin typeface="Calisto MT" charset="0"/>
                <a:ea typeface="ＭＳ Ｐゴシック" charset="0"/>
              </a:rPr>
              <a:t>Excessively sleepy</a:t>
            </a:r>
          </a:p>
          <a:p>
            <a:pPr lvl="1"/>
            <a:r>
              <a:rPr lang="en-US">
                <a:latin typeface="Calisto MT" charset="0"/>
                <a:ea typeface="ＭＳ Ｐゴシック" charset="0"/>
              </a:rPr>
              <a:t>Hallucinating</a:t>
            </a:r>
          </a:p>
          <a:p>
            <a:r>
              <a:rPr lang="en-US">
                <a:latin typeface="Calisto MT" charset="0"/>
                <a:ea typeface="ＭＳ Ｐゴシック" charset="0"/>
                <a:cs typeface="ＭＳ Ｐゴシック" charset="0"/>
              </a:rPr>
              <a:t>Poor prognostic sign</a:t>
            </a:r>
          </a:p>
          <a:p>
            <a:r>
              <a:rPr lang="en-US">
                <a:latin typeface="Calisto MT" charset="0"/>
                <a:ea typeface="ＭＳ Ｐゴシック" charset="0"/>
                <a:cs typeface="ＭＳ Ｐゴシック" charset="0"/>
              </a:rPr>
              <a:t>Can be caused by multiple underlying problems: medications, respiratory, metabolic, infection, etc…</a:t>
            </a:r>
          </a:p>
          <a:p>
            <a:endParaRPr lang="en-US">
              <a:latin typeface="Calisto MT" charset="0"/>
              <a:ea typeface="ＭＳ Ｐゴシック" charset="0"/>
              <a:cs typeface="ＭＳ Ｐゴシック" charset="0"/>
            </a:endParaRPr>
          </a:p>
          <a:p>
            <a:endParaRPr lang="en-US">
              <a:latin typeface="Calisto MT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Calisto MT" charset="0"/>
                <a:ea typeface="ＭＳ Ｐゴシック" charset="0"/>
                <a:cs typeface="ＭＳ Ｐゴシック" charset="0"/>
              </a:rPr>
              <a:t>Getting a second opinion/consultation</a:t>
            </a:r>
          </a:p>
        </p:txBody>
      </p:sp>
      <p:pic>
        <p:nvPicPr>
          <p:cNvPr id="44034" name="Content Placeholder 3"/>
          <p:cNvPicPr>
            <a:picLocks noGrp="1" noChangeAspect="1"/>
          </p:cNvPicPr>
          <p:nvPr>
            <p:ph sz="half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960938" y="1855788"/>
            <a:ext cx="4049712" cy="4914900"/>
          </a:xfrm>
        </p:spPr>
      </p:pic>
      <p:sp>
        <p:nvSpPr>
          <p:cNvPr id="44035" name="Content Placeholder 1"/>
          <p:cNvSpPr>
            <a:spLocks noGrp="1"/>
          </p:cNvSpPr>
          <p:nvPr>
            <p:ph sz="half" idx="2"/>
          </p:nvPr>
        </p:nvSpPr>
        <p:spPr>
          <a:xfrm>
            <a:off x="153988" y="1855788"/>
            <a:ext cx="4152900" cy="4584700"/>
          </a:xfrm>
        </p:spPr>
        <p:txBody>
          <a:bodyPr/>
          <a:lstStyle/>
          <a:p>
            <a:pPr eaLnBrk="1" hangingPunct="1"/>
            <a:r>
              <a:rPr lang="en-US">
                <a:latin typeface="Calisto MT" charset="0"/>
                <a:ea typeface="ＭＳ Ｐゴシック" charset="0"/>
                <a:cs typeface="ＭＳ Ｐゴシック" charset="0"/>
              </a:rPr>
              <a:t>Don</a:t>
            </a:r>
            <a:r>
              <a:rPr lang="ja-JP" altLang="en-US">
                <a:latin typeface="Calisto MT" charset="0"/>
                <a:ea typeface="ＭＳ Ｐゴシック" charset="0"/>
                <a:cs typeface="ＭＳ Ｐゴシック" charset="0"/>
              </a:rPr>
              <a:t>’</a:t>
            </a:r>
            <a:r>
              <a:rPr lang="en-US" altLang="ja-JP">
                <a:latin typeface="Calisto MT" charset="0"/>
                <a:ea typeface="ＭＳ Ｐゴシック" charset="0"/>
                <a:cs typeface="ＭＳ Ｐゴシック" charset="0"/>
              </a:rPr>
              <a:t>t be afraid to ask</a:t>
            </a:r>
          </a:p>
          <a:p>
            <a:pPr eaLnBrk="1" hangingPunct="1"/>
            <a:r>
              <a:rPr lang="en-US">
                <a:latin typeface="Calisto MT" charset="0"/>
                <a:ea typeface="ＭＳ Ｐゴシック" charset="0"/>
                <a:cs typeface="ＭＳ Ｐゴシック" charset="0"/>
              </a:rPr>
              <a:t>A doctors generally welcome outside opinions</a:t>
            </a:r>
          </a:p>
          <a:p>
            <a:pPr eaLnBrk="1" hangingPunct="1"/>
            <a:r>
              <a:rPr lang="en-US">
                <a:latin typeface="Calisto MT" charset="0"/>
                <a:ea typeface="ＭＳ Ｐゴシック" charset="0"/>
                <a:cs typeface="ＭＳ Ｐゴシック" charset="0"/>
              </a:rPr>
              <a:t>Insurance generally OK with it with preapproval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Calisto MT" charset="0"/>
                <a:ea typeface="ＭＳ Ｐゴシック" charset="0"/>
                <a:cs typeface="ＭＳ Ｐゴシック" charset="0"/>
              </a:rPr>
              <a:t>In an emergency</a:t>
            </a:r>
          </a:p>
        </p:txBody>
      </p:sp>
      <p:sp>
        <p:nvSpPr>
          <p:cNvPr id="45058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Calisto MT" charset="0"/>
                <a:ea typeface="ＭＳ Ｐゴシック" charset="0"/>
                <a:cs typeface="ＭＳ Ｐゴシック" charset="0"/>
              </a:rPr>
              <a:t>What is an emergency? </a:t>
            </a:r>
          </a:p>
          <a:p>
            <a:pPr lvl="1" eaLnBrk="1" hangingPunct="1"/>
            <a:r>
              <a:rPr lang="en-US">
                <a:latin typeface="Calisto MT" charset="0"/>
                <a:ea typeface="ＭＳ Ｐゴシック" charset="0"/>
              </a:rPr>
              <a:t>Heart symptoms</a:t>
            </a:r>
          </a:p>
          <a:p>
            <a:pPr lvl="1" eaLnBrk="1" hangingPunct="1"/>
            <a:r>
              <a:rPr lang="en-US">
                <a:latin typeface="Calisto MT" charset="0"/>
                <a:ea typeface="ＭＳ Ｐゴシック" charset="0"/>
              </a:rPr>
              <a:t>dizziness, fainting</a:t>
            </a:r>
          </a:p>
          <a:p>
            <a:pPr lvl="1" eaLnBrk="1" hangingPunct="1"/>
            <a:r>
              <a:rPr lang="en-US">
                <a:latin typeface="Calisto MT" charset="0"/>
                <a:ea typeface="ＭＳ Ｐゴシック" charset="0"/>
              </a:rPr>
              <a:t>Lung symptoms</a:t>
            </a:r>
          </a:p>
          <a:p>
            <a:pPr lvl="1" eaLnBrk="1" hangingPunct="1"/>
            <a:r>
              <a:rPr lang="en-US">
                <a:latin typeface="Calisto MT" charset="0"/>
                <a:ea typeface="ＭＳ Ｐゴシック" charset="0"/>
              </a:rPr>
              <a:t>Abdominal symptoms</a:t>
            </a:r>
          </a:p>
          <a:p>
            <a:pPr lvl="1" eaLnBrk="1" hangingPunct="1"/>
            <a:r>
              <a:rPr lang="en-US">
                <a:latin typeface="Calisto MT" charset="0"/>
                <a:ea typeface="ＭＳ Ｐゴシック" charset="0"/>
              </a:rPr>
              <a:t>Medication side effect</a:t>
            </a:r>
            <a:endParaRPr lang="en-US">
              <a:latin typeface="Calisto MT" charset="0"/>
              <a:ea typeface="ＭＳ Ｐゴシック" charset="0"/>
              <a:cs typeface="ＭＳ Ｐゴシック" charset="0"/>
            </a:endParaRPr>
          </a:p>
          <a:p>
            <a:pPr eaLnBrk="1" hangingPunct="1"/>
            <a:r>
              <a:rPr lang="en-US">
                <a:latin typeface="Calisto MT" charset="0"/>
                <a:ea typeface="ＭＳ Ｐゴシック" charset="0"/>
                <a:cs typeface="ＭＳ Ｐゴシック" charset="0"/>
              </a:rPr>
              <a:t>Ask you doctor– </a:t>
            </a:r>
          </a:p>
          <a:p>
            <a:pPr lvl="1" eaLnBrk="1" hangingPunct="1"/>
            <a:r>
              <a:rPr lang="en-US">
                <a:latin typeface="Calisto MT" charset="0"/>
                <a:ea typeface="ＭＳ Ｐゴシック" charset="0"/>
                <a:cs typeface="ＭＳ Ｐゴシック" charset="0"/>
              </a:rPr>
              <a:t>when should I call you? </a:t>
            </a:r>
          </a:p>
          <a:p>
            <a:pPr lvl="1" eaLnBrk="1" hangingPunct="1"/>
            <a:r>
              <a:rPr lang="en-US">
                <a:latin typeface="Calisto MT" charset="0"/>
                <a:ea typeface="ＭＳ Ｐゴシック" charset="0"/>
                <a:cs typeface="ＭＳ Ｐゴシック" charset="0"/>
              </a:rPr>
              <a:t>When should I call 911? </a:t>
            </a:r>
          </a:p>
          <a:p>
            <a:pPr lvl="1" eaLnBrk="1" hangingPunct="1"/>
            <a:r>
              <a:rPr lang="en-US">
                <a:latin typeface="Calisto MT" charset="0"/>
                <a:ea typeface="ＭＳ Ｐゴシック" charset="0"/>
                <a:cs typeface="ＭＳ Ｐゴシック" charset="0"/>
              </a:rPr>
              <a:t>When should I go to emergency room? </a:t>
            </a:r>
          </a:p>
        </p:txBody>
      </p:sp>
      <p:pic>
        <p:nvPicPr>
          <p:cNvPr id="45059" name="Picture 6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2000" y="1531938"/>
            <a:ext cx="4506913" cy="2632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1432510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r-CA">
                <a:latin typeface="Calisto MT" charset="0"/>
                <a:ea typeface="ＭＳ Ｐゴシック" charset="0"/>
                <a:cs typeface="ＭＳ Ｐゴシック" charset="0"/>
              </a:rPr>
              <a:t>Resources from MDF</a:t>
            </a:r>
          </a:p>
        </p:txBody>
      </p:sp>
      <p:sp>
        <p:nvSpPr>
          <p:cNvPr id="4813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79400" y="1587500"/>
            <a:ext cx="7691438" cy="4572000"/>
          </a:xfrm>
        </p:spPr>
        <p:txBody>
          <a:bodyPr/>
          <a:lstStyle/>
          <a:p>
            <a:pPr eaLnBrk="1" hangingPunct="1"/>
            <a:r>
              <a:rPr lang="fr-CA">
                <a:latin typeface="Calisto MT" charset="0"/>
                <a:ea typeface="ＭＳ Ｐゴシック" charset="0"/>
                <a:cs typeface="ＭＳ Ｐゴシック" charset="0"/>
              </a:rPr>
              <a:t>Anesthesic risks </a:t>
            </a:r>
          </a:p>
          <a:p>
            <a:pPr eaLnBrk="1" hangingPunct="1"/>
            <a:r>
              <a:rPr lang="fr-CA">
                <a:latin typeface="Calisto MT" charset="0"/>
                <a:ea typeface="ＭＳ Ｐゴシック" charset="0"/>
                <a:cs typeface="ＭＳ Ｐゴシック" charset="0"/>
              </a:rPr>
              <a:t>Anesthesia management recommandations</a:t>
            </a:r>
          </a:p>
          <a:p>
            <a:pPr eaLnBrk="1" hangingPunct="1"/>
            <a:r>
              <a:rPr lang="fr-CA">
                <a:latin typeface="Calisto MT" charset="0"/>
                <a:ea typeface="ＭＳ Ｐゴシック" charset="0"/>
                <a:cs typeface="ＭＳ Ｐゴシック" charset="0"/>
              </a:rPr>
              <a:t>Physical therapy section </a:t>
            </a:r>
          </a:p>
          <a:p>
            <a:pPr eaLnBrk="1" hangingPunct="1"/>
            <a:r>
              <a:rPr lang="fr-CA">
                <a:latin typeface="Calisto MT" charset="0"/>
                <a:ea typeface="ＭＳ Ｐゴシック" charset="0"/>
                <a:cs typeface="ＭＳ Ｐゴシック" charset="0"/>
              </a:rPr>
              <a:t>Occupational Therapy section</a:t>
            </a:r>
          </a:p>
          <a:p>
            <a:pPr eaLnBrk="1" hangingPunct="1"/>
            <a:r>
              <a:rPr lang="fr-CA">
                <a:latin typeface="Calisto MT" charset="0"/>
                <a:ea typeface="ＭＳ Ｐゴシック" charset="0"/>
                <a:cs typeface="ＭＳ Ｐゴシック" charset="0"/>
              </a:rPr>
              <a:t>Registry section  </a:t>
            </a:r>
          </a:p>
          <a:p>
            <a:pPr lvl="1" eaLnBrk="1" hangingPunct="1"/>
            <a:endParaRPr lang="fr-CA">
              <a:latin typeface="Calisto MT" charset="0"/>
              <a:ea typeface="ＭＳ Ｐゴシック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Title 1"/>
          <p:cNvSpPr>
            <a:spLocks noGrp="1"/>
          </p:cNvSpPr>
          <p:nvPr>
            <p:ph type="title"/>
          </p:nvPr>
        </p:nvSpPr>
        <p:spPr>
          <a:xfrm>
            <a:off x="134938" y="160338"/>
            <a:ext cx="8988425" cy="1273175"/>
          </a:xfrm>
        </p:spPr>
        <p:txBody>
          <a:bodyPr/>
          <a:lstStyle/>
          <a:p>
            <a:pPr eaLnBrk="1" hangingPunct="1"/>
            <a:r>
              <a:rPr lang="en-US" sz="4800">
                <a:latin typeface="Calisto MT" charset="0"/>
                <a:ea typeface="ＭＳ Ｐゴシック" charset="0"/>
                <a:cs typeface="ＭＳ Ｐゴシック" charset="0"/>
              </a:rPr>
              <a:t>Picking and Educating your team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06438" y="1587500"/>
            <a:ext cx="8416925" cy="5270500"/>
          </a:xfrm>
        </p:spPr>
        <p:txBody>
          <a:bodyPr>
            <a:normAutofit fontScale="92500" lnSpcReduction="10000"/>
          </a:bodyPr>
          <a:lstStyle/>
          <a:p>
            <a:pPr eaLnBrk="1" hangingPunct="1">
              <a:lnSpc>
                <a:spcPct val="80000"/>
              </a:lnSpc>
              <a:defRPr/>
            </a:pPr>
            <a:r>
              <a:rPr lang="en-US" sz="2200" dirty="0" smtClean="0">
                <a:latin typeface="Calisto MT" charset="0"/>
                <a:ea typeface="ＭＳ Ｐゴシック" charset="0"/>
                <a:cs typeface="ＭＳ Ｐゴシック" charset="0"/>
              </a:rPr>
              <a:t>Ask if they have treated/are familiar with myotonic dystrophy (or muscular dystrophies in general)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sz="2200" dirty="0" smtClean="0">
                <a:latin typeface="Calisto MT" charset="0"/>
                <a:ea typeface="ＭＳ Ｐゴシック" charset="0"/>
                <a:cs typeface="ＭＳ Ｐゴシック" charset="0"/>
              </a:rPr>
              <a:t>Medicine </a:t>
            </a:r>
            <a:r>
              <a:rPr lang="en-US" sz="2200" dirty="0">
                <a:latin typeface="Calisto MT" charset="0"/>
                <a:ea typeface="ＭＳ Ｐゴシック" charset="0"/>
                <a:cs typeface="ＭＳ Ｐゴシック" charset="0"/>
              </a:rPr>
              <a:t>is lifelong learning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sz="2200" dirty="0">
                <a:latin typeface="Calisto MT" charset="0"/>
                <a:ea typeface="ＭＳ Ｐゴシック" charset="0"/>
                <a:cs typeface="ＭＳ Ｐゴシック" charset="0"/>
              </a:rPr>
              <a:t>Ask questions!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sz="2200" dirty="0">
                <a:latin typeface="Calisto MT" charset="0"/>
                <a:ea typeface="ＭＳ Ｐゴシック" charset="0"/>
                <a:cs typeface="ＭＳ Ｐゴシック" charset="0"/>
              </a:rPr>
              <a:t>Ask team to contact your DM doc with questions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sz="2200" dirty="0">
                <a:latin typeface="Calisto MT" charset="0"/>
                <a:ea typeface="ＭＳ Ｐゴシック" charset="0"/>
                <a:cs typeface="ＭＳ Ｐゴシック" charset="0"/>
              </a:rPr>
              <a:t>Give </a:t>
            </a:r>
            <a:r>
              <a:rPr lang="en-US" sz="2200" u="sng" dirty="0">
                <a:latin typeface="Calisto MT" charset="0"/>
                <a:ea typeface="ＭＳ Ｐゴシック" charset="0"/>
                <a:cs typeface="ＭＳ Ｐゴシック" charset="0"/>
              </a:rPr>
              <a:t>them </a:t>
            </a:r>
            <a:r>
              <a:rPr lang="en-US" sz="2200" dirty="0">
                <a:latin typeface="Calisto MT" charset="0"/>
                <a:ea typeface="ＭＳ Ｐゴシック" charset="0"/>
                <a:cs typeface="ＭＳ Ｐゴシック" charset="0"/>
              </a:rPr>
              <a:t>the </a:t>
            </a:r>
            <a:r>
              <a:rPr lang="en-US" sz="2200" dirty="0" smtClean="0">
                <a:latin typeface="Calisto MT" charset="0"/>
                <a:ea typeface="ＭＳ Ｐゴシック" charset="0"/>
                <a:cs typeface="ＭＳ Ｐゴシック" charset="0"/>
              </a:rPr>
              <a:t>websites, bring in the article you have questions about</a:t>
            </a:r>
            <a:endParaRPr lang="en-US" sz="2200" dirty="0">
              <a:latin typeface="Calisto MT" charset="0"/>
              <a:ea typeface="ＭＳ Ｐゴシック" charset="0"/>
              <a:cs typeface="ＭＳ Ｐゴシック" charset="0"/>
            </a:endParaRPr>
          </a:p>
          <a:p>
            <a:pPr eaLnBrk="1" hangingPunct="1">
              <a:lnSpc>
                <a:spcPct val="80000"/>
              </a:lnSpc>
              <a:defRPr/>
            </a:pPr>
            <a:r>
              <a:rPr lang="en-US" sz="2200" dirty="0">
                <a:latin typeface="Calisto MT" charset="0"/>
                <a:ea typeface="ＭＳ Ｐゴシック" charset="0"/>
                <a:cs typeface="ＭＳ Ｐゴシック" charset="0"/>
              </a:rPr>
              <a:t>Network!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en-US" sz="2000" dirty="0">
                <a:latin typeface="Calisto MT" charset="0"/>
                <a:ea typeface="ＭＳ Ｐゴシック" charset="0"/>
              </a:rPr>
              <a:t>Who do your fellow DM patients recommend? </a:t>
            </a:r>
            <a:r>
              <a:rPr lang="en-US" sz="2000" dirty="0" smtClean="0">
                <a:latin typeface="Calisto MT" charset="0"/>
                <a:ea typeface="ＭＳ Ｐゴシック" charset="0"/>
              </a:rPr>
              <a:t>(MDF VIP site)</a:t>
            </a:r>
            <a:endParaRPr lang="en-US" sz="2000" dirty="0">
              <a:latin typeface="Calisto MT" charset="0"/>
              <a:ea typeface="ＭＳ Ｐゴシック" charset="0"/>
            </a:endParaRPr>
          </a:p>
          <a:p>
            <a:pPr lvl="1" eaLnBrk="1" hangingPunct="1">
              <a:lnSpc>
                <a:spcPct val="80000"/>
              </a:lnSpc>
              <a:defRPr/>
            </a:pPr>
            <a:r>
              <a:rPr lang="en-US" sz="2000" dirty="0" smtClean="0">
                <a:latin typeface="Calisto MT" charset="0"/>
                <a:ea typeface="ＭＳ Ｐゴシック" charset="0"/>
              </a:rPr>
              <a:t>They’ve </a:t>
            </a:r>
            <a:r>
              <a:rPr lang="en-US" sz="2000" dirty="0">
                <a:latin typeface="Calisto MT" charset="0"/>
                <a:ea typeface="ＭＳ Ｐゴシック" charset="0"/>
              </a:rPr>
              <a:t>already </a:t>
            </a:r>
            <a:r>
              <a:rPr lang="ja-JP" altLang="en-US" sz="2000" dirty="0">
                <a:latin typeface="Calisto MT" charset="0"/>
                <a:ea typeface="ＭＳ Ｐゴシック" charset="0"/>
              </a:rPr>
              <a:t>“</a:t>
            </a:r>
            <a:r>
              <a:rPr lang="en-US" sz="2000" dirty="0">
                <a:latin typeface="Calisto MT" charset="0"/>
                <a:ea typeface="ＭＳ Ｐゴシック" charset="0"/>
              </a:rPr>
              <a:t>broken them in</a:t>
            </a:r>
            <a:r>
              <a:rPr lang="ja-JP" altLang="en-US" sz="2000" dirty="0">
                <a:latin typeface="Calisto MT" charset="0"/>
                <a:ea typeface="ＭＳ Ｐゴシック" charset="0"/>
              </a:rPr>
              <a:t>”</a:t>
            </a:r>
            <a:endParaRPr lang="en-US" sz="2000" dirty="0">
              <a:latin typeface="Calisto MT" charset="0"/>
              <a:ea typeface="ＭＳ Ｐゴシック" charset="0"/>
            </a:endParaRPr>
          </a:p>
          <a:p>
            <a:pPr lvl="1" eaLnBrk="1" hangingPunct="1">
              <a:lnSpc>
                <a:spcPct val="80000"/>
              </a:lnSpc>
              <a:defRPr/>
            </a:pPr>
            <a:r>
              <a:rPr lang="en-US" sz="2000" dirty="0">
                <a:latin typeface="Calisto MT" charset="0"/>
                <a:ea typeface="ＭＳ Ｐゴシック" charset="0"/>
              </a:rPr>
              <a:t>The more DM they see, the more they will learn- from you, and others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sz="2200" dirty="0">
                <a:latin typeface="Calisto MT" charset="0"/>
                <a:ea typeface="ＭＳ Ｐゴシック" charset="0"/>
                <a:cs typeface="ＭＳ Ｐゴシック" charset="0"/>
              </a:rPr>
              <a:t>Teaching institutions- spread the knowledge, teach the future </a:t>
            </a:r>
            <a:r>
              <a:rPr lang="en-US" sz="2200" dirty="0" smtClean="0">
                <a:latin typeface="Calisto MT" charset="0"/>
                <a:ea typeface="ＭＳ Ｐゴシック" charset="0"/>
                <a:cs typeface="ＭＳ Ｐゴシック" charset="0"/>
              </a:rPr>
              <a:t>docs!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en-US" sz="2000" dirty="0" smtClean="0">
                <a:latin typeface="Calisto MT" charset="0"/>
                <a:ea typeface="ＭＳ Ｐゴシック" charset="0"/>
                <a:cs typeface="ＭＳ Ｐゴシック" charset="0"/>
              </a:rPr>
              <a:t>Residents can be a “2 for 1” </a:t>
            </a:r>
            <a:endParaRPr lang="en-US" sz="2000" dirty="0">
              <a:latin typeface="Calisto MT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Calisto MT" charset="0"/>
                <a:ea typeface="ＭＳ Ｐゴシック" charset="0"/>
                <a:cs typeface="ＭＳ Ｐゴシック" charset="0"/>
              </a:rPr>
              <a:t>What is a medical home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Patient centered care for patients with complex medical needs</a:t>
            </a:r>
          </a:p>
          <a:p>
            <a:pPr>
              <a:defRPr/>
            </a:pPr>
            <a:r>
              <a:rPr lang="en-US" dirty="0" smtClean="0"/>
              <a:t>Focus on prevention, wellness, acute and chronic care.</a:t>
            </a:r>
          </a:p>
          <a:p>
            <a:pPr>
              <a:defRPr/>
            </a:pPr>
            <a:r>
              <a:rPr lang="en-US" dirty="0" smtClean="0"/>
              <a:t>Communication between all care team members</a:t>
            </a:r>
          </a:p>
          <a:p>
            <a:pPr>
              <a:defRPr/>
            </a:pPr>
            <a:r>
              <a:rPr lang="en-US" dirty="0" smtClean="0"/>
              <a:t>Goals of quality, safety</a:t>
            </a:r>
          </a:p>
          <a:p>
            <a:pPr>
              <a:defRPr/>
            </a:pPr>
            <a:endParaRPr lang="en-US" dirty="0" smtClean="0"/>
          </a:p>
          <a:p>
            <a:pPr>
              <a:defRPr/>
            </a:pPr>
            <a:r>
              <a:rPr lang="en-US" dirty="0" smtClean="0"/>
              <a:t>Health care reform policies are emphasizing medical homes</a:t>
            </a:r>
          </a:p>
          <a:p>
            <a:pPr marL="0" indent="0">
              <a:buFont typeface="Wingdings" charset="0"/>
              <a:buNone/>
              <a:defRPr/>
            </a:pPr>
            <a:endParaRPr 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09563"/>
            <a:ext cx="9144000" cy="114300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dirty="0" smtClean="0"/>
              <a:t>Help in navigating the medical system</a:t>
            </a:r>
            <a:endParaRPr lang="en-US" dirty="0"/>
          </a:p>
        </p:txBody>
      </p:sp>
      <p:sp>
        <p:nvSpPr>
          <p:cNvPr id="23554" name="Content Placeholder 2"/>
          <p:cNvSpPr>
            <a:spLocks noGrp="1"/>
          </p:cNvSpPr>
          <p:nvPr>
            <p:ph idx="1"/>
          </p:nvPr>
        </p:nvSpPr>
        <p:spPr>
          <a:xfrm>
            <a:off x="263525" y="1357313"/>
            <a:ext cx="5759450" cy="5270500"/>
          </a:xfrm>
        </p:spPr>
        <p:txBody>
          <a:bodyPr/>
          <a:lstStyle/>
          <a:p>
            <a:r>
              <a:rPr lang="en-US">
                <a:latin typeface="Calisto MT" charset="0"/>
                <a:ea typeface="ＭＳ Ｐゴシック" charset="0"/>
                <a:cs typeface="ＭＳ Ｐゴシック" charset="0"/>
              </a:rPr>
              <a:t>family or friend</a:t>
            </a:r>
          </a:p>
          <a:p>
            <a:r>
              <a:rPr lang="en-US">
                <a:latin typeface="Calisto MT" charset="0"/>
                <a:ea typeface="ＭＳ Ｐゴシック" charset="0"/>
                <a:cs typeface="ＭＳ Ｐゴシック" charset="0"/>
              </a:rPr>
              <a:t>Patient advocate</a:t>
            </a:r>
          </a:p>
          <a:p>
            <a:r>
              <a:rPr lang="en-US">
                <a:latin typeface="Calisto MT" charset="0"/>
                <a:ea typeface="ＭＳ Ｐゴシック" charset="0"/>
                <a:cs typeface="ＭＳ Ｐゴシック" charset="0"/>
              </a:rPr>
              <a:t>Clinic or school social worker</a:t>
            </a:r>
          </a:p>
          <a:p>
            <a:r>
              <a:rPr lang="en-US">
                <a:latin typeface="Calisto MT" charset="0"/>
                <a:ea typeface="ＭＳ Ｐゴシック" charset="0"/>
                <a:cs typeface="ＭＳ Ｐゴシック" charset="0"/>
              </a:rPr>
              <a:t>Hospital discharge manager</a:t>
            </a:r>
          </a:p>
          <a:p>
            <a:r>
              <a:rPr lang="en-US">
                <a:latin typeface="Calisto MT" charset="0"/>
                <a:ea typeface="ＭＳ Ｐゴシック" charset="0"/>
                <a:cs typeface="ＭＳ Ｐゴシック" charset="0"/>
              </a:rPr>
              <a:t>Insurance case management</a:t>
            </a:r>
          </a:p>
          <a:p>
            <a:pPr lvl="1"/>
            <a:r>
              <a:rPr lang="en-US">
                <a:latin typeface="Calisto MT" charset="0"/>
                <a:ea typeface="ＭＳ Ｐゴシック" charset="0"/>
              </a:rPr>
              <a:t>Medicaid</a:t>
            </a:r>
          </a:p>
          <a:p>
            <a:pPr lvl="1"/>
            <a:r>
              <a:rPr lang="en-US">
                <a:latin typeface="Calisto MT" charset="0"/>
                <a:ea typeface="ＭＳ Ｐゴシック" charset="0"/>
              </a:rPr>
              <a:t>Private insurances (Blue cross/blue shield, Aetna, Cigna, etc). </a:t>
            </a:r>
          </a:p>
          <a:p>
            <a:pPr lvl="2"/>
            <a:r>
              <a:rPr lang="en-US">
                <a:latin typeface="Calisto MT" charset="0"/>
                <a:ea typeface="ＭＳ Ｐゴシック" charset="0"/>
              </a:rPr>
              <a:t>Insurance open enrollment</a:t>
            </a:r>
          </a:p>
          <a:p>
            <a:pPr lvl="2"/>
            <a:r>
              <a:rPr lang="en-US">
                <a:latin typeface="Calisto MT" charset="0"/>
                <a:ea typeface="ＭＳ Ｐゴシック" charset="0"/>
              </a:rPr>
              <a:t>“Preferred providers”</a:t>
            </a:r>
          </a:p>
          <a:p>
            <a:pPr lvl="2"/>
            <a:endParaRPr lang="en-US">
              <a:latin typeface="Calisto MT" charset="0"/>
              <a:ea typeface="ＭＳ Ｐゴシック" charset="0"/>
            </a:endParaRPr>
          </a:p>
        </p:txBody>
      </p:sp>
      <p:pic>
        <p:nvPicPr>
          <p:cNvPr id="23555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11838" y="1663700"/>
            <a:ext cx="3332162" cy="4424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Calisto MT" charset="0"/>
                <a:ea typeface="ＭＳ Ｐゴシック" charset="0"/>
                <a:cs typeface="ＭＳ Ｐゴシック" charset="0"/>
              </a:rPr>
              <a:t>Prepare for your visit: </a:t>
            </a:r>
            <a:br>
              <a:rPr lang="en-US">
                <a:latin typeface="Calisto MT" charset="0"/>
                <a:ea typeface="ＭＳ Ｐゴシック" charset="0"/>
                <a:cs typeface="ＭＳ Ｐゴシック" charset="0"/>
              </a:rPr>
            </a:br>
            <a:r>
              <a:rPr lang="en-US">
                <a:latin typeface="Calisto MT" charset="0"/>
                <a:ea typeface="ＭＳ Ｐゴシック" charset="0"/>
                <a:cs typeface="ＭＳ Ｐゴシック" charset="0"/>
              </a:rPr>
              <a:t>Bring a list of questions</a:t>
            </a:r>
          </a:p>
        </p:txBody>
      </p:sp>
      <p:sp>
        <p:nvSpPr>
          <p:cNvPr id="25602" name="Content Placeholder 2"/>
          <p:cNvSpPr>
            <a:spLocks noGrp="1"/>
          </p:cNvSpPr>
          <p:nvPr>
            <p:ph sz="half" idx="1"/>
          </p:nvPr>
        </p:nvSpPr>
        <p:spPr>
          <a:xfrm>
            <a:off x="723900" y="1971675"/>
            <a:ext cx="3848100" cy="5270500"/>
          </a:xfrm>
        </p:spPr>
        <p:txBody>
          <a:bodyPr/>
          <a:lstStyle/>
          <a:p>
            <a:pPr eaLnBrk="1" hangingPunct="1"/>
            <a:r>
              <a:rPr lang="en-US">
                <a:latin typeface="Calisto MT" charset="0"/>
                <a:ea typeface="ＭＳ Ｐゴシック" charset="0"/>
                <a:cs typeface="ＭＳ Ｐゴシック" charset="0"/>
              </a:rPr>
              <a:t>What changed since your last visit</a:t>
            </a:r>
          </a:p>
          <a:p>
            <a:pPr eaLnBrk="1" hangingPunct="1"/>
            <a:r>
              <a:rPr lang="en-US">
                <a:latin typeface="Calisto MT" charset="0"/>
                <a:ea typeface="ＭＳ Ｐゴシック" charset="0"/>
                <a:cs typeface="ＭＳ Ｐゴシック" charset="0"/>
              </a:rPr>
              <a:t>Your worries</a:t>
            </a:r>
          </a:p>
          <a:p>
            <a:pPr eaLnBrk="1" hangingPunct="1"/>
            <a:r>
              <a:rPr lang="en-US">
                <a:latin typeface="Calisto MT" charset="0"/>
                <a:ea typeface="ＭＳ Ｐゴシック" charset="0"/>
                <a:cs typeface="ＭＳ Ｐゴシック" charset="0"/>
              </a:rPr>
              <a:t>Your families’ worries</a:t>
            </a:r>
          </a:p>
        </p:txBody>
      </p:sp>
      <p:sp>
        <p:nvSpPr>
          <p:cNvPr id="29699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068513"/>
            <a:ext cx="3776663" cy="52705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>
                <a:latin typeface="Calisto MT" charset="0"/>
                <a:ea typeface="ＭＳ Ｐゴシック" charset="0"/>
                <a:cs typeface="ＭＳ Ｐゴシック" charset="0"/>
              </a:rPr>
              <a:t>Circle the most important </a:t>
            </a:r>
            <a:r>
              <a:rPr lang="en-US" dirty="0" smtClean="0">
                <a:latin typeface="Calisto MT" charset="0"/>
                <a:ea typeface="ＭＳ Ｐゴシック" charset="0"/>
                <a:cs typeface="ＭＳ Ｐゴシック" charset="0"/>
              </a:rPr>
              <a:t>question</a:t>
            </a:r>
          </a:p>
          <a:p>
            <a:pPr marL="0" indent="0" eaLnBrk="1" hangingPunct="1">
              <a:buFont typeface="Wingdings" charset="0"/>
              <a:buNone/>
              <a:defRPr/>
            </a:pPr>
            <a:endParaRPr lang="en-US" dirty="0">
              <a:latin typeface="Calisto MT" charset="0"/>
              <a:ea typeface="ＭＳ Ｐゴシック" charset="0"/>
              <a:cs typeface="ＭＳ Ｐゴシック" charset="0"/>
            </a:endParaRPr>
          </a:p>
          <a:p>
            <a:pPr eaLnBrk="1" hangingPunct="1">
              <a:defRPr/>
            </a:pPr>
            <a:endParaRPr lang="en-US" dirty="0">
              <a:latin typeface="Calisto MT" charset="0"/>
              <a:ea typeface="ＭＳ Ｐゴシック" charset="0"/>
              <a:cs typeface="ＭＳ Ｐゴシック" charset="0"/>
            </a:endParaRPr>
          </a:p>
          <a:p>
            <a:pPr eaLnBrk="1" hangingPunct="1">
              <a:defRPr/>
            </a:pPr>
            <a:endParaRPr lang="en-US" dirty="0">
              <a:latin typeface="Calisto MT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5" name="Oval 4"/>
          <p:cNvSpPr/>
          <p:nvPr/>
        </p:nvSpPr>
        <p:spPr>
          <a:xfrm>
            <a:off x="4572000" y="1917700"/>
            <a:ext cx="4297363" cy="1171575"/>
          </a:xfrm>
          <a:prstGeom prst="ellipse">
            <a:avLst/>
          </a:prstGeom>
          <a:noFill/>
          <a:ln w="127000">
            <a:solidFill>
              <a:schemeClr val="accent1">
                <a:shade val="95000"/>
                <a:satMod val="105000"/>
                <a:alpha val="9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latin typeface="Calisto MT" charset="0"/>
              <a:ea typeface="ＭＳ Ｐゴシック" charset="0"/>
              <a:cs typeface="ＭＳ Ｐゴシック" charset="0"/>
            </a:endParaRPr>
          </a:p>
          <a:p>
            <a:pPr algn="ctr">
              <a:defRPr/>
            </a:pPr>
            <a:endParaRPr lang="en-US">
              <a:solidFill>
                <a:srgbClr val="FFFFFF"/>
              </a:solidFill>
              <a:latin typeface="Calisto MT" charset="0"/>
              <a:ea typeface="ＭＳ Ｐゴシック" charset="0"/>
              <a:cs typeface="ＭＳ Ｐゴシック" charset="0"/>
            </a:endParaRPr>
          </a:p>
          <a:p>
            <a:pPr algn="ctr">
              <a:defRPr/>
            </a:pPr>
            <a:endParaRPr lang="en-US">
              <a:solidFill>
                <a:srgbClr val="FFFFFF"/>
              </a:solidFill>
              <a:latin typeface="Calisto MT" charset="0"/>
              <a:ea typeface="ＭＳ Ｐゴシック" charset="0"/>
              <a:cs typeface="ＭＳ Ｐゴシック" charset="0"/>
            </a:endParaRPr>
          </a:p>
          <a:p>
            <a:pPr algn="ctr">
              <a:defRPr/>
            </a:pPr>
            <a:endParaRPr lang="en-US">
              <a:solidFill>
                <a:srgbClr val="FFFFFF"/>
              </a:solidFill>
              <a:latin typeface="Calisto MT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5605" name="TextBox 1"/>
          <p:cNvSpPr txBox="1">
            <a:spLocks noChangeArrowheads="1"/>
          </p:cNvSpPr>
          <p:nvPr/>
        </p:nvSpPr>
        <p:spPr bwMode="auto">
          <a:xfrm>
            <a:off x="212725" y="5349875"/>
            <a:ext cx="886936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/>
              <a:t>If your visit is only 20 minutes, where do you want to start?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Calisto MT" charset="0"/>
                <a:ea typeface="ＭＳ Ｐゴシック" charset="0"/>
                <a:cs typeface="ＭＳ Ｐゴシック" charset="0"/>
              </a:rPr>
              <a:t>One last thing, doc</a:t>
            </a:r>
          </a:p>
        </p:txBody>
      </p:sp>
      <p:sp>
        <p:nvSpPr>
          <p:cNvPr id="26626" name="Content Placeholder 2"/>
          <p:cNvSpPr>
            <a:spLocks noGrp="1"/>
          </p:cNvSpPr>
          <p:nvPr>
            <p:ph idx="1"/>
          </p:nvPr>
        </p:nvSpPr>
        <p:spPr>
          <a:xfrm>
            <a:off x="257175" y="1587500"/>
            <a:ext cx="7691438" cy="4572000"/>
          </a:xfrm>
        </p:spPr>
        <p:txBody>
          <a:bodyPr/>
          <a:lstStyle/>
          <a:p>
            <a:pPr eaLnBrk="1" hangingPunct="1"/>
            <a:r>
              <a:rPr lang="en-US">
                <a:latin typeface="Calisto MT" charset="0"/>
                <a:ea typeface="ＭＳ Ｐゴシック" charset="0"/>
                <a:cs typeface="ＭＳ Ｐゴシック" charset="0"/>
              </a:rPr>
              <a:t>Don’</a:t>
            </a:r>
            <a:r>
              <a:rPr lang="en-US" altLang="ja-JP">
                <a:latin typeface="Calisto MT" charset="0"/>
                <a:ea typeface="ＭＳ Ｐゴシック" charset="0"/>
                <a:cs typeface="ＭＳ Ｐゴシック" charset="0"/>
              </a:rPr>
              <a:t>t save the best for last</a:t>
            </a:r>
          </a:p>
          <a:p>
            <a:pPr lvl="1" eaLnBrk="1" hangingPunct="1"/>
            <a:r>
              <a:rPr lang="en-US">
                <a:latin typeface="Calisto MT" charset="0"/>
                <a:ea typeface="ＭＳ Ｐゴシック" charset="0"/>
              </a:rPr>
              <a:t>Afraid to ask? </a:t>
            </a:r>
          </a:p>
          <a:p>
            <a:pPr lvl="1" eaLnBrk="1" hangingPunct="1"/>
            <a:r>
              <a:rPr lang="en-US">
                <a:latin typeface="Calisto MT" charset="0"/>
                <a:ea typeface="ＭＳ Ｐゴシック" charset="0"/>
              </a:rPr>
              <a:t>Genetic counseling question?</a:t>
            </a:r>
          </a:p>
          <a:p>
            <a:pPr eaLnBrk="1" hangingPunct="1"/>
            <a:r>
              <a:rPr lang="en-US">
                <a:latin typeface="Calisto MT" charset="0"/>
                <a:ea typeface="ＭＳ Ｐゴシック" charset="0"/>
                <a:cs typeface="ＭＳ Ｐゴシック" charset="0"/>
              </a:rPr>
              <a:t>If can</a:t>
            </a:r>
            <a:r>
              <a:rPr lang="ja-JP" altLang="en-US">
                <a:latin typeface="Calisto MT" charset="0"/>
                <a:ea typeface="ＭＳ Ｐゴシック" charset="0"/>
                <a:cs typeface="ＭＳ Ｐゴシック" charset="0"/>
              </a:rPr>
              <a:t>’</a:t>
            </a:r>
            <a:r>
              <a:rPr lang="en-US" altLang="ja-JP">
                <a:latin typeface="Calisto MT" charset="0"/>
                <a:ea typeface="ＭＳ Ｐゴシック" charset="0"/>
                <a:cs typeface="ＭＳ Ｐゴシック" charset="0"/>
              </a:rPr>
              <a:t>t cover it that day, </a:t>
            </a:r>
          </a:p>
          <a:p>
            <a:pPr lvl="1" eaLnBrk="1" hangingPunct="1"/>
            <a:r>
              <a:rPr lang="en-US">
                <a:latin typeface="Calisto MT" charset="0"/>
                <a:ea typeface="ＭＳ Ｐゴシック" charset="0"/>
              </a:rPr>
              <a:t>Ask for followup for time!</a:t>
            </a:r>
          </a:p>
        </p:txBody>
      </p:sp>
      <p:pic>
        <p:nvPicPr>
          <p:cNvPr id="26627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87913" y="1587500"/>
            <a:ext cx="3913187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AutoShape 7"/>
          <p:cNvSpPr>
            <a:spLocks noChangeArrowheads="1"/>
          </p:cNvSpPr>
          <p:nvPr/>
        </p:nvSpPr>
        <p:spPr bwMode="auto">
          <a:xfrm>
            <a:off x="5795963" y="2133600"/>
            <a:ext cx="3132137" cy="386080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latin typeface="Calisto MT" charset="0"/>
            </a:endParaRPr>
          </a:p>
        </p:txBody>
      </p:sp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Calisto MT" charset="0"/>
                <a:ea typeface="ＭＳ Ｐゴシック" charset="0"/>
                <a:cs typeface="ＭＳ Ｐゴシック" charset="0"/>
              </a:rPr>
              <a:t>Getting the most out of your visit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70000"/>
              </a:lnSpc>
            </a:pPr>
            <a:r>
              <a:rPr lang="en-US" sz="2000">
                <a:latin typeface="Calisto MT" charset="0"/>
                <a:ea typeface="ＭＳ Ｐゴシック" charset="0"/>
                <a:cs typeface="ＭＳ Ｐゴシック" charset="0"/>
              </a:rPr>
              <a:t>Muscular system</a:t>
            </a:r>
          </a:p>
          <a:p>
            <a:pPr eaLnBrk="1" hangingPunct="1">
              <a:lnSpc>
                <a:spcPct val="70000"/>
              </a:lnSpc>
            </a:pPr>
            <a:r>
              <a:rPr lang="en-US" sz="2000">
                <a:latin typeface="Calisto MT" charset="0"/>
                <a:ea typeface="ＭＳ Ｐゴシック" charset="0"/>
                <a:cs typeface="ＭＳ Ｐゴシック" charset="0"/>
              </a:rPr>
              <a:t>Central nervous system</a:t>
            </a:r>
          </a:p>
          <a:p>
            <a:pPr eaLnBrk="1" hangingPunct="1">
              <a:lnSpc>
                <a:spcPct val="70000"/>
              </a:lnSpc>
            </a:pPr>
            <a:r>
              <a:rPr lang="en-US" sz="2000">
                <a:latin typeface="Calisto MT" charset="0"/>
                <a:ea typeface="ＭＳ Ｐゴシック" charset="0"/>
                <a:cs typeface="ＭＳ Ｐゴシック" charset="0"/>
              </a:rPr>
              <a:t>Cardio-vascular system</a:t>
            </a:r>
          </a:p>
          <a:p>
            <a:pPr eaLnBrk="1" hangingPunct="1">
              <a:lnSpc>
                <a:spcPct val="70000"/>
              </a:lnSpc>
            </a:pPr>
            <a:r>
              <a:rPr lang="en-US" sz="2000">
                <a:latin typeface="Calisto MT" charset="0"/>
                <a:ea typeface="ＭＳ Ｐゴシック" charset="0"/>
                <a:cs typeface="ＭＳ Ｐゴシック" charset="0"/>
              </a:rPr>
              <a:t>Visual system</a:t>
            </a:r>
          </a:p>
          <a:p>
            <a:pPr eaLnBrk="1" hangingPunct="1">
              <a:lnSpc>
                <a:spcPct val="70000"/>
              </a:lnSpc>
            </a:pPr>
            <a:r>
              <a:rPr lang="en-US" sz="2000">
                <a:latin typeface="Calisto MT" charset="0"/>
                <a:ea typeface="ＭＳ Ｐゴシック" charset="0"/>
                <a:cs typeface="ＭＳ Ｐゴシック" charset="0"/>
              </a:rPr>
              <a:t>Respiratory system</a:t>
            </a:r>
          </a:p>
          <a:p>
            <a:pPr eaLnBrk="1" hangingPunct="1">
              <a:lnSpc>
                <a:spcPct val="70000"/>
              </a:lnSpc>
            </a:pPr>
            <a:r>
              <a:rPr lang="en-US" sz="2000">
                <a:latin typeface="Calisto MT" charset="0"/>
                <a:ea typeface="ＭＳ Ｐゴシック" charset="0"/>
                <a:cs typeface="ＭＳ Ｐゴシック" charset="0"/>
              </a:rPr>
              <a:t>Gastro-intestinal system</a:t>
            </a:r>
          </a:p>
          <a:p>
            <a:pPr eaLnBrk="1" hangingPunct="1">
              <a:lnSpc>
                <a:spcPct val="70000"/>
              </a:lnSpc>
            </a:pPr>
            <a:r>
              <a:rPr lang="en-US" sz="2000">
                <a:latin typeface="Calisto MT" charset="0"/>
                <a:ea typeface="ＭＳ Ｐゴシック" charset="0"/>
                <a:cs typeface="ＭＳ Ｐゴシック" charset="0"/>
              </a:rPr>
              <a:t>Genito-urinary system</a:t>
            </a:r>
          </a:p>
          <a:p>
            <a:pPr eaLnBrk="1" hangingPunct="1">
              <a:lnSpc>
                <a:spcPct val="70000"/>
              </a:lnSpc>
            </a:pPr>
            <a:r>
              <a:rPr lang="en-US" sz="2000">
                <a:latin typeface="Calisto MT" charset="0"/>
                <a:ea typeface="ＭＳ Ｐゴシック" charset="0"/>
                <a:cs typeface="ＭＳ Ｐゴシック" charset="0"/>
              </a:rPr>
              <a:t>Reproductive system</a:t>
            </a:r>
          </a:p>
          <a:p>
            <a:pPr eaLnBrk="1" hangingPunct="1">
              <a:lnSpc>
                <a:spcPct val="70000"/>
              </a:lnSpc>
            </a:pPr>
            <a:r>
              <a:rPr lang="en-US" sz="2000">
                <a:latin typeface="Calisto MT" charset="0"/>
                <a:ea typeface="ＭＳ Ｐゴシック" charset="0"/>
                <a:cs typeface="ＭＳ Ｐゴシック" charset="0"/>
              </a:rPr>
              <a:t>Metabolic &amp; endocrine system</a:t>
            </a:r>
          </a:p>
          <a:p>
            <a:pPr eaLnBrk="1" hangingPunct="1">
              <a:lnSpc>
                <a:spcPct val="70000"/>
              </a:lnSpc>
              <a:buFont typeface="Wingdings" charset="0"/>
              <a:buNone/>
            </a:pPr>
            <a:endParaRPr lang="fr-CA" sz="2000">
              <a:latin typeface="Calisto MT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7652" name="AutoShape 4"/>
          <p:cNvSpPr>
            <a:spLocks/>
          </p:cNvSpPr>
          <p:nvPr/>
        </p:nvSpPr>
        <p:spPr bwMode="auto">
          <a:xfrm>
            <a:off x="5076825" y="1916113"/>
            <a:ext cx="1295400" cy="3889375"/>
          </a:xfrm>
          <a:prstGeom prst="rightBrace">
            <a:avLst>
              <a:gd name="adj1" fmla="val 25020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>
              <a:latin typeface="Calisto MT" charset="0"/>
            </a:endParaRPr>
          </a:p>
        </p:txBody>
      </p:sp>
      <p:sp>
        <p:nvSpPr>
          <p:cNvPr id="27653" name="Text Box 6"/>
          <p:cNvSpPr txBox="1">
            <a:spLocks noChangeArrowheads="1"/>
          </p:cNvSpPr>
          <p:nvPr/>
        </p:nvSpPr>
        <p:spPr bwMode="auto">
          <a:xfrm>
            <a:off x="5867400" y="2276475"/>
            <a:ext cx="3059113" cy="350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3200">
                <a:latin typeface="Calisto MT" charset="0"/>
              </a:rPr>
              <a:t>Need all to be reviewed during  your follow-up visit </a:t>
            </a:r>
          </a:p>
          <a:p>
            <a:pPr algn="ctr" eaLnBrk="1" hangingPunct="1">
              <a:spcBef>
                <a:spcPct val="50000"/>
              </a:spcBef>
            </a:pPr>
            <a:r>
              <a:rPr lang="en-US" sz="3200">
                <a:latin typeface="Calisto MT" charset="0"/>
              </a:rPr>
              <a:t>=</a:t>
            </a:r>
          </a:p>
          <a:p>
            <a:pPr algn="ctr" eaLnBrk="1" hangingPunct="1">
              <a:spcBef>
                <a:spcPct val="50000"/>
              </a:spcBef>
            </a:pPr>
            <a:r>
              <a:rPr lang="en-US" sz="3200">
                <a:latin typeface="Calisto MT" charset="0"/>
              </a:rPr>
              <a:t>54 concerns</a:t>
            </a:r>
            <a:r>
              <a:rPr lang="fr-CA" sz="3200">
                <a:latin typeface="Calisto MT" charset="0"/>
              </a:rPr>
              <a:t> 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4"/>
          <p:cNvSpPr>
            <a:spLocks noGrp="1" noChangeArrowheads="1"/>
          </p:cNvSpPr>
          <p:nvPr>
            <p:ph type="title"/>
          </p:nvPr>
        </p:nvSpPr>
        <p:spPr>
          <a:xfrm>
            <a:off x="20638" y="314325"/>
            <a:ext cx="9123362" cy="879475"/>
          </a:xfrm>
        </p:spPr>
        <p:txBody>
          <a:bodyPr/>
          <a:lstStyle/>
          <a:p>
            <a:pPr eaLnBrk="1" hangingPunct="1"/>
            <a:r>
              <a:rPr lang="en-US">
                <a:latin typeface="Calisto MT" charset="0"/>
                <a:ea typeface="ＭＳ Ｐゴシック" charset="0"/>
                <a:cs typeface="ＭＳ Ｐゴシック" charset="0"/>
              </a:rPr>
              <a:t>Health Supervision Checklist</a:t>
            </a:r>
          </a:p>
        </p:txBody>
      </p:sp>
      <p:pic>
        <p:nvPicPr>
          <p:cNvPr id="29698" name="Picture 5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06450" y="1270000"/>
            <a:ext cx="7847013" cy="5119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699" name="TextBox 3"/>
          <p:cNvSpPr txBox="1">
            <a:spLocks noChangeArrowheads="1"/>
          </p:cNvSpPr>
          <p:nvPr/>
        </p:nvSpPr>
        <p:spPr bwMode="auto">
          <a:xfrm>
            <a:off x="20638" y="6513513"/>
            <a:ext cx="68135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>
                <a:latin typeface="Calisto MT" charset="0"/>
              </a:rPr>
              <a:t>Gangon et al, Neuromsucular Disorders, 2010: p 347; MDF website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4" Type="http://schemas.openxmlformats.org/officeDocument/2006/relationships/image" Target="../media/image4.jpeg"/><Relationship Id="rId1" Type="http://schemas.openxmlformats.org/officeDocument/2006/relationships/image" Target="../media/image1.jpeg"/><Relationship Id="rId2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Venture">
  <a:themeElements>
    <a:clrScheme name="Venture">
      <a:dk1>
        <a:sysClr val="windowText" lastClr="000000"/>
      </a:dk1>
      <a:lt1>
        <a:sysClr val="window" lastClr="FFFFFF"/>
      </a:lt1>
      <a:dk2>
        <a:srgbClr val="738450"/>
      </a:dk2>
      <a:lt2>
        <a:srgbClr val="E8E9D1"/>
      </a:lt2>
      <a:accent1>
        <a:srgbClr val="9EB060"/>
      </a:accent1>
      <a:accent2>
        <a:srgbClr val="D09A08"/>
      </a:accent2>
      <a:accent3>
        <a:srgbClr val="F2EC86"/>
      </a:accent3>
      <a:accent4>
        <a:srgbClr val="824F1C"/>
      </a:accent4>
      <a:accent5>
        <a:srgbClr val="511818"/>
      </a:accent5>
      <a:accent6>
        <a:srgbClr val="553876"/>
      </a:accent6>
      <a:hlink>
        <a:srgbClr val="929547"/>
      </a:hlink>
      <a:folHlink>
        <a:srgbClr val="56633C"/>
      </a:folHlink>
    </a:clrScheme>
    <a:fontScheme name="Venture">
      <a:majorFont>
        <a:latin typeface="Calisto MT"/>
        <a:ea typeface=""/>
        <a:cs typeface=""/>
        <a:font script="Jpan" typeface="ＭＳ Ｐ明朝"/>
      </a:majorFont>
      <a:minorFont>
        <a:latin typeface="Calisto MT"/>
        <a:ea typeface=""/>
        <a:cs typeface=""/>
        <a:font script="Jpan" typeface="ＭＳ Ｐ明朝"/>
      </a:minorFont>
    </a:fontScheme>
    <a:fmtScheme name="Venture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30000"/>
                <a:alpha val="50000"/>
                <a:satMod val="150000"/>
              </a:schemeClr>
              <a:schemeClr val="phClr">
                <a:tint val="50000"/>
                <a:alpha val="10000"/>
                <a:satMod val="15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shade val="30000"/>
                <a:alpha val="50000"/>
                <a:satMod val="150000"/>
              </a:schemeClr>
              <a:schemeClr val="phClr">
                <a:tint val="50000"/>
                <a:alpha val="10000"/>
                <a:satMod val="150000"/>
              </a:schemeClr>
            </a:duotone>
          </a:blip>
          <a:stretch/>
        </a:blipFill>
      </a:fillStyleLst>
      <a:lnStyleLst>
        <a:ln w="1905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innerShdw blurRad="76200" dist="25400" dir="13500000">
              <a:srgbClr val="4B4B4B">
                <a:alpha val="75000"/>
              </a:srgbClr>
            </a:innerShdw>
          </a:effectLst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3">
            <a:duotone>
              <a:schemeClr val="phClr">
                <a:shade val="10000"/>
                <a:alpha val="30000"/>
                <a:satMod val="60000"/>
              </a:schemeClr>
              <a:schemeClr val="phClr">
                <a:tint val="20000"/>
                <a:alpha val="5000"/>
                <a:satMod val="300000"/>
              </a:schemeClr>
            </a:duotone>
          </a:blip>
          <a:stretch/>
        </a:blipFill>
        <a:blipFill rotWithShape="1">
          <a:blip xmlns:r="http://schemas.openxmlformats.org/officeDocument/2006/relationships" r:embed="rId4">
            <a:duotone>
              <a:schemeClr val="phClr">
                <a:shade val="30000"/>
                <a:alpha val="50000"/>
                <a:satMod val="150000"/>
              </a:schemeClr>
              <a:schemeClr val="phClr">
                <a:tint val="50000"/>
                <a:alpha val="10000"/>
                <a:satMod val="150000"/>
              </a:schemeClr>
            </a:duotone>
          </a:blip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Override1.xml><?xml version="1.0" encoding="utf-8"?>
<a:themeOverride xmlns:a="http://schemas.openxmlformats.org/drawingml/2006/main">
  <a:clrScheme name="Venture">
    <a:dk1>
      <a:sysClr val="windowText" lastClr="000000"/>
    </a:dk1>
    <a:lt1>
      <a:sysClr val="window" lastClr="FFFFFF"/>
    </a:lt1>
    <a:dk2>
      <a:srgbClr val="738450"/>
    </a:dk2>
    <a:lt2>
      <a:srgbClr val="E8E9D1"/>
    </a:lt2>
    <a:accent1>
      <a:srgbClr val="9EB060"/>
    </a:accent1>
    <a:accent2>
      <a:srgbClr val="D09A08"/>
    </a:accent2>
    <a:accent3>
      <a:srgbClr val="F2EC86"/>
    </a:accent3>
    <a:accent4>
      <a:srgbClr val="824F1C"/>
    </a:accent4>
    <a:accent5>
      <a:srgbClr val="511818"/>
    </a:accent5>
    <a:accent6>
      <a:srgbClr val="553876"/>
    </a:accent6>
    <a:hlink>
      <a:srgbClr val="929547"/>
    </a:hlink>
    <a:folHlink>
      <a:srgbClr val="56633C"/>
    </a:folHlink>
  </a:clrScheme>
</a:themeOverride>
</file>

<file path=ppt/theme/themeOverride2.xml><?xml version="1.0" encoding="utf-8"?>
<a:themeOverride xmlns:a="http://schemas.openxmlformats.org/drawingml/2006/main">
  <a:clrScheme name="Venture">
    <a:dk1>
      <a:sysClr val="windowText" lastClr="000000"/>
    </a:dk1>
    <a:lt1>
      <a:sysClr val="window" lastClr="FFFFFF"/>
    </a:lt1>
    <a:dk2>
      <a:srgbClr val="738450"/>
    </a:dk2>
    <a:lt2>
      <a:srgbClr val="E8E9D1"/>
    </a:lt2>
    <a:accent1>
      <a:srgbClr val="9EB060"/>
    </a:accent1>
    <a:accent2>
      <a:srgbClr val="D09A08"/>
    </a:accent2>
    <a:accent3>
      <a:srgbClr val="F2EC86"/>
    </a:accent3>
    <a:accent4>
      <a:srgbClr val="824F1C"/>
    </a:accent4>
    <a:accent5>
      <a:srgbClr val="511818"/>
    </a:accent5>
    <a:accent6>
      <a:srgbClr val="553876"/>
    </a:accent6>
    <a:hlink>
      <a:srgbClr val="929547"/>
    </a:hlink>
    <a:folHlink>
      <a:srgbClr val="56633C"/>
    </a:folHlink>
  </a:clrScheme>
</a:themeOverride>
</file>

<file path=ppt/theme/themeOverride3.xml><?xml version="1.0" encoding="utf-8"?>
<a:themeOverride xmlns:a="http://schemas.openxmlformats.org/drawingml/2006/main">
  <a:clrScheme name="Venture">
    <a:dk1>
      <a:sysClr val="windowText" lastClr="000000"/>
    </a:dk1>
    <a:lt1>
      <a:sysClr val="window" lastClr="FFFFFF"/>
    </a:lt1>
    <a:dk2>
      <a:srgbClr val="738450"/>
    </a:dk2>
    <a:lt2>
      <a:srgbClr val="E8E9D1"/>
    </a:lt2>
    <a:accent1>
      <a:srgbClr val="9EB060"/>
    </a:accent1>
    <a:accent2>
      <a:srgbClr val="D09A08"/>
    </a:accent2>
    <a:accent3>
      <a:srgbClr val="F2EC86"/>
    </a:accent3>
    <a:accent4>
      <a:srgbClr val="824F1C"/>
    </a:accent4>
    <a:accent5>
      <a:srgbClr val="511818"/>
    </a:accent5>
    <a:accent6>
      <a:srgbClr val="553876"/>
    </a:accent6>
    <a:hlink>
      <a:srgbClr val="929547"/>
    </a:hlink>
    <a:folHlink>
      <a:srgbClr val="56633C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Venture.thmx</Template>
  <TotalTime>3118</TotalTime>
  <Words>1082</Words>
  <Application>Microsoft Macintosh PowerPoint</Application>
  <PresentationFormat>On-screen Show (4:3)</PresentationFormat>
  <Paragraphs>235</Paragraphs>
  <Slides>26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3" baseType="lpstr">
      <vt:lpstr>Arial</vt:lpstr>
      <vt:lpstr>ＭＳ Ｐゴシック</vt:lpstr>
      <vt:lpstr>Calisto MT</vt:lpstr>
      <vt:lpstr>Wingdings</vt:lpstr>
      <vt:lpstr>Calibri</vt:lpstr>
      <vt:lpstr>Handwriting - Dakota</vt:lpstr>
      <vt:lpstr>Venture</vt:lpstr>
      <vt:lpstr>Who is on your team? </vt:lpstr>
      <vt:lpstr>Who is team captain?</vt:lpstr>
      <vt:lpstr>Picking and Educating your team</vt:lpstr>
      <vt:lpstr>What is a medical home</vt:lpstr>
      <vt:lpstr>Help in navigating the medical system</vt:lpstr>
      <vt:lpstr>Prepare for your visit:  Bring a list of questions</vt:lpstr>
      <vt:lpstr>One last thing, doc</vt:lpstr>
      <vt:lpstr>Getting the most out of your visit</vt:lpstr>
      <vt:lpstr>Health Supervision Checklist</vt:lpstr>
      <vt:lpstr>Your medical records</vt:lpstr>
      <vt:lpstr>Patient Portal</vt:lpstr>
      <vt:lpstr>High tech</vt:lpstr>
      <vt:lpstr>Low tech</vt:lpstr>
      <vt:lpstr>Managing your Medical Records* </vt:lpstr>
      <vt:lpstr>Make a binder</vt:lpstr>
      <vt:lpstr>ECG traces- ask for copy</vt:lpstr>
      <vt:lpstr>Collect team cards</vt:lpstr>
      <vt:lpstr>Brown bag your medications</vt:lpstr>
      <vt:lpstr>Preparing for surgery</vt:lpstr>
      <vt:lpstr>Rehab and Prehab</vt:lpstr>
      <vt:lpstr>Surgical concerns</vt:lpstr>
      <vt:lpstr>Delirium</vt:lpstr>
      <vt:lpstr>Getting a second opinion/consultation</vt:lpstr>
      <vt:lpstr>In an emergency</vt:lpstr>
      <vt:lpstr>PowerPoint Presentation</vt:lpstr>
      <vt:lpstr>Resources from MDF</vt:lpstr>
    </vt:vector>
  </TitlesOfParts>
  <Company>University of Utah Dept of Neurology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Becoming your own health care advocate</dc:title>
  <dc:creator>Jacinda Sampson</dc:creator>
  <cp:lastModifiedBy>MDF</cp:lastModifiedBy>
  <cp:revision>108</cp:revision>
  <cp:lastPrinted>2015-04-28T00:06:08Z</cp:lastPrinted>
  <dcterms:created xsi:type="dcterms:W3CDTF">2011-12-02T03:13:08Z</dcterms:created>
  <dcterms:modified xsi:type="dcterms:W3CDTF">2015-04-28T00:15:43Z</dcterms:modified>
</cp:coreProperties>
</file>