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75" r:id="rId3"/>
    <p:sldId id="276" r:id="rId4"/>
    <p:sldId id="277" r:id="rId5"/>
    <p:sldId id="278" r:id="rId6"/>
    <p:sldId id="272" r:id="rId7"/>
    <p:sldId id="279" r:id="rId8"/>
    <p:sldId id="274" r:id="rId9"/>
    <p:sldId id="280" r:id="rId10"/>
    <p:sldId id="257" r:id="rId11"/>
    <p:sldId id="281" r:id="rId12"/>
    <p:sldId id="258" r:id="rId13"/>
    <p:sldId id="273" r:id="rId14"/>
    <p:sldId id="260" r:id="rId15"/>
    <p:sldId id="282" r:id="rId16"/>
    <p:sldId id="283" r:id="rId17"/>
    <p:sldId id="284" r:id="rId18"/>
    <p:sldId id="285" r:id="rId19"/>
    <p:sldId id="261" r:id="rId20"/>
    <p:sldId id="286" r:id="rId21"/>
    <p:sldId id="262" r:id="rId22"/>
    <p:sldId id="263" r:id="rId23"/>
    <p:sldId id="269" r:id="rId24"/>
    <p:sldId id="28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39"/>
    <p:restoredTop sz="66766"/>
  </p:normalViewPr>
  <p:slideViewPr>
    <p:cSldViewPr snapToGrid="0" snapToObjects="1">
      <p:cViewPr varScale="1">
        <p:scale>
          <a:sx n="75" d="100"/>
          <a:sy n="75" d="100"/>
        </p:scale>
        <p:origin x="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AF763-218B-6447-A213-4412D00BE7E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B88F6-5A03-E74F-A1E8-4B2D72719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1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Individuals with social connections have:</a:t>
            </a:r>
          </a:p>
          <a:p>
            <a:endParaRPr lang="en-US" dirty="0"/>
          </a:p>
          <a:p>
            <a:r>
              <a:rPr lang="en-US" dirty="0"/>
              <a:t>Improved mental health</a:t>
            </a:r>
          </a:p>
          <a:p>
            <a:r>
              <a:rPr lang="en-US" dirty="0"/>
              <a:t>Lower rates of depression and anxiety</a:t>
            </a:r>
          </a:p>
          <a:p>
            <a:r>
              <a:rPr lang="en-US" dirty="0"/>
              <a:t>Perceived lower level of stress</a:t>
            </a:r>
          </a:p>
          <a:p>
            <a:r>
              <a:rPr lang="en-US" dirty="0"/>
              <a:t>Increased levels of happiness</a:t>
            </a:r>
          </a:p>
          <a:p>
            <a:r>
              <a:rPr lang="en-US" dirty="0"/>
              <a:t>Increased self-worth and confidence</a:t>
            </a:r>
          </a:p>
          <a:p>
            <a:r>
              <a:rPr lang="en-US" dirty="0"/>
              <a:t>Greater empathy for others</a:t>
            </a:r>
          </a:p>
          <a:p>
            <a:r>
              <a:rPr lang="en-US" dirty="0"/>
              <a:t>Better emotional regulation</a:t>
            </a:r>
          </a:p>
          <a:p>
            <a:r>
              <a:rPr lang="en-US" dirty="0"/>
              <a:t>Decreased risk of suicide</a:t>
            </a:r>
          </a:p>
          <a:p>
            <a:r>
              <a:rPr lang="en-US" dirty="0"/>
              <a:t>Wider range of coping skills to address stress and manage life changes such as divorce, moving house, death of a loved one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B88F6-5A03-E74F-A1E8-4B2D727197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36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Depression symptoms- feeling tired, apathetic (unconcerned, unmotivated), anhedonia (no longer experiences joy from activities that once did)…. Keep asking/planning to reduce feelings of isolation</a:t>
            </a:r>
          </a:p>
          <a:p>
            <a:endParaRPr lang="en-US" dirty="0"/>
          </a:p>
          <a:p>
            <a:r>
              <a:rPr lang="en-US" dirty="0"/>
              <a:t>Anxious: fear of falls, saying the wrong thing, not thinking fast enough, not keeping up with conversation, difficulty eating/swallowing, hard to hear, feels overwhelmed, fear of what others will think of him/her</a:t>
            </a:r>
          </a:p>
          <a:p>
            <a:endParaRPr lang="en-US" dirty="0"/>
          </a:p>
          <a:p>
            <a:r>
              <a:rPr lang="en-US" dirty="0"/>
              <a:t>Does not feel like they can contribute to conversation because does not partake in certain physical activities</a:t>
            </a:r>
          </a:p>
          <a:p>
            <a:endParaRPr lang="en-US" dirty="0"/>
          </a:p>
          <a:p>
            <a:r>
              <a:rPr lang="en-US" dirty="0"/>
              <a:t>Cognitive barriers: changes in thinking, attention, processing speed, executive function- working memory, initiating activities, set-shifting (mental and activities)</a:t>
            </a:r>
          </a:p>
          <a:p>
            <a:endParaRPr lang="en-US" dirty="0"/>
          </a:p>
          <a:p>
            <a:r>
              <a:rPr lang="en-US" dirty="0"/>
              <a:t>Changes in peer relationships- friends moving on</a:t>
            </a:r>
          </a:p>
          <a:p>
            <a:r>
              <a:rPr lang="en-US" dirty="0"/>
              <a:t>Identity changes: diagnosis and loss of function changes how you view yourself- lowered self-esteem, lower self-efficacy</a:t>
            </a:r>
          </a:p>
          <a:p>
            <a:r>
              <a:rPr lang="en-US" dirty="0"/>
              <a:t>Grief- process with stages that are not linear- can move back and forth through them with every loss of function or change in relationship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B88F6-5A03-E74F-A1E8-4B2D7271971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33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B88F6-5A03-E74F-A1E8-4B2D7271971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90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Planning is an iterative process: it may take many tries</a:t>
            </a:r>
          </a:p>
          <a:p>
            <a:r>
              <a:rPr lang="en-US" dirty="0"/>
              <a:t>Social interaction is a developmental process</a:t>
            </a:r>
          </a:p>
          <a:p>
            <a:pPr lvl="1"/>
            <a:r>
              <a:rPr lang="en-US" dirty="0"/>
              <a:t>Developing social skills may be harder for children with developmental delays</a:t>
            </a:r>
          </a:p>
          <a:p>
            <a:pPr lvl="1"/>
            <a:r>
              <a:rPr lang="en-US" dirty="0"/>
              <a:t>Social skills are learned behavior and dependent on reciprocal relationships</a:t>
            </a:r>
          </a:p>
          <a:p>
            <a:pPr lvl="1"/>
            <a:r>
              <a:rPr lang="en-US" dirty="0"/>
              <a:t>Inclusive activities and environments are important- provide opportunities for children and adults with dev. Delay or disability to learn from pears and for adults to enhance </a:t>
            </a:r>
            <a:r>
              <a:rPr lang="en-US" dirty="0" err="1"/>
              <a:t>intrpersonal</a:t>
            </a:r>
            <a:r>
              <a:rPr lang="en-US" dirty="0"/>
              <a:t> skills and increase social interactions</a:t>
            </a:r>
          </a:p>
          <a:p>
            <a:endParaRPr lang="en-US" dirty="0"/>
          </a:p>
          <a:p>
            <a:r>
              <a:rPr lang="en-US" dirty="0"/>
              <a:t>Plan with interests, personalities, physical/mental abilities in mind</a:t>
            </a:r>
          </a:p>
          <a:p>
            <a:r>
              <a:rPr lang="en-US" dirty="0"/>
              <a:t>Plans should be beneficial to all parties</a:t>
            </a:r>
          </a:p>
          <a:p>
            <a:r>
              <a:rPr lang="en-US" dirty="0"/>
              <a:t>Genuine opportunities to participate- not just off to side (kids/video games)</a:t>
            </a:r>
          </a:p>
          <a:p>
            <a:r>
              <a:rPr lang="en-US" dirty="0"/>
              <a:t>May require direct instruction or suggestions for activities</a:t>
            </a:r>
          </a:p>
          <a:p>
            <a:r>
              <a:rPr lang="en-US" dirty="0"/>
              <a:t>Children and adults with DM (and perhaps parents, partners, caregivers) need additional gentle insistence (don’t give up too easily or quickly). </a:t>
            </a:r>
          </a:p>
          <a:p>
            <a:r>
              <a:rPr lang="en-US" dirty="0"/>
              <a:t>Don’t give up too easily- avoid creating learned helplessness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B88F6-5A03-E74F-A1E8-4B2D7271971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68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Steve Cole reported that social isolation is associated with diseases that involve both up-regulated immune function and down-regulated immune function.</a:t>
            </a:r>
          </a:p>
          <a:p>
            <a:endParaRPr lang="en-US" dirty="0"/>
          </a:p>
          <a:p>
            <a:r>
              <a:rPr lang="en-US" dirty="0"/>
              <a:t>Landmark study of social connection and health conducted by House and colleagues identified a lack of social connection to be a greater detriment to health than obesity, smoking or high blood pressure.</a:t>
            </a:r>
          </a:p>
          <a:p>
            <a:endParaRPr lang="en-US" dirty="0"/>
          </a:p>
          <a:p>
            <a:r>
              <a:rPr lang="en-US" dirty="0"/>
              <a:t>Other researchers reported individuals who have stronger social connections have increased likelihood of survival.</a:t>
            </a:r>
          </a:p>
          <a:p>
            <a:endParaRPr lang="en-US" dirty="0"/>
          </a:p>
          <a:p>
            <a:r>
              <a:rPr lang="en-US" dirty="0"/>
              <a:t>Social connection creates a positive feedback loop of social, emotional, and physical well-being.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B88F6-5A03-E74F-A1E8-4B2D727197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289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Established that social connection is beneficial to health. How do we apply what we know about social connection to individuals with DM? First, we need to identify DM </a:t>
            </a:r>
            <a:r>
              <a:rPr lang="en-US" dirty="0" err="1"/>
              <a:t>ss</a:t>
            </a:r>
            <a:r>
              <a:rPr lang="en-US" dirty="0"/>
              <a:t> and place them in the context of the affected person’s illness experience.</a:t>
            </a:r>
          </a:p>
          <a:p>
            <a:endParaRPr lang="en-US" dirty="0"/>
          </a:p>
          <a:p>
            <a:r>
              <a:rPr lang="en-US" dirty="0"/>
              <a:t>Physical: Muscle weakness, Myotonia, falls, GI, fatigue, cardiac symptoms, sleep problems, respiratory symptoms</a:t>
            </a:r>
          </a:p>
          <a:p>
            <a:endParaRPr lang="en-US" dirty="0"/>
          </a:p>
          <a:p>
            <a:r>
              <a:rPr lang="en-US" dirty="0"/>
              <a:t>Emotional: depression, anxiety, mood lability/ emotion regulation, personality changes, apathy</a:t>
            </a:r>
          </a:p>
          <a:p>
            <a:endParaRPr lang="en-US" dirty="0"/>
          </a:p>
          <a:p>
            <a:r>
              <a:rPr lang="en-US" dirty="0"/>
              <a:t>Cognitive</a:t>
            </a:r>
          </a:p>
          <a:p>
            <a:pPr lvl="1"/>
            <a:r>
              <a:rPr lang="en-US" dirty="0"/>
              <a:t>Executive function: attention, working memory, set-shifting, initiating behaviors, planning/organizing, monitoring behaviors, inhibitory responses, organizing self and materials, </a:t>
            </a:r>
          </a:p>
          <a:p>
            <a:pPr lvl="1"/>
            <a:r>
              <a:rPr lang="en-US" dirty="0"/>
              <a:t>Slowed processing speed, low IQ, intellectual delay, impaired adaptive abilities </a:t>
            </a:r>
          </a:p>
          <a:p>
            <a:pPr lvl="0"/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Symptoms developmental at birth and in childhood; degenerative in adult-onset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Symptoms may change/increase across the lifespan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B88F6-5A03-E74F-A1E8-4B2D727197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77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biopsychosocial impact of living with DM.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B88F6-5A03-E74F-A1E8-4B2D7271971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61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B88F6-5A03-E74F-A1E8-4B2D7271971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8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B88F6-5A03-E74F-A1E8-4B2D7271971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03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normal, healthy, and okay for a caregiver/partner/parent/sibling to want to socially interact and engage in social activities with their loved one who has DM. </a:t>
            </a:r>
          </a:p>
          <a:p>
            <a:r>
              <a:rPr lang="en-US" dirty="0"/>
              <a:t>Identify what’s important to you and why; communicate this in order to strategize/plan successful activities/opportunities. Expect for things to go awry. When they do, communicate how the situation impacted you and how you feel about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B88F6-5A03-E74F-A1E8-4B2D7271971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82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Chose activities together and take turns engaging in social activities. Be flexible.</a:t>
            </a:r>
          </a:p>
          <a:p>
            <a:r>
              <a:rPr lang="en-US" dirty="0"/>
              <a:t>Identify what you like to do, used to do, would like to do to be social with your partner/child/sibling.  Name why it is important/meaningful.</a:t>
            </a:r>
          </a:p>
          <a:p>
            <a:r>
              <a:rPr lang="en-US" dirty="0"/>
              <a:t>Is this a reasonable activity for you both to participate?</a:t>
            </a:r>
          </a:p>
          <a:p>
            <a:r>
              <a:rPr lang="en-US" dirty="0"/>
              <a:t>If no, is there something similar or an alternative?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B88F6-5A03-E74F-A1E8-4B2D7271971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45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Symptoms such as fatigue, weakness, GI, myotonia</a:t>
            </a:r>
          </a:p>
          <a:p>
            <a:endParaRPr lang="en-US" dirty="0"/>
          </a:p>
          <a:p>
            <a:r>
              <a:rPr lang="en-US" dirty="0"/>
              <a:t>Locations: stairs, environment too loud, too busy </a:t>
            </a:r>
          </a:p>
          <a:p>
            <a:endParaRPr lang="en-US" dirty="0"/>
          </a:p>
          <a:p>
            <a:r>
              <a:rPr lang="en-US" dirty="0"/>
              <a:t>Time of day</a:t>
            </a:r>
          </a:p>
          <a:p>
            <a:endParaRPr lang="en-US" dirty="0"/>
          </a:p>
          <a:p>
            <a:r>
              <a:rPr lang="en-US" dirty="0"/>
              <a:t>Weather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B88F6-5A03-E74F-A1E8-4B2D7271971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85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9FFDA2-0D4D-BB48-A06B-39B337D4D5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5245B8B-AFC0-DB4E-99DC-1F18365F0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87107F-A1A3-D442-8428-EA0ADC135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3789-A61C-4145-853A-29B4001B5F4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79C504-7D98-FC4B-ACBE-906073F0E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6D5E1D-217B-9A44-8527-14FCACDF1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59B9-B372-C04C-A1F6-F1FAF2230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4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E424B8-F6C5-FA48-A575-0336833DF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93C4E52-51FE-6A46-867D-4BA83072B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D2E8DD-F981-F846-A5A8-394FB41DB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3789-A61C-4145-853A-29B4001B5F4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08F04B-C7C5-C24D-80B1-927021E29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B51897-5D8D-3346-9289-785D27F68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59B9-B372-C04C-A1F6-F1FAF2230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45071EA-2B51-9048-8F1C-751BDA0A3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5B79BA1-15EA-B44E-ACC1-38F377AF4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250044-A6FA-D842-A6AE-D93EA3C7F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3789-A61C-4145-853A-29B4001B5F4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F43821-826A-4F4B-8E35-1487F1B3F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BA44F6-57B9-1D42-B5E8-E7B38E665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59B9-B372-C04C-A1F6-F1FAF2230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3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247103-BDE5-DB4C-B03E-7F32B639D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54D915-C415-B74E-BA4D-948319C29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B1EAC1-4D02-9A41-837C-4637B385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3789-A61C-4145-853A-29B4001B5F4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76696E-045F-334A-9C46-A3945B2CD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B9C5F0-B267-2F40-9F32-AC08254BB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59B9-B372-C04C-A1F6-F1FAF2230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14D4B7-0A36-1B4C-820A-8E8FB4E8A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5266DD0-4324-244D-898A-CCDFF829E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04A745-943E-0E40-ACF3-63F0DFA4F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3789-A61C-4145-853A-29B4001B5F4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D4C8C2-ABBC-6B43-ADD3-9B78B851D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954BD4-1D86-2849-B44F-DA6364E77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59B9-B372-C04C-A1F6-F1FAF2230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3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187238-7A85-FD4F-8C3A-AE45BBEE7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1F8D42-A6A3-F046-9928-90334C6DFC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7C77CB-74AB-E142-946D-4B35FA0D8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31FA15C-CEA2-A64E-8C2D-F832D19ED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3789-A61C-4145-853A-29B4001B5F4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C1DA67-6244-1C43-895C-73CA52948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B1F8527-194D-5B4E-88E6-2544C6E4E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59B9-B372-C04C-A1F6-F1FAF2230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26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449269-DB28-AC41-BAA1-ADB0D937C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F72942-7862-AC4D-959B-3E3989002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3E79DE4-A9A1-0343-8A72-82660F70E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F7E900F-365F-774C-9E5D-D03BFDAFAC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719FB4D-2DD4-D94F-865D-1E68DDB3E3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D98B56D-94B2-A042-AF2C-7E58FB62D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3789-A61C-4145-853A-29B4001B5F4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C91DF52-61FC-3140-84B8-FD9A5E128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5DC6FC5-C71D-0544-B138-98E85CA12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59B9-B372-C04C-A1F6-F1FAF2230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7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2ED5C8-CF38-2948-B926-26B3CFBA6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40C612F-E682-A446-A8CB-869DF42EB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3789-A61C-4145-853A-29B4001B5F4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F79410F-3BAA-DD4B-9903-B627DFE9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D91984C-AF7E-6C48-927D-1099C7C2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59B9-B372-C04C-A1F6-F1FAF2230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3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F0D8B78-E0CA-C94E-973A-5E16D7B91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3789-A61C-4145-853A-29B4001B5F4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5793D23-031E-AB46-A598-639D16FF8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5214A5D-4FA1-724A-B694-C1D7A6F86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59B9-B372-C04C-A1F6-F1FAF2230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61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52D220-61BF-7949-AEFD-25AAE9BEA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BFB4D7-D6C3-1D4F-B86E-CEFC99429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949E1CB-D57F-484A-BA96-D4B417209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695BCA1-614D-6242-9E74-5CF632B53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3789-A61C-4145-853A-29B4001B5F4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E55DA80-40FF-CF4C-BB46-7DD2DD6F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FF5A6A5-E544-5E41-A834-9EC44AF7C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59B9-B372-C04C-A1F6-F1FAF2230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9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6C713B-C081-874C-9A47-3CD27056F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15061B8-4645-7B4C-AFE9-CD09A8DC4E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1823DA-CA07-B046-A12F-307AC50AB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7D5F9C-BD70-4141-BB66-1C2F01BCA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3789-A61C-4145-853A-29B4001B5F4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7A5E0CE-1BE2-FF4F-AA9B-7C74CD56D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9324220-E9F6-EB4F-93D2-165EAF3A1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659B9-B372-C04C-A1F6-F1FAF2230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7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2BC34B7-2749-014A-8EF3-20DA517AF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4CE7E23-19CE-514F-91ED-B24C7815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414CFC-A31A-884D-B923-28F8F95EF6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33789-A61C-4145-853A-29B4001B5F49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BFFB3A-1E27-644A-8B93-5D59B0DA7F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93732C-7C9D-0B40-B8A1-8B5E5116AA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659B9-B372-C04C-A1F6-F1FAF2230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77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Users/melissadixon/Library/Containers/com.microsoft.Outlook/Data/Library/Caches/Signatures/signature_143586954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file:////Users/melissadixon/Library/Containers/com.microsoft.Outlook/Data/Library/Caches/Signatures/signature_143586954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C73D74-4D45-454E-8B0B-B61623CB58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Facilitating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Social Interaction In 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Myotonic Dystrophy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BA040D3-CDDD-5C46-A169-F838CE5A24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3134"/>
            <a:ext cx="9144000" cy="1655762"/>
          </a:xfrm>
        </p:spPr>
        <p:txBody>
          <a:bodyPr/>
          <a:lstStyle/>
          <a:p>
            <a:r>
              <a:rPr lang="en-US" dirty="0"/>
              <a:t>Melissa M. Dixon, PhD, MS</a:t>
            </a:r>
          </a:p>
          <a:p>
            <a:r>
              <a:rPr lang="en-US" dirty="0"/>
              <a:t>MDF </a:t>
            </a:r>
            <a:r>
              <a:rPr lang="en-US" dirty="0" smtClean="0"/>
              <a:t>Support </a:t>
            </a:r>
            <a:r>
              <a:rPr lang="en-US"/>
              <a:t>Group </a:t>
            </a:r>
            <a:r>
              <a:rPr lang="en-US" smtClean="0"/>
              <a:t>Facilitators Presentation</a:t>
            </a:r>
            <a:endParaRPr lang="en-US" dirty="0"/>
          </a:p>
          <a:p>
            <a:r>
              <a:rPr lang="en-US" dirty="0"/>
              <a:t>March 28, 2019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02C12A4F-C779-9B43-9C53-410F4561B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260800" cy="109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 descr="cid:image001.png@01D4CAA9.3F9DFFB0">
            <a:extLst>
              <a:ext uri="{FF2B5EF4-FFF2-40B4-BE49-F238E27FC236}">
                <a16:creationId xmlns:a16="http://schemas.microsoft.com/office/drawing/2014/main" xmlns="" id="{9B713A91-D352-E54A-A0C4-67F5B927A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933" y="5930941"/>
            <a:ext cx="2760134" cy="726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879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412CC2-F34C-4C4F-AE99-860EBF59E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Facilitating Social Interaction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24F250-1E52-3747-9285-87F9EBEDE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Needs and expectations for social activities</a:t>
            </a:r>
          </a:p>
          <a:p>
            <a:pPr lvl="1"/>
            <a:r>
              <a:rPr lang="en-US" dirty="0"/>
              <a:t>Caregiver</a:t>
            </a:r>
          </a:p>
          <a:p>
            <a:pPr lvl="1"/>
            <a:r>
              <a:rPr lang="en-US" dirty="0"/>
              <a:t>Affected individual</a:t>
            </a:r>
          </a:p>
          <a:p>
            <a:r>
              <a:rPr lang="en-US" dirty="0"/>
              <a:t>Strategies for Success</a:t>
            </a:r>
          </a:p>
          <a:p>
            <a:pPr lvl="1"/>
            <a:r>
              <a:rPr lang="en-US" dirty="0"/>
              <a:t>Identify and understand limitations</a:t>
            </a:r>
          </a:p>
          <a:p>
            <a:pPr lvl="2"/>
            <a:r>
              <a:rPr lang="en-US" dirty="0"/>
              <a:t>Barriers</a:t>
            </a:r>
          </a:p>
          <a:p>
            <a:pPr lvl="2"/>
            <a:r>
              <a:rPr lang="en-US" dirty="0"/>
              <a:t>Symptoms</a:t>
            </a:r>
          </a:p>
          <a:p>
            <a:pPr lvl="2"/>
            <a:r>
              <a:rPr lang="en-US" dirty="0"/>
              <a:t>Expectations</a:t>
            </a:r>
          </a:p>
          <a:p>
            <a:pPr lvl="2"/>
            <a:r>
              <a:rPr lang="en-US" dirty="0"/>
              <a:t>Communication</a:t>
            </a:r>
          </a:p>
        </p:txBody>
      </p:sp>
    </p:spTree>
    <p:extLst>
      <p:ext uri="{BB962C8B-B14F-4D97-AF65-F5344CB8AC3E}">
        <p14:creationId xmlns:p14="http://schemas.microsoft.com/office/powerpoint/2010/main" val="251920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412CC2-F34C-4C4F-AE99-860EBF59E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Facilitating Social Interaction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24F250-1E52-3747-9285-87F9EBEDE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Strategies for Success</a:t>
            </a:r>
          </a:p>
          <a:p>
            <a:pPr lvl="1"/>
            <a:r>
              <a:rPr lang="en-US" dirty="0"/>
              <a:t>Communication</a:t>
            </a:r>
          </a:p>
          <a:p>
            <a:pPr lvl="1"/>
            <a:r>
              <a:rPr lang="en-US" dirty="0"/>
              <a:t>Planning</a:t>
            </a:r>
          </a:p>
          <a:p>
            <a:pPr lvl="1"/>
            <a:r>
              <a:rPr lang="en-US" dirty="0"/>
              <a:t>Problem solving</a:t>
            </a:r>
          </a:p>
          <a:p>
            <a:pPr lvl="1"/>
            <a:r>
              <a:rPr lang="en-US" dirty="0"/>
              <a:t>Goal setting</a:t>
            </a:r>
          </a:p>
          <a:p>
            <a:pPr lvl="1"/>
            <a:r>
              <a:rPr lang="en-US" dirty="0"/>
              <a:t>Flexibility</a:t>
            </a:r>
          </a:p>
        </p:txBody>
      </p:sp>
    </p:spTree>
    <p:extLst>
      <p:ext uri="{BB962C8B-B14F-4D97-AF65-F5344CB8AC3E}">
        <p14:creationId xmlns:p14="http://schemas.microsoft.com/office/powerpoint/2010/main" val="104000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701E08-71B1-9D4B-AA74-0124BA221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Needs and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43BEE0-0A1D-714C-A6D4-9A4634531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Caregiver needs (affected individuals do to!)</a:t>
            </a:r>
          </a:p>
          <a:p>
            <a:pPr lvl="1"/>
            <a:r>
              <a:rPr lang="en-US" dirty="0"/>
              <a:t>Reasonable to need to spend time with loved ones</a:t>
            </a:r>
          </a:p>
          <a:p>
            <a:pPr lvl="1"/>
            <a:r>
              <a:rPr lang="en-US" dirty="0"/>
              <a:t>Not selfish</a:t>
            </a:r>
          </a:p>
          <a:p>
            <a:pPr lvl="1"/>
            <a:r>
              <a:rPr lang="en-US" dirty="0"/>
              <a:t>Health benefits</a:t>
            </a:r>
          </a:p>
          <a:p>
            <a:pPr lvl="1"/>
            <a:r>
              <a:rPr lang="en-US" dirty="0"/>
              <a:t>Meaningful and important</a:t>
            </a:r>
          </a:p>
          <a:p>
            <a:r>
              <a:rPr lang="en-US" dirty="0"/>
              <a:t>Caregivers and affected individuals have expectations</a:t>
            </a:r>
          </a:p>
          <a:p>
            <a:pPr lvl="1"/>
            <a:r>
              <a:rPr lang="en-US" dirty="0"/>
              <a:t>Normal</a:t>
            </a:r>
          </a:p>
          <a:p>
            <a:pPr lvl="1"/>
            <a:r>
              <a:rPr lang="en-US" dirty="0"/>
              <a:t>Healthy</a:t>
            </a:r>
          </a:p>
          <a:p>
            <a:pPr lvl="1"/>
            <a:r>
              <a:rPr lang="en-US" dirty="0"/>
              <a:t>Okay</a:t>
            </a:r>
          </a:p>
        </p:txBody>
      </p:sp>
    </p:spTree>
    <p:extLst>
      <p:ext uri="{BB962C8B-B14F-4D97-AF65-F5344CB8AC3E}">
        <p14:creationId xmlns:p14="http://schemas.microsoft.com/office/powerpoint/2010/main" val="957955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0C1139-4DAC-B849-97EE-E5F59F9C0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Strategies for Facilitating Successful </a:t>
            </a:r>
            <a:br>
              <a:rPr lang="en-US" b="1" u="sng" dirty="0">
                <a:solidFill>
                  <a:srgbClr val="C00000"/>
                </a:solidFill>
              </a:rPr>
            </a:br>
            <a:r>
              <a:rPr lang="en-US" b="1" u="sng" dirty="0">
                <a:solidFill>
                  <a:srgbClr val="C00000"/>
                </a:solidFill>
              </a:rPr>
              <a:t>Social Interactions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93A6D3A-60B2-D847-A17D-37FA1E309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Chose activities together</a:t>
            </a:r>
          </a:p>
          <a:p>
            <a:r>
              <a:rPr lang="en-US" dirty="0"/>
              <a:t>Flexibility</a:t>
            </a:r>
          </a:p>
          <a:p>
            <a:r>
              <a:rPr lang="en-US" dirty="0"/>
              <a:t>Switching between C/P</a:t>
            </a:r>
          </a:p>
          <a:p>
            <a:r>
              <a:rPr lang="en-US" dirty="0"/>
              <a:t>Activities are important and meaningful</a:t>
            </a:r>
          </a:p>
          <a:p>
            <a:pPr lvl="1"/>
            <a:r>
              <a:rPr lang="en-US" dirty="0"/>
              <a:t>What activities are important?</a:t>
            </a:r>
          </a:p>
          <a:p>
            <a:pPr lvl="1"/>
            <a:r>
              <a:rPr lang="en-US" dirty="0"/>
              <a:t>Why?</a:t>
            </a:r>
          </a:p>
          <a:p>
            <a:pPr lvl="1"/>
            <a:r>
              <a:rPr lang="en-US" dirty="0"/>
              <a:t>To whom?</a:t>
            </a:r>
          </a:p>
          <a:p>
            <a:pPr lvl="1"/>
            <a:r>
              <a:rPr lang="en-US" dirty="0"/>
              <a:t>Alternatives and modifications</a:t>
            </a:r>
          </a:p>
        </p:txBody>
      </p:sp>
    </p:spTree>
    <p:extLst>
      <p:ext uri="{BB962C8B-B14F-4D97-AF65-F5344CB8AC3E}">
        <p14:creationId xmlns:p14="http://schemas.microsoft.com/office/powerpoint/2010/main" val="1188000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CCA064-E625-694A-8D51-E0A261FD0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Strategies for Facilitating Successful </a:t>
            </a:r>
            <a:br>
              <a:rPr lang="en-US" b="1" u="sng" dirty="0">
                <a:solidFill>
                  <a:srgbClr val="C00000"/>
                </a:solidFill>
              </a:rPr>
            </a:br>
            <a:r>
              <a:rPr lang="en-US" b="1" u="sng" dirty="0">
                <a:solidFill>
                  <a:srgbClr val="C00000"/>
                </a:solidFill>
              </a:rPr>
              <a:t>Social Interactions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736C72-6FB4-4F41-B404-2A8CAB68A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 </a:t>
            </a:r>
          </a:p>
          <a:p>
            <a:r>
              <a:rPr lang="en-US" dirty="0"/>
              <a:t>Identify barriers</a:t>
            </a:r>
          </a:p>
          <a:p>
            <a:r>
              <a:rPr lang="en-US" dirty="0"/>
              <a:t>Planning</a:t>
            </a:r>
          </a:p>
          <a:p>
            <a:r>
              <a:rPr lang="en-US" dirty="0"/>
              <a:t>Problem solving</a:t>
            </a:r>
          </a:p>
          <a:p>
            <a:r>
              <a:rPr lang="en-US" dirty="0"/>
              <a:t>Goal setting</a:t>
            </a:r>
          </a:p>
          <a:p>
            <a:r>
              <a:rPr lang="en-US" dirty="0"/>
              <a:t>Flexibility</a:t>
            </a:r>
          </a:p>
        </p:txBody>
      </p:sp>
    </p:spTree>
    <p:extLst>
      <p:ext uri="{BB962C8B-B14F-4D97-AF65-F5344CB8AC3E}">
        <p14:creationId xmlns:p14="http://schemas.microsoft.com/office/powerpoint/2010/main" val="4184308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CCA064-E625-694A-8D51-E0A261FD0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Communication Strategies For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736C72-6FB4-4F41-B404-2A8CAB68A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 is key</a:t>
            </a:r>
          </a:p>
          <a:p>
            <a:pPr lvl="1"/>
            <a:r>
              <a:rPr lang="en-US" dirty="0"/>
              <a:t>Early and frequent conversations</a:t>
            </a:r>
          </a:p>
          <a:p>
            <a:pPr lvl="1"/>
            <a:r>
              <a:rPr lang="en-US" dirty="0"/>
              <a:t>Discuss expectations, needs, what you value</a:t>
            </a:r>
          </a:p>
          <a:p>
            <a:pPr lvl="1"/>
            <a:r>
              <a:rPr lang="en-US" dirty="0"/>
              <a:t>Avoid surprises</a:t>
            </a:r>
          </a:p>
          <a:p>
            <a:pPr lvl="1"/>
            <a:r>
              <a:rPr lang="en-US" dirty="0"/>
              <a:t>Identify disappointments outside of activity itself</a:t>
            </a:r>
          </a:p>
          <a:p>
            <a:pPr lvl="1"/>
            <a:r>
              <a:rPr lang="en-US" dirty="0"/>
              <a:t>Avoid operating in “Crisis Mode”</a:t>
            </a:r>
          </a:p>
          <a:p>
            <a:pPr lvl="2"/>
            <a:r>
              <a:rPr lang="en-US" dirty="0"/>
              <a:t>Heightened emotions</a:t>
            </a:r>
          </a:p>
          <a:p>
            <a:pPr lvl="2"/>
            <a:r>
              <a:rPr lang="en-US" dirty="0"/>
              <a:t>Limited problem solving</a:t>
            </a:r>
          </a:p>
          <a:p>
            <a:pPr lvl="2"/>
            <a:r>
              <a:rPr lang="en-US" dirty="0"/>
              <a:t>Disappointments</a:t>
            </a:r>
          </a:p>
          <a:p>
            <a:pPr lvl="2"/>
            <a:r>
              <a:rPr lang="en-US" dirty="0"/>
              <a:t>Hurt feelings and misunderstandings</a:t>
            </a:r>
          </a:p>
        </p:txBody>
      </p:sp>
    </p:spTree>
    <p:extLst>
      <p:ext uri="{BB962C8B-B14F-4D97-AF65-F5344CB8AC3E}">
        <p14:creationId xmlns:p14="http://schemas.microsoft.com/office/powerpoint/2010/main" val="708448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CCA064-E625-694A-8D51-E0A261FD0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Communication Strategies For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736C72-6FB4-4F41-B404-2A8CAB68A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 don’t know response”</a:t>
            </a:r>
          </a:p>
          <a:p>
            <a:r>
              <a:rPr lang="en-US" dirty="0"/>
              <a:t>Ask for a reframe or different response</a:t>
            </a:r>
          </a:p>
          <a:p>
            <a:r>
              <a:rPr lang="en-US" dirty="0"/>
              <a:t>Caregivers are not mind readers</a:t>
            </a:r>
          </a:p>
          <a:p>
            <a:r>
              <a:rPr lang="en-US" dirty="0"/>
              <a:t>Open-ended questions instead of giving yes/no options</a:t>
            </a:r>
          </a:p>
          <a:p>
            <a:r>
              <a:rPr lang="en-US" dirty="0"/>
              <a:t>Give 1-2 options that work for both parties</a:t>
            </a:r>
          </a:p>
          <a:p>
            <a:r>
              <a:rPr lang="en-US" dirty="0"/>
              <a:t>Back-up plan if life intervenes so opportunity is not lost</a:t>
            </a:r>
          </a:p>
        </p:txBody>
      </p:sp>
    </p:spTree>
    <p:extLst>
      <p:ext uri="{BB962C8B-B14F-4D97-AF65-F5344CB8AC3E}">
        <p14:creationId xmlns:p14="http://schemas.microsoft.com/office/powerpoint/2010/main" val="3321259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CCA064-E625-694A-8D51-E0A261FD0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Identify Barriers to Social Interaction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736C72-6FB4-4F41-B404-2A8CAB68A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 barriers</a:t>
            </a:r>
          </a:p>
          <a:p>
            <a:pPr lvl="1"/>
            <a:r>
              <a:rPr lang="en-US" dirty="0"/>
              <a:t>Physical symptoms</a:t>
            </a:r>
          </a:p>
          <a:p>
            <a:pPr lvl="1"/>
            <a:r>
              <a:rPr lang="en-US" dirty="0"/>
              <a:t>Loss of function</a:t>
            </a:r>
          </a:p>
          <a:p>
            <a:pPr lvl="1"/>
            <a:r>
              <a:rPr lang="en-US" dirty="0"/>
              <a:t>Environmental barriers</a:t>
            </a:r>
          </a:p>
          <a:p>
            <a:pPr lvl="1"/>
            <a:r>
              <a:rPr lang="en-US" dirty="0"/>
              <a:t>Weather-related</a:t>
            </a:r>
          </a:p>
          <a:p>
            <a:pPr lvl="1"/>
            <a:r>
              <a:rPr lang="en-US" dirty="0"/>
              <a:t>Activities are not appropriate</a:t>
            </a:r>
          </a:p>
          <a:p>
            <a:pPr lvl="1"/>
            <a:r>
              <a:rPr lang="en-US" dirty="0"/>
              <a:t>Limited suitable opportunities</a:t>
            </a:r>
          </a:p>
          <a:p>
            <a:pPr lvl="1"/>
            <a:endParaRPr lang="en-US" dirty="0"/>
          </a:p>
          <a:p>
            <a:r>
              <a:rPr lang="en-US" dirty="0"/>
              <a:t>Can accommodations be made?</a:t>
            </a:r>
          </a:p>
        </p:txBody>
      </p:sp>
    </p:spTree>
    <p:extLst>
      <p:ext uri="{BB962C8B-B14F-4D97-AF65-F5344CB8AC3E}">
        <p14:creationId xmlns:p14="http://schemas.microsoft.com/office/powerpoint/2010/main" val="808231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CCA064-E625-694A-8D51-E0A261FD0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Identify Barriers to Social Interaction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736C72-6FB4-4F41-B404-2A8CAB68A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Emotional and Cognitive Barriers</a:t>
            </a:r>
          </a:p>
          <a:p>
            <a:pPr lvl="1"/>
            <a:r>
              <a:rPr lang="en-US" dirty="0"/>
              <a:t>Depression</a:t>
            </a:r>
          </a:p>
          <a:p>
            <a:pPr lvl="1"/>
            <a:r>
              <a:rPr lang="en-US" dirty="0"/>
              <a:t>Anxiety</a:t>
            </a:r>
          </a:p>
          <a:p>
            <a:pPr lvl="1"/>
            <a:r>
              <a:rPr lang="en-US" dirty="0"/>
              <a:t>Apathy/motivation</a:t>
            </a:r>
          </a:p>
          <a:p>
            <a:pPr lvl="1"/>
            <a:r>
              <a:rPr lang="en-US" dirty="0"/>
              <a:t>Personality</a:t>
            </a:r>
          </a:p>
          <a:p>
            <a:pPr lvl="1"/>
            <a:r>
              <a:rPr lang="en-US" dirty="0"/>
              <a:t>Changes in thinking, attention, processing, executive function</a:t>
            </a:r>
          </a:p>
          <a:p>
            <a:pPr lvl="1"/>
            <a:endParaRPr lang="en-US" dirty="0"/>
          </a:p>
          <a:p>
            <a:r>
              <a:rPr lang="en-US" dirty="0"/>
              <a:t>Changes in peer relationships</a:t>
            </a:r>
          </a:p>
          <a:p>
            <a:r>
              <a:rPr lang="en-US" dirty="0"/>
              <a:t>Caregiver/Partner barriers</a:t>
            </a:r>
          </a:p>
          <a:p>
            <a:r>
              <a:rPr lang="en-US" dirty="0"/>
              <a:t>Identity changes</a:t>
            </a:r>
          </a:p>
          <a:p>
            <a:r>
              <a:rPr lang="en-US" dirty="0"/>
              <a:t>Grief</a:t>
            </a:r>
          </a:p>
          <a:p>
            <a:pPr lvl="1"/>
            <a:endParaRPr lang="en-US" dirty="0"/>
          </a:p>
          <a:p>
            <a:r>
              <a:rPr lang="en-US" dirty="0"/>
              <a:t>What accommodations can be made?</a:t>
            </a:r>
          </a:p>
          <a:p>
            <a:r>
              <a:rPr lang="en-US" dirty="0"/>
              <a:t>Don’t take things personally</a:t>
            </a:r>
          </a:p>
          <a:p>
            <a:pPr lvl="1"/>
            <a:r>
              <a:rPr lang="en-US" dirty="0"/>
              <a:t>Working memory- repeat</a:t>
            </a:r>
          </a:p>
          <a:p>
            <a:pPr lvl="1"/>
            <a:r>
              <a:rPr lang="en-US" dirty="0"/>
              <a:t>Taking initiative- don’t wait around to be disappointed</a:t>
            </a:r>
          </a:p>
          <a:p>
            <a:pPr lvl="1"/>
            <a:r>
              <a:rPr lang="en-US" dirty="0"/>
              <a:t>Alternative plans</a:t>
            </a:r>
          </a:p>
        </p:txBody>
      </p:sp>
    </p:spTree>
    <p:extLst>
      <p:ext uri="{BB962C8B-B14F-4D97-AF65-F5344CB8AC3E}">
        <p14:creationId xmlns:p14="http://schemas.microsoft.com/office/powerpoint/2010/main" val="2889934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444C52-FBED-B546-BF0C-C37BBE302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Careful Planning is Crucial to </a:t>
            </a:r>
            <a:br>
              <a:rPr lang="en-US" b="1" u="sng" dirty="0">
                <a:solidFill>
                  <a:srgbClr val="C00000"/>
                </a:solidFill>
              </a:rPr>
            </a:br>
            <a:r>
              <a:rPr lang="en-US" b="1" u="sng" dirty="0">
                <a:solidFill>
                  <a:srgbClr val="C00000"/>
                </a:solidFill>
              </a:rPr>
              <a:t>Successful Social Interactions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4483EF-05AA-4F44-8864-57C7F1F7A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Early planning/intervention</a:t>
            </a:r>
          </a:p>
          <a:p>
            <a:r>
              <a:rPr lang="en-US" dirty="0"/>
              <a:t>Operating in ”Crisis Mode”</a:t>
            </a:r>
          </a:p>
          <a:p>
            <a:r>
              <a:rPr lang="en-US" dirty="0"/>
              <a:t>Potential possibilities</a:t>
            </a:r>
          </a:p>
          <a:p>
            <a:pPr lvl="1"/>
            <a:r>
              <a:rPr lang="en-US" dirty="0"/>
              <a:t>Problem solve early</a:t>
            </a:r>
          </a:p>
          <a:p>
            <a:pPr lvl="1"/>
            <a:r>
              <a:rPr lang="en-US" dirty="0"/>
              <a:t>Flexibility</a:t>
            </a:r>
          </a:p>
          <a:p>
            <a:pPr lvl="1"/>
            <a:endParaRPr lang="en-US" dirty="0"/>
          </a:p>
          <a:p>
            <a:r>
              <a:rPr lang="en-US" dirty="0"/>
              <a:t>Age/Developmentally-appropriate plan</a:t>
            </a:r>
          </a:p>
          <a:p>
            <a:pPr lvl="1"/>
            <a:endParaRPr lang="en-US" dirty="0"/>
          </a:p>
          <a:p>
            <a:r>
              <a:rPr lang="en-US" dirty="0"/>
              <a:t>Potential outcomes</a:t>
            </a:r>
          </a:p>
          <a:p>
            <a:pPr lvl="1"/>
            <a:r>
              <a:rPr lang="en-US" dirty="0"/>
              <a:t>Plan solutions</a:t>
            </a:r>
          </a:p>
          <a:p>
            <a:pPr lvl="1"/>
            <a:r>
              <a:rPr lang="en-US" dirty="0"/>
              <a:t>Identify alternatives</a:t>
            </a:r>
          </a:p>
        </p:txBody>
      </p:sp>
    </p:spTree>
    <p:extLst>
      <p:ext uri="{BB962C8B-B14F-4D97-AF65-F5344CB8AC3E}">
        <p14:creationId xmlns:p14="http://schemas.microsoft.com/office/powerpoint/2010/main" val="564288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03F486-027A-514D-BE9A-197B9013A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E8672C-FEA9-CF4A-A434-370500253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have no known financial interests or relationships to disclose that are related to this presentation.</a:t>
            </a:r>
          </a:p>
        </p:txBody>
      </p:sp>
    </p:spTree>
    <p:extLst>
      <p:ext uri="{BB962C8B-B14F-4D97-AF65-F5344CB8AC3E}">
        <p14:creationId xmlns:p14="http://schemas.microsoft.com/office/powerpoint/2010/main" val="3968038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444C52-FBED-B546-BF0C-C37BBE302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Facilitating Social Interaction Though </a:t>
            </a:r>
            <a:br>
              <a:rPr lang="en-US" b="1" u="sng" dirty="0">
                <a:solidFill>
                  <a:srgbClr val="C00000"/>
                </a:solidFill>
              </a:rPr>
            </a:br>
            <a:r>
              <a:rPr lang="en-US" b="1" u="sng" dirty="0">
                <a:solidFill>
                  <a:srgbClr val="C00000"/>
                </a:solidFill>
              </a:rPr>
              <a:t>Planning and Problem Solving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4483EF-05AA-4F44-8864-57C7F1F7A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Early planning/intervention</a:t>
            </a:r>
          </a:p>
          <a:p>
            <a:r>
              <a:rPr lang="en-US" dirty="0"/>
              <a:t>Operating in ”Crisis Mode”</a:t>
            </a:r>
          </a:p>
          <a:p>
            <a:r>
              <a:rPr lang="en-US" dirty="0"/>
              <a:t>Potential possibilities</a:t>
            </a:r>
          </a:p>
          <a:p>
            <a:pPr lvl="1"/>
            <a:r>
              <a:rPr lang="en-US" dirty="0"/>
              <a:t>Problem solve early</a:t>
            </a:r>
          </a:p>
          <a:p>
            <a:pPr lvl="1"/>
            <a:r>
              <a:rPr lang="en-US" dirty="0"/>
              <a:t>Flexibility</a:t>
            </a:r>
          </a:p>
          <a:p>
            <a:pPr lvl="1"/>
            <a:endParaRPr lang="en-US" dirty="0"/>
          </a:p>
          <a:p>
            <a:r>
              <a:rPr lang="en-US" dirty="0"/>
              <a:t>Potential outcomes</a:t>
            </a:r>
          </a:p>
          <a:p>
            <a:pPr lvl="1"/>
            <a:r>
              <a:rPr lang="en-US" dirty="0"/>
              <a:t>Goes accordingly</a:t>
            </a:r>
          </a:p>
          <a:p>
            <a:pPr lvl="1"/>
            <a:r>
              <a:rPr lang="en-US" dirty="0"/>
              <a:t>Identify alternatives</a:t>
            </a:r>
          </a:p>
        </p:txBody>
      </p:sp>
    </p:spTree>
    <p:extLst>
      <p:ext uri="{BB962C8B-B14F-4D97-AF65-F5344CB8AC3E}">
        <p14:creationId xmlns:p14="http://schemas.microsoft.com/office/powerpoint/2010/main" val="464034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95631E-0DA7-5946-B69D-1971BB0F7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Facilitating Social Interaction Though </a:t>
            </a:r>
            <a:br>
              <a:rPr lang="en-US" b="1" u="sng" dirty="0">
                <a:solidFill>
                  <a:srgbClr val="C00000"/>
                </a:solidFill>
              </a:rPr>
            </a:br>
            <a:r>
              <a:rPr lang="en-US" b="1" u="sng" dirty="0">
                <a:solidFill>
                  <a:srgbClr val="C00000"/>
                </a:solidFill>
              </a:rPr>
              <a:t>Planning and Problem Solving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1640CD-0898-4D42-BEAD-0FEE04E52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Planning is an iterative process: it may take many tries</a:t>
            </a:r>
          </a:p>
          <a:p>
            <a:r>
              <a:rPr lang="en-US" dirty="0"/>
              <a:t>Social interaction is a developmental process</a:t>
            </a:r>
          </a:p>
          <a:p>
            <a:pPr lvl="1"/>
            <a:r>
              <a:rPr lang="en-US" dirty="0"/>
              <a:t>Developing social skills may be harder for children with developmental delays</a:t>
            </a:r>
          </a:p>
          <a:p>
            <a:pPr lvl="1"/>
            <a:r>
              <a:rPr lang="en-US" dirty="0"/>
              <a:t>Social skills are learned behavior and dependent on reciprocal relationships</a:t>
            </a:r>
          </a:p>
          <a:p>
            <a:pPr lvl="1"/>
            <a:r>
              <a:rPr lang="en-US" dirty="0"/>
              <a:t>Inclusive activities and environments are important</a:t>
            </a:r>
          </a:p>
          <a:p>
            <a:endParaRPr lang="en-US" dirty="0"/>
          </a:p>
          <a:p>
            <a:r>
              <a:rPr lang="en-US" dirty="0"/>
              <a:t>Plan with interests, personalities, physical/mental abilities in mind</a:t>
            </a:r>
          </a:p>
          <a:p>
            <a:r>
              <a:rPr lang="en-US" dirty="0"/>
              <a:t>Beneficial to all parties</a:t>
            </a:r>
          </a:p>
          <a:p>
            <a:r>
              <a:rPr lang="en-US" dirty="0"/>
              <a:t>Genuine opportunities to participate</a:t>
            </a:r>
          </a:p>
          <a:p>
            <a:r>
              <a:rPr lang="en-US" dirty="0"/>
              <a:t>May require direct instruction or suggestions</a:t>
            </a:r>
          </a:p>
          <a:p>
            <a:r>
              <a:rPr lang="en-US" dirty="0"/>
              <a:t>Don’t give up too easily- avoid creating learned helplessness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1772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5F5570-E61E-3E40-8D12-AEA8843AA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Goal Setting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5AEC3A-8620-1E4A-B011-CC72DAC80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656" y="1690688"/>
            <a:ext cx="10974688" cy="481224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Make goals broad so that can be successful</a:t>
            </a:r>
          </a:p>
          <a:p>
            <a:r>
              <a:rPr lang="en-US" dirty="0"/>
              <a:t>Be open to change- flexible</a:t>
            </a:r>
          </a:p>
          <a:p>
            <a:r>
              <a:rPr lang="en-US" dirty="0"/>
              <a:t>Make short and long term goals</a:t>
            </a:r>
          </a:p>
          <a:p>
            <a:r>
              <a:rPr lang="en-US" dirty="0"/>
              <a:t>Define success (e.g., participate in social activity once a week, once a month)</a:t>
            </a:r>
          </a:p>
          <a:p>
            <a:r>
              <a:rPr lang="en-US" dirty="0"/>
              <a:t>Re-evaluate goals and success definitions with new information and/or changes in circumstance</a:t>
            </a:r>
          </a:p>
          <a:p>
            <a:r>
              <a:rPr lang="en-US" dirty="0"/>
              <a:t>Don’t engage in either/or thinking, ”I have to,” or “I should” (that’s being too hard on yourself and others!)</a:t>
            </a:r>
          </a:p>
          <a:p>
            <a:pPr lvl="1"/>
            <a:r>
              <a:rPr lang="en-US" dirty="0"/>
              <a:t>When X does not occur, there is a negative impact and it sends the message to self/others of failure, which can be internalized</a:t>
            </a:r>
          </a:p>
          <a:p>
            <a:pPr lvl="1"/>
            <a:r>
              <a:rPr lang="en-US" dirty="0"/>
              <a:t>Leads to “Why bother” thinking</a:t>
            </a:r>
          </a:p>
          <a:p>
            <a:r>
              <a:rPr lang="en-US" dirty="0"/>
              <a:t>Identify at least one positive related to every stage/attempt at social activity</a:t>
            </a:r>
          </a:p>
          <a:p>
            <a:pPr lvl="1"/>
            <a:r>
              <a:rPr lang="en-US" dirty="0"/>
              <a:t>Always a success</a:t>
            </a:r>
          </a:p>
          <a:p>
            <a:pPr lvl="1"/>
            <a:r>
              <a:rPr lang="en-US" dirty="0"/>
              <a:t>Allows for forward movement and additional opportunities</a:t>
            </a:r>
          </a:p>
          <a:p>
            <a:r>
              <a:rPr lang="en-US" dirty="0"/>
              <a:t>Avoid comparing interactions/activities and circumstances to previous interactions/circumstances/people- this is not helpful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9470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DB633B-8418-B241-9C0A-060D3C3CB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Facilitating Social Interaction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7F8B9B-9F48-6B49-B562-DEE4F034F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Flexibility is an important aspect when adapting to change</a:t>
            </a:r>
          </a:p>
          <a:p>
            <a:r>
              <a:rPr lang="en-US" dirty="0"/>
              <a:t>Lower expectations</a:t>
            </a:r>
          </a:p>
          <a:p>
            <a:r>
              <a:rPr lang="en-US" dirty="0"/>
              <a:t>Repeat, repeat, repeat!</a:t>
            </a:r>
          </a:p>
          <a:p>
            <a:r>
              <a:rPr lang="en-US" dirty="0"/>
              <a:t>Try out different strategies- not everything works for everyone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7452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DB633B-8418-B241-9C0A-060D3C3CB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7F8B9B-9F48-6B49-B562-DEE4F034F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Thank you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Missy Dixon, PhD, MS</a:t>
            </a:r>
          </a:p>
          <a:p>
            <a:pPr marL="0" indent="0" algn="ctr">
              <a:buNone/>
            </a:pPr>
            <a:r>
              <a:rPr lang="en-US" dirty="0"/>
              <a:t>Visiting Assistant Professor</a:t>
            </a:r>
          </a:p>
          <a:p>
            <a:pPr marL="0" indent="0" algn="ctr">
              <a:buNone/>
            </a:pPr>
            <a:r>
              <a:rPr lang="en-US" dirty="0"/>
              <a:t>University of Utah | Department of Pediatrics</a:t>
            </a:r>
          </a:p>
          <a:p>
            <a:pPr marL="0" indent="0" algn="ctr">
              <a:buNone/>
            </a:pPr>
            <a:r>
              <a:rPr lang="en-US" dirty="0" err="1"/>
              <a:t>Missy.dixon@genetics.Utah.edu</a:t>
            </a: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DE559C61-1693-584D-AEA6-99B5A5BFD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 descr="cid:image001.png@01D4CAA9.3F9DFFB0">
            <a:extLst>
              <a:ext uri="{FF2B5EF4-FFF2-40B4-BE49-F238E27FC236}">
                <a16:creationId xmlns:a16="http://schemas.microsoft.com/office/drawing/2014/main" xmlns="" id="{52D68863-136D-E64D-89CC-E99A26618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623" y="5689070"/>
            <a:ext cx="2366754" cy="622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11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6C8D0C-E0E6-E84A-A27C-CFC0CC4B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The Importance of Social Connection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130529-303A-814D-814C-8301DB61B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Central to well-being</a:t>
            </a:r>
          </a:p>
          <a:p>
            <a:r>
              <a:rPr lang="en-US" dirty="0"/>
              <a:t>Fulfills a natural human need to belong</a:t>
            </a:r>
          </a:p>
          <a:p>
            <a:r>
              <a:rPr lang="en-US" dirty="0"/>
              <a:t>Provides sense of purpose, feelings of being supported and valued</a:t>
            </a:r>
          </a:p>
          <a:p>
            <a:r>
              <a:rPr lang="en-US" dirty="0"/>
              <a:t>Interpersonally connected</a:t>
            </a:r>
          </a:p>
          <a:p>
            <a:r>
              <a:rPr lang="en-US" dirty="0"/>
              <a:t>Broadens social network/meet new people</a:t>
            </a:r>
          </a:p>
          <a:p>
            <a:r>
              <a:rPr lang="en-US" dirty="0"/>
              <a:t>Positively impacts quality of life</a:t>
            </a:r>
          </a:p>
          <a:p>
            <a:r>
              <a:rPr lang="en-US" dirty="0"/>
              <a:t>Opportunities to laugh</a:t>
            </a:r>
          </a:p>
          <a:p>
            <a:r>
              <a:rPr lang="en-US" dirty="0"/>
              <a:t>Gives Partner/Parent/Caregiver a break</a:t>
            </a:r>
          </a:p>
          <a:p>
            <a:r>
              <a:rPr lang="en-US" dirty="0"/>
              <a:t>Health benefits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26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41DBD6-8461-B745-B15F-DF7761623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Mental Health Benefits of Social Connection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72DA31-5E52-2F4F-8C20-B0D0942E3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Improved mental health</a:t>
            </a:r>
          </a:p>
          <a:p>
            <a:r>
              <a:rPr lang="en-US" dirty="0"/>
              <a:t>Lower rates of depression and anxiety</a:t>
            </a:r>
          </a:p>
          <a:p>
            <a:r>
              <a:rPr lang="en-US" dirty="0"/>
              <a:t>Perceived lower level of stress</a:t>
            </a:r>
          </a:p>
          <a:p>
            <a:r>
              <a:rPr lang="en-US" dirty="0"/>
              <a:t>Increased sense of happiness</a:t>
            </a:r>
          </a:p>
          <a:p>
            <a:r>
              <a:rPr lang="en-US" dirty="0"/>
              <a:t>Increased self-worth and confidence</a:t>
            </a:r>
          </a:p>
          <a:p>
            <a:r>
              <a:rPr lang="en-US" dirty="0"/>
              <a:t>Greater empathy for others</a:t>
            </a:r>
          </a:p>
          <a:p>
            <a:r>
              <a:rPr lang="en-US" dirty="0"/>
              <a:t>Better emotional regulation</a:t>
            </a:r>
          </a:p>
          <a:p>
            <a:r>
              <a:rPr lang="en-US" dirty="0"/>
              <a:t>Decreased risk of suicide</a:t>
            </a:r>
          </a:p>
          <a:p>
            <a:r>
              <a:rPr lang="en-US" dirty="0"/>
              <a:t>Wider range of coping skills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968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FD6F60-9DB1-B343-AE53-06C725460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Physical Health Benefits of Social Connection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C1E863-E856-444A-950D-AA2E87F25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Better physical health </a:t>
            </a:r>
          </a:p>
          <a:p>
            <a:pPr lvl="1"/>
            <a:r>
              <a:rPr lang="en-US" dirty="0"/>
              <a:t>Boost immune system (Cole, 2013)</a:t>
            </a:r>
          </a:p>
          <a:p>
            <a:pPr lvl="1"/>
            <a:r>
              <a:rPr lang="en-US" dirty="0"/>
              <a:t>Decreased inflammation (Cole, 2013)</a:t>
            </a:r>
          </a:p>
          <a:p>
            <a:pPr lvl="1"/>
            <a:r>
              <a:rPr lang="en-US" dirty="0"/>
              <a:t>Decreased cardiovascular problems</a:t>
            </a:r>
          </a:p>
          <a:p>
            <a:pPr lvl="1"/>
            <a:r>
              <a:rPr lang="en-US" dirty="0"/>
              <a:t>Lower blood pressure</a:t>
            </a:r>
          </a:p>
          <a:p>
            <a:pPr lvl="1"/>
            <a:r>
              <a:rPr lang="en-US" dirty="0"/>
              <a:t>Improved nutrition</a:t>
            </a:r>
          </a:p>
          <a:p>
            <a:r>
              <a:rPr lang="en-US" dirty="0"/>
              <a:t>Lack of social connection greater detriment to health than obesity, smoking and high blood pressure (House et al., 1988)</a:t>
            </a:r>
          </a:p>
          <a:p>
            <a:r>
              <a:rPr lang="en-US" dirty="0"/>
              <a:t>Stronger social connection mitigates mortality (</a:t>
            </a:r>
            <a:r>
              <a:rPr lang="en-US" dirty="0" err="1"/>
              <a:t>Tanskanen</a:t>
            </a:r>
            <a:r>
              <a:rPr lang="en-US" dirty="0"/>
              <a:t> &amp; </a:t>
            </a:r>
            <a:r>
              <a:rPr lang="en-US" dirty="0" err="1"/>
              <a:t>Anttila</a:t>
            </a:r>
            <a:r>
              <a:rPr lang="en-US" dirty="0"/>
              <a:t>, 2016)</a:t>
            </a:r>
          </a:p>
          <a:p>
            <a:r>
              <a:rPr lang="en-US" dirty="0"/>
              <a:t>Feelings of loneliness increase risk of mortality in men (</a:t>
            </a:r>
            <a:r>
              <a:rPr lang="en-US" dirty="0" err="1"/>
              <a:t>Holwerda</a:t>
            </a:r>
            <a:r>
              <a:rPr lang="en-US" dirty="0"/>
              <a:t> et al., 2018) </a:t>
            </a:r>
          </a:p>
          <a:p>
            <a:r>
              <a:rPr lang="en-US" dirty="0"/>
              <a:t>Social connection creates a positive feedback loop of social, emotional, and physical well-being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82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A22A0A-067D-5C41-8228-74FB229F5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Myotonic Dystrophy: A Multisystemic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0C9CEB-B37A-4644-91B5-8D51E93BB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869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Physical, emotional, and cognitive symptoms</a:t>
            </a:r>
          </a:p>
          <a:p>
            <a:endParaRPr lang="en-US" dirty="0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217C03B3-6F71-8B45-A0C9-1BFCBBF663D7}"/>
              </a:ext>
            </a:extLst>
          </p:cNvPr>
          <p:cNvGrpSpPr/>
          <p:nvPr/>
        </p:nvGrpSpPr>
        <p:grpSpPr>
          <a:xfrm>
            <a:off x="829732" y="3250670"/>
            <a:ext cx="10481724" cy="2324495"/>
            <a:chOff x="33869" y="2624138"/>
            <a:chExt cx="10481724" cy="232449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2DB3FE10-64D1-E54F-83AF-2CBD70FE093A}"/>
                </a:ext>
              </a:extLst>
            </p:cNvPr>
            <p:cNvSpPr txBox="1"/>
            <p:nvPr/>
          </p:nvSpPr>
          <p:spPr>
            <a:xfrm>
              <a:off x="2175926" y="2624138"/>
              <a:ext cx="620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</a:rPr>
                <a:t>DM Across the Lifespan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xmlns="" id="{66BF154E-2E3C-FF41-B4FA-AE3255414A38}"/>
                </a:ext>
              </a:extLst>
            </p:cNvPr>
            <p:cNvCxnSpPr>
              <a:cxnSpLocks/>
            </p:cNvCxnSpPr>
            <p:nvPr/>
          </p:nvCxnSpPr>
          <p:spPr>
            <a:xfrm>
              <a:off x="1303860" y="4001294"/>
              <a:ext cx="9203267" cy="0"/>
            </a:xfrm>
            <a:prstGeom prst="straightConnector1">
              <a:avLst/>
            </a:prstGeom>
            <a:ln w="571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C84A924F-2137-5641-8B4A-BBD125D6AA7F}"/>
                </a:ext>
              </a:extLst>
            </p:cNvPr>
            <p:cNvSpPr txBox="1"/>
            <p:nvPr/>
          </p:nvSpPr>
          <p:spPr>
            <a:xfrm>
              <a:off x="33869" y="4518198"/>
              <a:ext cx="9482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Onset: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33C9E33D-7638-6543-AFAA-C69017A740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03860" y="4001294"/>
              <a:ext cx="0" cy="265906"/>
            </a:xfrm>
            <a:prstGeom prst="line">
              <a:avLst/>
            </a:prstGeom>
            <a:ln w="19050">
              <a:solidFill>
                <a:schemeClr val="accent1">
                  <a:alpha val="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977A3237-6F0C-B340-A8FA-AC405C3D35C9}"/>
                </a:ext>
              </a:extLst>
            </p:cNvPr>
            <p:cNvCxnSpPr/>
            <p:nvPr/>
          </p:nvCxnSpPr>
          <p:spPr>
            <a:xfrm flipV="1">
              <a:off x="1303860" y="4001294"/>
              <a:ext cx="0" cy="265906"/>
            </a:xfrm>
            <a:prstGeom prst="line">
              <a:avLst/>
            </a:prstGeom>
            <a:ln w="19050">
              <a:solidFill>
                <a:schemeClr val="accent1">
                  <a:alpha val="9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28BB396D-671C-3646-98E2-5343938CF1FD}"/>
                </a:ext>
              </a:extLst>
            </p:cNvPr>
            <p:cNvSpPr txBox="1"/>
            <p:nvPr/>
          </p:nvSpPr>
          <p:spPr>
            <a:xfrm>
              <a:off x="982136" y="4267198"/>
              <a:ext cx="6603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0:0</a:t>
              </a:r>
            </a:p>
            <a:p>
              <a:pPr algn="ctr"/>
              <a:r>
                <a:rPr lang="en-US" dirty="0"/>
                <a:t>CDM</a:t>
              </a:r>
            </a:p>
          </p:txBody>
        </p:sp>
        <p:cxnSp>
          <p:nvCxnSpPr>
            <p:cNvPr id="28" name="Elbow Connector 27">
              <a:extLst>
                <a:ext uri="{FF2B5EF4-FFF2-40B4-BE49-F238E27FC236}">
                  <a16:creationId xmlns:a16="http://schemas.microsoft.com/office/drawing/2014/main" xmlns="" id="{B8DB7D29-FAC3-7548-BDB0-A945C83EDEDF}"/>
                </a:ext>
              </a:extLst>
            </p:cNvPr>
            <p:cNvCxnSpPr/>
            <p:nvPr/>
          </p:nvCxnSpPr>
          <p:spPr>
            <a:xfrm flipV="1">
              <a:off x="1303860" y="3429000"/>
              <a:ext cx="9203267" cy="381000"/>
            </a:xfrm>
            <a:prstGeom prst="bentConnector3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3412505F-7192-474B-BA33-D4BE439252EB}"/>
                </a:ext>
              </a:extLst>
            </p:cNvPr>
            <p:cNvSpPr txBox="1"/>
            <p:nvPr/>
          </p:nvSpPr>
          <p:spPr>
            <a:xfrm>
              <a:off x="1303860" y="3366003"/>
              <a:ext cx="45042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Developmental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28E62881-B82D-6B45-821A-62805DDA3721}"/>
                </a:ext>
              </a:extLst>
            </p:cNvPr>
            <p:cNvSpPr txBox="1"/>
            <p:nvPr/>
          </p:nvSpPr>
          <p:spPr>
            <a:xfrm>
              <a:off x="5977452" y="3518403"/>
              <a:ext cx="45042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Degenerative</a:t>
              </a: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xmlns="" id="{754FA0E0-9941-8C4C-8EFB-8FE58949FEB2}"/>
                </a:ext>
              </a:extLst>
            </p:cNvPr>
            <p:cNvCxnSpPr>
              <a:cxnSpLocks/>
            </p:cNvCxnSpPr>
            <p:nvPr/>
          </p:nvCxnSpPr>
          <p:spPr>
            <a:xfrm>
              <a:off x="1574800" y="4001294"/>
              <a:ext cx="0" cy="2659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xmlns="" id="{D4611DB6-FB0C-BB4E-A7A3-D5563C8CE389}"/>
                </a:ext>
              </a:extLst>
            </p:cNvPr>
            <p:cNvCxnSpPr/>
            <p:nvPr/>
          </p:nvCxnSpPr>
          <p:spPr>
            <a:xfrm>
              <a:off x="1574800" y="4267204"/>
              <a:ext cx="469053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B610879E-40DB-7C4A-AC12-14AC55868B14}"/>
                </a:ext>
              </a:extLst>
            </p:cNvPr>
            <p:cNvSpPr txBox="1"/>
            <p:nvPr/>
          </p:nvSpPr>
          <p:spPr>
            <a:xfrm>
              <a:off x="1540946" y="4267201"/>
              <a:ext cx="12276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1:0</a:t>
              </a:r>
            </a:p>
            <a:p>
              <a:pPr algn="ctr"/>
              <a:r>
                <a:rPr lang="en-US" dirty="0"/>
                <a:t>Childhood 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26047F5F-5030-6846-8745-8EE8D8A59256}"/>
                </a:ext>
              </a:extLst>
            </p:cNvPr>
            <p:cNvSpPr txBox="1"/>
            <p:nvPr/>
          </p:nvSpPr>
          <p:spPr>
            <a:xfrm>
              <a:off x="5939360" y="4302302"/>
              <a:ext cx="9017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18:0</a:t>
              </a:r>
            </a:p>
            <a:p>
              <a:pPr algn="ctr"/>
              <a:r>
                <a:rPr lang="en-US" dirty="0"/>
                <a:t>Adult 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xmlns="" id="{CC96FCC9-4234-034F-9587-2F86F8B90B2E}"/>
                </a:ext>
              </a:extLst>
            </p:cNvPr>
            <p:cNvCxnSpPr>
              <a:cxnSpLocks/>
            </p:cNvCxnSpPr>
            <p:nvPr/>
          </p:nvCxnSpPr>
          <p:spPr>
            <a:xfrm>
              <a:off x="5939360" y="4001294"/>
              <a:ext cx="1" cy="284074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xmlns="" id="{402BF749-B53D-4B4A-99AB-02579BCFE509}"/>
                </a:ext>
              </a:extLst>
            </p:cNvPr>
            <p:cNvCxnSpPr>
              <a:cxnSpLocks/>
            </p:cNvCxnSpPr>
            <p:nvPr/>
          </p:nvCxnSpPr>
          <p:spPr>
            <a:xfrm>
              <a:off x="5939361" y="4268435"/>
              <a:ext cx="4576232" cy="0"/>
            </a:xfrm>
            <a:prstGeom prst="straightConnector1">
              <a:avLst/>
            </a:prstGeom>
            <a:ln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45059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3D7EC0-84F0-2E44-BAE8-E74C0270D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Illness Experience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3A38AAB9-7CB1-A148-80B9-AB8EED4579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81200" y="1360070"/>
            <a:ext cx="8229600" cy="5301757"/>
          </a:xfrm>
        </p:spPr>
      </p:pic>
    </p:spTree>
    <p:extLst>
      <p:ext uri="{BB962C8B-B14F-4D97-AF65-F5344CB8AC3E}">
        <p14:creationId xmlns:p14="http://schemas.microsoft.com/office/powerpoint/2010/main" val="614859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8296A725-ED1F-DF40-973D-D50C15892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Impact of DM on Social Status and Identity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2F69CA7D-2FFC-FE4C-A2D9-299C7380A4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62694"/>
            <a:ext cx="4614333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Ascribed Social Status   </a:t>
            </a:r>
          </a:p>
          <a:p>
            <a:pPr marL="0" indent="0" algn="ctr">
              <a:buNone/>
            </a:pPr>
            <a:r>
              <a:rPr lang="en-US" dirty="0"/>
              <a:t>(given regardless of abilities)</a:t>
            </a:r>
          </a:p>
          <a:p>
            <a:pPr marL="0" indent="0" algn="ctr">
              <a:buNone/>
            </a:pPr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Mother</a:t>
            </a:r>
          </a:p>
          <a:p>
            <a:pPr marL="457200" lvl="1" indent="0" algn="ctr">
              <a:buNone/>
            </a:pPr>
            <a:r>
              <a:rPr lang="en-US" dirty="0"/>
              <a:t>Wife</a:t>
            </a:r>
          </a:p>
          <a:p>
            <a:pPr marL="457200" lvl="1" indent="0" algn="ctr">
              <a:buNone/>
            </a:pPr>
            <a:r>
              <a:rPr lang="en-US" dirty="0"/>
              <a:t>Daughter</a:t>
            </a:r>
          </a:p>
          <a:p>
            <a:pPr marL="457200" lvl="1" indent="0" algn="ctr">
              <a:buNone/>
            </a:pPr>
            <a:r>
              <a:rPr lang="en-US" dirty="0"/>
              <a:t>Female</a:t>
            </a:r>
          </a:p>
          <a:p>
            <a:pPr marL="457200" lvl="1" indent="0" algn="ctr">
              <a:buNone/>
            </a:pPr>
            <a:r>
              <a:rPr lang="en-US" dirty="0"/>
              <a:t>44 year-old</a:t>
            </a:r>
          </a:p>
          <a:p>
            <a:pPr marL="457200" lvl="1" indent="0" algn="ctr">
              <a:buNone/>
            </a:pPr>
            <a:r>
              <a:rPr lang="en-US" dirty="0"/>
              <a:t>Latina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89B35C26-E509-A14A-A829-4398603A1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86599" y="2062693"/>
            <a:ext cx="4394200" cy="4351337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Achieved Social Status </a:t>
            </a:r>
            <a:r>
              <a:rPr lang="en-US" dirty="0"/>
              <a:t>(gained through effort, talent, accomplishments)</a:t>
            </a:r>
          </a:p>
          <a:p>
            <a:pPr marL="457200" lvl="1" indent="0" algn="ctr">
              <a:buNone/>
            </a:pPr>
            <a:endParaRPr lang="en-US" sz="1200" dirty="0"/>
          </a:p>
          <a:p>
            <a:pPr marL="457200" lvl="1" indent="0" algn="ctr">
              <a:buNone/>
            </a:pPr>
            <a:r>
              <a:rPr lang="en-US" dirty="0"/>
              <a:t>Friend</a:t>
            </a:r>
          </a:p>
          <a:p>
            <a:pPr marL="457200" lvl="1" indent="0" algn="ctr">
              <a:buNone/>
            </a:pPr>
            <a:r>
              <a:rPr lang="en-US" dirty="0"/>
              <a:t>Colleague</a:t>
            </a:r>
          </a:p>
          <a:p>
            <a:pPr marL="457200" lvl="1" indent="0" algn="ctr">
              <a:buNone/>
            </a:pPr>
            <a:r>
              <a:rPr lang="en-US" dirty="0"/>
              <a:t>Accountant</a:t>
            </a:r>
          </a:p>
          <a:p>
            <a:pPr marL="457200" lvl="1" indent="0" algn="ctr">
              <a:buNone/>
            </a:pPr>
            <a:r>
              <a:rPr lang="en-US" dirty="0"/>
              <a:t>Professor</a:t>
            </a:r>
          </a:p>
          <a:p>
            <a:pPr marL="457200" lvl="1" indent="0" algn="ctr">
              <a:buNone/>
            </a:pPr>
            <a:r>
              <a:rPr lang="en-US" dirty="0"/>
              <a:t>Athlete</a:t>
            </a:r>
          </a:p>
          <a:p>
            <a:pPr marL="457200" lvl="1" indent="0" algn="ctr">
              <a:buNone/>
            </a:pPr>
            <a:r>
              <a:rPr lang="en-US" dirty="0"/>
              <a:t>Author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54C8F8C-840B-2F47-A697-A5BEA496C6C0}"/>
              </a:ext>
            </a:extLst>
          </p:cNvPr>
          <p:cNvSpPr txBox="1"/>
          <p:nvPr/>
        </p:nvSpPr>
        <p:spPr>
          <a:xfrm>
            <a:off x="5342467" y="3429000"/>
            <a:ext cx="1854199" cy="107721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Person with DM</a:t>
            </a:r>
          </a:p>
        </p:txBody>
      </p:sp>
    </p:spTree>
    <p:extLst>
      <p:ext uri="{BB962C8B-B14F-4D97-AF65-F5344CB8AC3E}">
        <p14:creationId xmlns:p14="http://schemas.microsoft.com/office/powerpoint/2010/main" val="3676847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D6D62E-F758-4740-A7E4-EF9B7CEE4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</a:rPr>
              <a:t>Impact of DM on Social Status and Identity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E66F75-E1E0-E548-9F42-CBB87D8BB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DM contributes to identity and how one thinks about one’s self and who they are in their context of their social environment and in relationships</a:t>
            </a:r>
          </a:p>
          <a:p>
            <a:r>
              <a:rPr lang="en-US" dirty="0"/>
              <a:t>Diagnosis of DM after identity formation</a:t>
            </a:r>
          </a:p>
          <a:p>
            <a:pPr lvl="1"/>
            <a:r>
              <a:rPr lang="en-US" dirty="0"/>
              <a:t>Difficulty accepting DM</a:t>
            </a:r>
          </a:p>
          <a:p>
            <a:pPr lvl="1"/>
            <a:r>
              <a:rPr lang="en-US" dirty="0"/>
              <a:t>Cognitive symptoms may impact acceptance of DM/disability</a:t>
            </a:r>
          </a:p>
          <a:p>
            <a:r>
              <a:rPr lang="en-US" dirty="0"/>
              <a:t>Factors contributing to how much of an impact having DM plays on identity</a:t>
            </a:r>
          </a:p>
          <a:p>
            <a:pPr lvl="1"/>
            <a:r>
              <a:rPr lang="en-US" dirty="0"/>
              <a:t>Watching others experiences of living with DM, symptoms, and change</a:t>
            </a:r>
          </a:p>
          <a:p>
            <a:pPr lvl="1"/>
            <a:r>
              <a:rPr lang="en-US" dirty="0"/>
              <a:t>Social support system</a:t>
            </a:r>
          </a:p>
          <a:p>
            <a:pPr lvl="1"/>
            <a:r>
              <a:rPr lang="en-US" dirty="0"/>
              <a:t>Frame of reference: illness defines/ does not define individual</a:t>
            </a:r>
          </a:p>
          <a:p>
            <a:pPr lvl="1"/>
            <a:r>
              <a:rPr lang="en-US" dirty="0"/>
              <a:t>Resources</a:t>
            </a:r>
          </a:p>
          <a:p>
            <a:pPr lvl="1"/>
            <a:r>
              <a:rPr lang="en-US" dirty="0"/>
              <a:t>Symptoms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48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1773</Words>
  <Application>Microsoft Office PowerPoint</Application>
  <PresentationFormat>Widescreen</PresentationFormat>
  <Paragraphs>315</Paragraphs>
  <Slides>24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Facilitating Social Interaction In  Myotonic Dystrophy</vt:lpstr>
      <vt:lpstr>Disclosures</vt:lpstr>
      <vt:lpstr>The Importance of Social Connection</vt:lpstr>
      <vt:lpstr>Mental Health Benefits of Social Connection</vt:lpstr>
      <vt:lpstr>Physical Health Benefits of Social Connection</vt:lpstr>
      <vt:lpstr>Myotonic Dystrophy: A Multisystemic Disease</vt:lpstr>
      <vt:lpstr>Illness Experience</vt:lpstr>
      <vt:lpstr>Impact of DM on Social Status and Identity</vt:lpstr>
      <vt:lpstr>Impact of DM on Social Status and Identity</vt:lpstr>
      <vt:lpstr>Facilitating Social Interaction </vt:lpstr>
      <vt:lpstr>Facilitating Social Interaction </vt:lpstr>
      <vt:lpstr>Needs and Expectations</vt:lpstr>
      <vt:lpstr>Strategies for Facilitating Successful  Social Interactions</vt:lpstr>
      <vt:lpstr>Strategies for Facilitating Successful  Social Interactions</vt:lpstr>
      <vt:lpstr>Communication Strategies For Success</vt:lpstr>
      <vt:lpstr>Communication Strategies For Success</vt:lpstr>
      <vt:lpstr>Identify Barriers to Social Interaction</vt:lpstr>
      <vt:lpstr>Identify Barriers to Social Interaction</vt:lpstr>
      <vt:lpstr>Careful Planning is Crucial to  Successful Social Interactions</vt:lpstr>
      <vt:lpstr>Facilitating Social Interaction Though  Planning and Problem Solving</vt:lpstr>
      <vt:lpstr>Facilitating Social Interaction Though  Planning and Problem Solving</vt:lpstr>
      <vt:lpstr>Goal Setting</vt:lpstr>
      <vt:lpstr>Facilitating Social Interaction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Facilitating Social Interaction In  Myotonic Dystrophy</dc:title>
  <dc:creator>Melissa Marie Dixon</dc:creator>
  <cp:lastModifiedBy>Leah Hellerstein</cp:lastModifiedBy>
  <cp:revision>31</cp:revision>
  <dcterms:created xsi:type="dcterms:W3CDTF">2019-03-28T08:35:37Z</dcterms:created>
  <dcterms:modified xsi:type="dcterms:W3CDTF">2019-03-28T17:12:32Z</dcterms:modified>
</cp:coreProperties>
</file>