
<file path=[Content_Types].xml><?xml version="1.0" encoding="utf-8"?>
<Types xmlns="http://schemas.openxmlformats.org/package/2006/content-types">
  <Default Extension="bin" ContentType="application/vnd.openxmlformats-officedocument.oleObject"/>
  <Default Extension="png" ContentType="image/png"/>
  <Default Extension="jpeg" ContentType="image/jpeg"/>
  <Default Extension="wmf" ContentType="image/x-wmf"/>
  <Default Extension="emf" ContentType="image/x-emf"/>
  <Default Extension="xls" ContentType="application/vnd.ms-excel"/>
  <Default Extension="rels" ContentType="application/vnd.openxmlformats-package.relationships+xml"/>
  <Default Extension="xml" ContentType="application/xml"/>
  <Default Extension="vml" ContentType="application/vnd.openxmlformats-officedocument.vmlDrawing"/>
  <Default Extension="tiff" ContentType="image/tif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7"/>
  </p:notesMasterIdLst>
  <p:sldIdLst>
    <p:sldId id="259" r:id="rId2"/>
    <p:sldId id="325" r:id="rId3"/>
    <p:sldId id="326" r:id="rId4"/>
    <p:sldId id="327" r:id="rId5"/>
    <p:sldId id="328" r:id="rId6"/>
    <p:sldId id="329" r:id="rId7"/>
    <p:sldId id="330" r:id="rId8"/>
    <p:sldId id="333" r:id="rId9"/>
    <p:sldId id="331" r:id="rId10"/>
    <p:sldId id="334" r:id="rId11"/>
    <p:sldId id="335" r:id="rId12"/>
    <p:sldId id="336" r:id="rId13"/>
    <p:sldId id="310" r:id="rId14"/>
    <p:sldId id="304" r:id="rId15"/>
    <p:sldId id="305" r:id="rId16"/>
    <p:sldId id="306" r:id="rId17"/>
    <p:sldId id="307" r:id="rId18"/>
    <p:sldId id="311" r:id="rId19"/>
    <p:sldId id="280" r:id="rId20"/>
    <p:sldId id="279" r:id="rId21"/>
    <p:sldId id="315" r:id="rId22"/>
    <p:sldId id="283" r:id="rId23"/>
    <p:sldId id="284" r:id="rId24"/>
    <p:sldId id="337" r:id="rId25"/>
    <p:sldId id="318" r:id="rId26"/>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C000"/>
    <a:srgbClr val="FF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54" autoAdjust="0"/>
    <p:restoredTop sz="79773" autoAdjust="0"/>
  </p:normalViewPr>
  <p:slideViewPr>
    <p:cSldViewPr>
      <p:cViewPr varScale="1">
        <p:scale>
          <a:sx n="91" d="100"/>
          <a:sy n="91" d="100"/>
        </p:scale>
        <p:origin x="564" y="78"/>
      </p:cViewPr>
      <p:guideLst>
        <p:guide orient="horz" pos="2160"/>
        <p:guide pos="2880"/>
      </p:guideLst>
    </p:cSldViewPr>
  </p:slideViewPr>
  <p:outlineViewPr>
    <p:cViewPr>
      <p:scale>
        <a:sx n="33" d="100"/>
        <a:sy n="33" d="100"/>
      </p:scale>
      <p:origin x="0" y="-9739"/>
    </p:cViewPr>
  </p:outlineViewPr>
  <p:notesTextViewPr>
    <p:cViewPr>
      <p:scale>
        <a:sx n="1" d="1"/>
        <a:sy n="1" d="1"/>
      </p:scale>
      <p:origin x="0" y="0"/>
    </p:cViewPr>
  </p:notesTextViewPr>
  <p:sorterViewPr>
    <p:cViewPr>
      <p:scale>
        <a:sx n="100" d="100"/>
        <a:sy n="100" d="100"/>
      </p:scale>
      <p:origin x="0" y="-408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theme" Target="theme/theme1.xml"/></Relationships>
</file>

<file path=ppt/charts/_rels/chart1.xml.rels><?xml version="1.0" encoding="UTF-8" standalone="yes"?>
<Relationships xmlns="http://schemas.openxmlformats.org/package/2006/relationships"><Relationship Id="rId3" Type="http://schemas.openxmlformats.org/officeDocument/2006/relationships/oleObject" Target="Book1" TargetMode="External"/><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tx>
            <c:strRef>
              <c:f>Sheet1!$B$1</c:f>
              <c:strCache>
                <c:ptCount val="1"/>
                <c:pt idx="0">
                  <c:v>All clinics</c:v>
                </c:pt>
              </c:strCache>
            </c:strRef>
          </c:tx>
          <c:spPr>
            <a:ln w="22225" cap="rnd" cmpd="sng" algn="ctr">
              <a:solidFill>
                <a:schemeClr val="accent1"/>
              </a:solidFill>
              <a:round/>
            </a:ln>
            <a:effectLst/>
          </c:spPr>
          <c:marker>
            <c:symbol val="none"/>
          </c:marker>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dk1">
                        <a:lumMod val="65000"/>
                        <a:lumOff val="35000"/>
                      </a:schemeClr>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a:solidFill>
                        <a:schemeClr val="dk1">
                          <a:lumMod val="35000"/>
                          <a:lumOff val="65000"/>
                        </a:schemeClr>
                      </a:solidFill>
                    </a:ln>
                    <a:effectLst/>
                  </c:spPr>
                </c15:leaderLines>
              </c:ext>
            </c:extLst>
          </c:dLbls>
          <c:trendline>
            <c:spPr>
              <a:ln w="9525" cap="rnd">
                <a:solidFill>
                  <a:schemeClr val="accent1"/>
                </a:solidFill>
              </a:ln>
              <a:effectLst/>
            </c:spPr>
            <c:trendlineType val="linear"/>
            <c:dispRSqr val="0"/>
            <c:dispEq val="0"/>
          </c:trendline>
          <c:cat>
            <c:numRef>
              <c:f>Sheet1!$A$2:$A$10</c:f>
              <c:numCache>
                <c:formatCode>General</c:formatCode>
                <c:ptCount val="9"/>
                <c:pt idx="0">
                  <c:v>2007</c:v>
                </c:pt>
                <c:pt idx="1">
                  <c:v>2008</c:v>
                </c:pt>
                <c:pt idx="2">
                  <c:v>2009</c:v>
                </c:pt>
                <c:pt idx="3">
                  <c:v>2010</c:v>
                </c:pt>
                <c:pt idx="4">
                  <c:v>2011</c:v>
                </c:pt>
                <c:pt idx="5">
                  <c:v>2012</c:v>
                </c:pt>
                <c:pt idx="6">
                  <c:v>2013</c:v>
                </c:pt>
                <c:pt idx="7">
                  <c:v>2014</c:v>
                </c:pt>
                <c:pt idx="8">
                  <c:v>2015</c:v>
                </c:pt>
              </c:numCache>
            </c:numRef>
          </c:cat>
          <c:val>
            <c:numRef>
              <c:f>Sheet1!$B$2:$B$10</c:f>
              <c:numCache>
                <c:formatCode>General</c:formatCode>
                <c:ptCount val="9"/>
                <c:pt idx="0">
                  <c:v>63</c:v>
                </c:pt>
                <c:pt idx="1">
                  <c:v>70</c:v>
                </c:pt>
                <c:pt idx="2">
                  <c:v>80</c:v>
                </c:pt>
                <c:pt idx="3">
                  <c:v>78</c:v>
                </c:pt>
                <c:pt idx="4">
                  <c:v>84</c:v>
                </c:pt>
                <c:pt idx="5">
                  <c:v>102</c:v>
                </c:pt>
                <c:pt idx="6">
                  <c:v>96</c:v>
                </c:pt>
                <c:pt idx="7">
                  <c:v>107</c:v>
                </c:pt>
                <c:pt idx="8">
                  <c:v>108</c:v>
                </c:pt>
              </c:numCache>
            </c:numRef>
          </c:val>
          <c:smooth val="0"/>
        </c:ser>
        <c:dLbls>
          <c:dLblPos val="ctr"/>
          <c:showLegendKey val="0"/>
          <c:showVal val="1"/>
          <c:showCatName val="0"/>
          <c:showSerName val="0"/>
          <c:showPercent val="0"/>
          <c:showBubbleSize val="0"/>
        </c:dLbls>
        <c:dropLines>
          <c:spPr>
            <a:ln w="9525" cap="flat" cmpd="sng" algn="ctr">
              <a:solidFill>
                <a:schemeClr val="dk1">
                  <a:lumMod val="35000"/>
                  <a:lumOff val="65000"/>
                  <a:alpha val="33000"/>
                </a:schemeClr>
              </a:solidFill>
              <a:round/>
            </a:ln>
            <a:effectLst/>
          </c:spPr>
        </c:dropLines>
        <c:smooth val="0"/>
        <c:axId val="420218000"/>
        <c:axId val="420218560"/>
      </c:lineChart>
      <c:catAx>
        <c:axId val="420218000"/>
        <c:scaling>
          <c:orientation val="minMax"/>
        </c:scaling>
        <c:delete val="0"/>
        <c:axPos val="b"/>
        <c:numFmt formatCode="General" sourceLinked="1"/>
        <c:majorTickMark val="none"/>
        <c:minorTickMark val="none"/>
        <c:tickLblPos val="nextTo"/>
        <c:spPr>
          <a:noFill/>
          <a:ln w="9525" cap="flat" cmpd="sng" algn="ctr">
            <a:solidFill>
              <a:schemeClr val="dk1">
                <a:lumMod val="15000"/>
                <a:lumOff val="85000"/>
              </a:schemeClr>
            </a:solidFill>
            <a:round/>
          </a:ln>
          <a:effectLst/>
        </c:spPr>
        <c:txPr>
          <a:bodyPr rot="-60000000" spcFirstLastPara="1" vertOverflow="ellipsis" vert="horz" wrap="square" anchor="ctr" anchorCtr="1"/>
          <a:lstStyle/>
          <a:p>
            <a:pPr>
              <a:defRPr sz="1197" b="0" i="0" u="none" strike="noStrike" kern="1200" spc="20" baseline="0">
                <a:solidFill>
                  <a:schemeClr val="dk1">
                    <a:lumMod val="65000"/>
                    <a:lumOff val="35000"/>
                  </a:schemeClr>
                </a:solidFill>
                <a:latin typeface="+mn-lt"/>
                <a:ea typeface="+mn-ea"/>
                <a:cs typeface="+mn-cs"/>
              </a:defRPr>
            </a:pPr>
            <a:endParaRPr lang="en-US"/>
          </a:p>
        </c:txPr>
        <c:crossAx val="420218560"/>
        <c:crosses val="autoZero"/>
        <c:auto val="1"/>
        <c:lblAlgn val="ctr"/>
        <c:lblOffset val="100"/>
        <c:noMultiLvlLbl val="0"/>
      </c:catAx>
      <c:valAx>
        <c:axId val="420218560"/>
        <c:scaling>
          <c:orientation val="minMax"/>
        </c:scaling>
        <c:delete val="0"/>
        <c:axPos val="l"/>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spc="20" baseline="0">
                <a:solidFill>
                  <a:schemeClr val="dk1">
                    <a:lumMod val="65000"/>
                    <a:lumOff val="35000"/>
                  </a:schemeClr>
                </a:solidFill>
                <a:latin typeface="+mn-lt"/>
                <a:ea typeface="+mn-ea"/>
                <a:cs typeface="+mn-cs"/>
              </a:defRPr>
            </a:pPr>
            <a:endParaRPr lang="en-US"/>
          </a:p>
        </c:txPr>
        <c:crossAx val="420218000"/>
        <c:crosses val="autoZero"/>
        <c:crossBetween val="between"/>
      </c:valAx>
      <c:spPr>
        <a:gradFill>
          <a:gsLst>
            <a:gs pos="100000">
              <a:schemeClr val="lt1">
                <a:lumMod val="95000"/>
              </a:schemeClr>
            </a:gs>
            <a:gs pos="0">
              <a:schemeClr val="lt1"/>
            </a:gs>
          </a:gsLst>
          <a:lin ang="5400000" scaled="0"/>
        </a:gradFill>
        <a:ln>
          <a:noFill/>
        </a:ln>
        <a:effectLst/>
      </c:spPr>
    </c:plotArea>
    <c:legend>
      <c:legendPos val="b"/>
      <c:legendEntry>
        <c:idx val="1"/>
        <c:delete val="1"/>
      </c:legendEntry>
      <c:layout/>
      <c:overlay val="0"/>
      <c:spPr>
        <a:noFill/>
        <a:ln>
          <a:noFill/>
        </a:ln>
        <a:effectLst/>
      </c:spPr>
      <c:txPr>
        <a:bodyPr rot="0" spcFirstLastPara="1" vertOverflow="ellipsis" vert="horz" wrap="square" anchor="ctr" anchorCtr="1"/>
        <a:lstStyle/>
        <a:p>
          <a:pPr>
            <a:defRPr sz="1197" b="0" i="0" u="none" strike="noStrike" kern="1200" baseline="0">
              <a:solidFill>
                <a:schemeClr val="dk1">
                  <a:lumMod val="65000"/>
                  <a:lumOff val="35000"/>
                </a:schemeClr>
              </a:solidFill>
              <a:latin typeface="+mn-lt"/>
              <a:ea typeface="+mn-ea"/>
              <a:cs typeface="+mn-cs"/>
            </a:defRPr>
          </a:pPr>
          <a:endParaRPr lang="en-US"/>
        </a:p>
      </c:txPr>
    </c:legend>
    <c:plotVisOnly val="1"/>
    <c:dispBlanksAs val="gap"/>
    <c:showDLblsOverMax val="0"/>
  </c:chart>
  <c:spPr>
    <a:solidFill>
      <a:schemeClr val="lt1"/>
    </a:solidFill>
    <a:ln>
      <a:solidFill>
        <a:srgbClr val="FFC000"/>
      </a:solid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30">
  <cs:axisTitle>
    <cs:lnRef idx="0"/>
    <cs:fillRef idx="0"/>
    <cs:effectRef idx="0"/>
    <cs:fontRef idx="minor">
      <a:schemeClr val="dk1">
        <a:lumMod val="65000"/>
        <a:lumOff val="35000"/>
      </a:schemeClr>
    </cs:fontRef>
    <cs:defRPr sz="1197" kern="1200" cap="all"/>
  </cs:axisTitle>
  <cs:categoryAxis>
    <cs:lnRef idx="0"/>
    <cs:fillRef idx="0"/>
    <cs:effectRef idx="0"/>
    <cs:fontRef idx="minor">
      <a:schemeClr val="dk1">
        <a:lumMod val="65000"/>
        <a:lumOff val="35000"/>
      </a:schemeClr>
    </cs:fontRef>
    <cs:spPr>
      <a:ln w="9525" cap="flat" cmpd="sng" algn="ctr">
        <a:solidFill>
          <a:schemeClr val="dk1">
            <a:lumMod val="15000"/>
            <a:lumOff val="85000"/>
          </a:schemeClr>
        </a:solidFill>
        <a:round/>
      </a:ln>
    </cs:spPr>
    <cs:defRPr sz="1197" b="0" kern="1200" spc="20" baseline="0"/>
  </cs:categoryAxis>
  <cs:chartArea mods="allowNoLineOverride">
    <cs:lnRef idx="0"/>
    <cs:fillRef idx="0"/>
    <cs:effectRef idx="0"/>
    <cs:fontRef idx="minor">
      <a:schemeClr val="dk1"/>
    </cs:fontRef>
    <cs:spPr>
      <a:solidFill>
        <a:schemeClr val="lt1"/>
      </a:solidFill>
      <a:ln w="9525" cap="flat" cmpd="sng" algn="ctr">
        <a:solidFill>
          <a:schemeClr val="dk1">
            <a:lumMod val="15000"/>
            <a:lumOff val="85000"/>
          </a:schemeClr>
        </a:solidFill>
        <a:round/>
      </a:ln>
    </cs:spPr>
    <cs:defRPr sz="1197" kern="1200"/>
  </cs:chartArea>
  <cs:dataLabel>
    <cs:lnRef idx="0"/>
    <cs:fillRef idx="0"/>
    <cs:effectRef idx="0"/>
    <cs:fontRef idx="minor">
      <a:schemeClr val="dk1">
        <a:lumMod val="65000"/>
        <a:lumOff val="3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styleClr val="auto"/>
    </cs:lnRef>
    <cs:fillRef idx="2">
      <cs:styleClr val="auto"/>
    </cs:fillRef>
    <cs:effectRef idx="1"/>
    <cs:fontRef idx="minor">
      <a:schemeClr val="dk1"/>
    </cs:fontRef>
    <cs:spPr>
      <a:ln w="9525" cap="flat" cmpd="sng" algn="ctr">
        <a:solidFill>
          <a:schemeClr val="phClr">
            <a:shade val="95000"/>
          </a:schemeClr>
        </a:solidFill>
        <a:round/>
      </a:ln>
    </cs:spPr>
  </cs:dataPoint>
  <cs:dataPoint3D>
    <cs:lnRef idx="0">
      <cs:styleClr val="auto"/>
    </cs:lnRef>
    <cs:fillRef idx="2">
      <cs:styleClr val="auto"/>
    </cs:fillRef>
    <cs:effectRef idx="1"/>
    <cs:fontRef idx="minor">
      <a:schemeClr val="dk1"/>
    </cs:fontRef>
    <cs:spPr>
      <a:ln w="9525" cap="flat" cmpd="sng" algn="ctr">
        <a:solidFill>
          <a:schemeClr val="phClr">
            <a:shade val="95000"/>
          </a:schemeClr>
        </a:solidFill>
        <a:round/>
      </a:ln>
    </cs:spPr>
  </cs:dataPoint3D>
  <cs:dataPointLine>
    <cs:lnRef idx="0">
      <cs:styleClr val="auto"/>
    </cs:lnRef>
    <cs:fillRef idx="0"/>
    <cs:effectRef idx="0"/>
    <cs:fontRef idx="minor">
      <a:schemeClr val="dk1"/>
    </cs:fontRef>
    <cs:spPr>
      <a:ln w="22225" cap="rnd" cmpd="sng" algn="ctr">
        <a:solidFill>
          <a:schemeClr val="phClr"/>
        </a:solidFill>
        <a:round/>
      </a:ln>
    </cs:spPr>
  </cs:dataPointLine>
  <cs:dataPointMarker>
    <cs:lnRef idx="0">
      <cs:styleClr val="auto"/>
    </cs:lnRef>
    <cs:fillRef idx="0">
      <cs:styleClr val="auto"/>
    </cs:fillRef>
    <cs:effectRef idx="0"/>
    <cs:fontRef idx="minor">
      <a:schemeClr val="dk1"/>
    </cs:fontRef>
    <cs:spPr>
      <a:solidFill>
        <a:schemeClr val="phClr"/>
      </a:solidFill>
      <a:ln w="9525" cap="flat" cmpd="sng" algn="ctr">
        <a:solidFill>
          <a:schemeClr val="phClr"/>
        </a:solidFill>
        <a:round/>
      </a:ln>
    </cs:spPr>
  </cs:dataPointMarker>
  <cs:dataPointMarkerLayout symbol="circle" size="4"/>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65000"/>
        <a:lumOff val="35000"/>
      </a:schemeClr>
    </cs:fontRef>
    <cs:spPr>
      <a:ln w="9525">
        <a:solidFill>
          <a:schemeClr val="dk1">
            <a:lumMod val="15000"/>
            <a:lumOff val="85000"/>
          </a:schemeClr>
        </a:solidFill>
      </a:ln>
    </cs:spPr>
    <cs:defRPr sz="1197" kern="1200"/>
  </cs:dataTable>
  <cs:downBar>
    <cs:lnRef idx="0"/>
    <cs:fillRef idx="0"/>
    <cs:effectRef idx="0"/>
    <cs:fontRef idx="minor">
      <a:schemeClr val="dk1"/>
    </cs:fontRef>
    <cs:spPr>
      <a:solidFill>
        <a:schemeClr val="dk1">
          <a:lumMod val="75000"/>
          <a:lumOff val="25000"/>
        </a:schemeClr>
      </a:solidFill>
      <a:ln w="9525">
        <a:solidFill>
          <a:schemeClr val="dk1">
            <a:lumMod val="65000"/>
            <a:lumOff val="35000"/>
          </a:schemeClr>
        </a:solidFill>
      </a:ln>
    </cs:spPr>
  </cs:downBar>
  <cs:dropLine>
    <cs:lnRef idx="0"/>
    <cs:fillRef idx="0"/>
    <cs:effectRef idx="0"/>
    <cs:fontRef idx="minor">
      <a:schemeClr val="dk1"/>
    </cs:fontRef>
    <cs:spPr>
      <a:ln w="9525" cap="flat" cmpd="sng" algn="ctr">
        <a:solidFill>
          <a:schemeClr val="dk1">
            <a:lumMod val="35000"/>
            <a:lumOff val="65000"/>
            <a:alpha val="33000"/>
          </a:schemeClr>
        </a:solidFill>
        <a:round/>
      </a:ln>
    </cs:spPr>
  </cs:dropLine>
  <cs:errorBar>
    <cs:lnRef idx="0"/>
    <cs:fillRef idx="0"/>
    <cs:effectRef idx="0"/>
    <cs:fontRef idx="minor">
      <a:schemeClr val="dk1"/>
    </cs:fontRef>
    <cs:spPr>
      <a:ln w="9525">
        <a:solidFill>
          <a:schemeClr val="dk1">
            <a:lumMod val="65000"/>
            <a:lumOff val="35000"/>
          </a:schemeClr>
        </a:solidFill>
      </a:ln>
    </cs:spPr>
  </cs:errorBar>
  <cs:floor>
    <cs:lnRef idx="0"/>
    <cs:fillRef idx="0"/>
    <cs:effectRef idx="0"/>
    <cs:fontRef idx="minor">
      <a:schemeClr val="dk1"/>
    </cs:fontRef>
  </cs:floor>
  <cs:gridlineMajor>
    <cs:lnRef idx="0"/>
    <cs:fillRef idx="0"/>
    <cs:effectRef idx="0"/>
    <cs:fontRef idx="minor">
      <a:schemeClr val="dk1"/>
    </cs:fontRef>
    <cs:spPr>
      <a:ln>
        <a:solidFill>
          <a:schemeClr val="dk1">
            <a:lumMod val="15000"/>
            <a:lumOff val="85000"/>
          </a:schemeClr>
        </a:solidFill>
      </a:ln>
    </cs:spPr>
  </cs:gridlineMajor>
  <cs:gridlineMinor>
    <cs:lnRef idx="0"/>
    <cs:fillRef idx="0"/>
    <cs:effectRef idx="0"/>
    <cs:fontRef idx="minor">
      <a:schemeClr val="dk1"/>
    </cs:fontRef>
    <cs:spPr>
      <a:ln>
        <a:solidFill>
          <a:schemeClr val="dk1">
            <a:lumMod val="5000"/>
            <a:lumOff val="95000"/>
          </a:schemeClr>
        </a:solidFill>
      </a:ln>
    </cs:spPr>
  </cs:gridlineMinor>
  <cs:hiLoLine>
    <cs:lnRef idx="0"/>
    <cs:fillRef idx="0"/>
    <cs:effectRef idx="0"/>
    <cs:fontRef idx="minor">
      <a:schemeClr val="dk1"/>
    </cs:fontRef>
    <cs:spPr>
      <a:ln w="9525">
        <a:solidFill>
          <a:schemeClr val="dk1">
            <a:lumMod val="35000"/>
            <a:lumOff val="65000"/>
          </a:schemeClr>
        </a:solidFill>
      </a:ln>
    </cs:spPr>
  </cs:hiLoLine>
  <cs:leaderLine>
    <cs:lnRef idx="0"/>
    <cs:fillRef idx="0"/>
    <cs:effectRef idx="0"/>
    <cs:fontRef idx="minor">
      <a:schemeClr val="dk1"/>
    </cs:fontRef>
    <cs:spPr>
      <a:ln w="9525">
        <a:solidFill>
          <a:schemeClr val="dk1">
            <a:lumMod val="35000"/>
            <a:lumOff val="65000"/>
          </a:schemeClr>
        </a:solidFill>
      </a:ln>
    </cs:spPr>
  </cs:leaderLine>
  <cs:legend>
    <cs:lnRef idx="0"/>
    <cs:fillRef idx="0"/>
    <cs:effectRef idx="0"/>
    <cs:fontRef idx="minor">
      <a:schemeClr val="dk1">
        <a:lumMod val="65000"/>
        <a:lumOff val="35000"/>
      </a:schemeClr>
    </cs:fontRef>
    <cs:defRPr sz="1197" kern="1200"/>
  </cs:legend>
  <cs:plotArea>
    <cs:lnRef idx="0"/>
    <cs:fillRef idx="0"/>
    <cs:effectRef idx="0"/>
    <cs:fontRef idx="minor">
      <a:schemeClr val="dk1"/>
    </cs:fontRef>
    <cs:spPr>
      <a:gradFill>
        <a:gsLst>
          <a:gs pos="100000">
            <a:schemeClr val="lt1">
              <a:lumMod val="95000"/>
            </a:schemeClr>
          </a:gs>
          <a:gs pos="0">
            <a:schemeClr val="lt1"/>
          </a:gs>
        </a:gsLst>
        <a:lin ang="5400000" scaled="0"/>
      </a:gradFill>
    </cs:spPr>
  </cs:plotArea>
  <cs:plotArea3D>
    <cs:lnRef idx="0"/>
    <cs:fillRef idx="0"/>
    <cs:effectRef idx="0"/>
    <cs:fontRef idx="minor">
      <a:schemeClr val="dk1"/>
    </cs:fontRef>
  </cs:plotArea3D>
  <cs:seriesAxis>
    <cs:lnRef idx="0"/>
    <cs:fillRef idx="0"/>
    <cs:effectRef idx="0"/>
    <cs:fontRef idx="minor">
      <a:schemeClr val="dk1">
        <a:lumMod val="65000"/>
        <a:lumOff val="35000"/>
      </a:schemeClr>
    </cs:fontRef>
    <cs:spPr>
      <a:ln w="9525" cap="flat" cmpd="sng" algn="ctr">
        <a:solidFill>
          <a:schemeClr val="dk1">
            <a:lumMod val="15000"/>
            <a:lumOff val="85000"/>
          </a:schemeClr>
        </a:solidFill>
        <a:round/>
      </a:ln>
    </cs:spPr>
    <cs:defRPr sz="1197" kern="1200"/>
  </cs:seriesAxis>
  <cs:seriesLine>
    <cs:lnRef idx="0"/>
    <cs:fillRef idx="0"/>
    <cs:effectRef idx="0"/>
    <cs:fontRef idx="minor">
      <a:schemeClr val="dk1"/>
    </cs:fontRef>
    <cs:spPr>
      <a:ln w="9525">
        <a:solidFill>
          <a:schemeClr val="dk1">
            <a:lumMod val="35000"/>
            <a:lumOff val="65000"/>
          </a:schemeClr>
        </a:solidFill>
        <a:prstDash val="dash"/>
      </a:ln>
    </cs:spPr>
  </cs:seriesLine>
  <cs:title>
    <cs:lnRef idx="0"/>
    <cs:fillRef idx="0"/>
    <cs:effectRef idx="0"/>
    <cs:fontRef idx="minor">
      <a:schemeClr val="dk1">
        <a:lumMod val="50000"/>
        <a:lumOff val="50000"/>
      </a:schemeClr>
    </cs:fontRef>
    <cs:defRPr sz="1862" kern="1200" cap="none" spc="20" baseline="0"/>
  </cs:title>
  <cs:trendline>
    <cs:lnRef idx="0">
      <cs:styleClr val="auto"/>
    </cs:lnRef>
    <cs:fillRef idx="0"/>
    <cs:effectRef idx="0"/>
    <cs:fontRef idx="minor">
      <a:schemeClr val="dk1"/>
    </cs:fontRef>
    <cs:spPr>
      <a:ln w="9525" cap="rnd">
        <a:solidFill>
          <a:schemeClr val="phClr"/>
        </a:solidFill>
      </a:ln>
    </cs:spPr>
  </cs:trendline>
  <cs:trendlineLabel>
    <cs:lnRef idx="0"/>
    <cs:fillRef idx="0"/>
    <cs:effectRef idx="0"/>
    <cs:fontRef idx="minor">
      <a:schemeClr val="dk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dk1">
            <a:lumMod val="65000"/>
            <a:lumOff val="35000"/>
          </a:schemeClr>
        </a:solidFill>
      </a:ln>
    </cs:spPr>
  </cs:upBar>
  <cs:valueAxis>
    <cs:lnRef idx="0"/>
    <cs:fillRef idx="0"/>
    <cs:effectRef idx="0"/>
    <cs:fontRef idx="minor">
      <a:schemeClr val="dk1">
        <a:lumMod val="65000"/>
        <a:lumOff val="35000"/>
      </a:schemeClr>
    </cs:fontRef>
    <cs:defRPr sz="1197" kern="1200" spc="20" baseline="0"/>
  </cs:valueAxis>
  <cs:wall>
    <cs:lnRef idx="0"/>
    <cs:fillRef idx="0"/>
    <cs:effectRef idx="0"/>
    <cs:fontRef idx="minor">
      <a:schemeClr val="dk1"/>
    </cs:fontRef>
  </cs:wall>
</cs:chartStyle>
</file>

<file path=ppt/drawings/_rels/vmlDrawing1.vml.rels><?xml version="1.0" encoding="UTF-8" standalone="yes"?>
<Relationships xmlns="http://schemas.openxmlformats.org/package/2006/relationships"><Relationship Id="rId1" Type="http://schemas.openxmlformats.org/officeDocument/2006/relationships/image" Target="../media/image4.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38.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9D0A77FC-0F6C-4021-B8BD-33D68E39F150}" type="datetimeFigureOut">
              <a:rPr lang="en-US" smtClean="0"/>
              <a:t>5/21/2019</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4F4A5011-4B7F-413D-904C-9958FDB663EC}" type="slidenum">
              <a:rPr lang="en-US" smtClean="0"/>
              <a:t>‹#›</a:t>
            </a:fld>
            <a:endParaRPr lang="en-US"/>
          </a:p>
        </p:txBody>
      </p:sp>
    </p:spTree>
    <p:extLst>
      <p:ext uri="{BB962C8B-B14F-4D97-AF65-F5344CB8AC3E}">
        <p14:creationId xmlns:p14="http://schemas.microsoft.com/office/powerpoint/2010/main" val="141477075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3" Type="http://schemas.openxmlformats.org/officeDocument/2006/relationships/hyperlink" Target="#ref28"/><Relationship Id="rId2" Type="http://schemas.openxmlformats.org/officeDocument/2006/relationships/slide" Target="../slides/slide10.xml"/><Relationship Id="rId1" Type="http://schemas.openxmlformats.org/officeDocument/2006/relationships/notesMaster" Target="../notesMasters/notesMaster1.xml"/><Relationship Id="rId4" Type="http://schemas.openxmlformats.org/officeDocument/2006/relationships/hyperlink" Target="http://neuromuscular.wustl.edu/mother/chan.html#CLC1" TargetMode="Externa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F4A5011-4B7F-413D-904C-9958FDB663EC}" type="slidenum">
              <a:rPr lang="en-US" smtClean="0"/>
              <a:t>1</a:t>
            </a:fld>
            <a:endParaRPr lang="en-US"/>
          </a:p>
        </p:txBody>
      </p:sp>
    </p:spTree>
    <p:extLst>
      <p:ext uri="{BB962C8B-B14F-4D97-AF65-F5344CB8AC3E}">
        <p14:creationId xmlns:p14="http://schemas.microsoft.com/office/powerpoint/2010/main" val="67755593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Estimated</a:t>
            </a:r>
            <a:r>
              <a:rPr lang="en-US" baseline="0" dirty="0" smtClean="0"/>
              <a:t> prevalence is 1/8000</a:t>
            </a:r>
          </a:p>
          <a:p>
            <a:r>
              <a:rPr lang="en-US" baseline="0" dirty="0" smtClean="0"/>
              <a:t>DM1: congenital, childhood, adult onset, late onset/asymptomatic </a:t>
            </a:r>
            <a:endParaRPr lang="en-US" dirty="0"/>
          </a:p>
        </p:txBody>
      </p:sp>
      <p:sp>
        <p:nvSpPr>
          <p:cNvPr id="4" name="Slide Number Placeholder 3"/>
          <p:cNvSpPr>
            <a:spLocks noGrp="1"/>
          </p:cNvSpPr>
          <p:nvPr>
            <p:ph type="sldNum" sz="quarter" idx="10"/>
          </p:nvPr>
        </p:nvSpPr>
        <p:spPr/>
        <p:txBody>
          <a:bodyPr/>
          <a:lstStyle/>
          <a:p>
            <a:fld id="{4F4A5011-4B7F-413D-904C-9958FDB663EC}" type="slidenum">
              <a:rPr lang="en-US" smtClean="0"/>
              <a:t>19</a:t>
            </a:fld>
            <a:endParaRPr lang="en-US"/>
          </a:p>
        </p:txBody>
      </p:sp>
    </p:spTree>
    <p:extLst>
      <p:ext uri="{BB962C8B-B14F-4D97-AF65-F5344CB8AC3E}">
        <p14:creationId xmlns:p14="http://schemas.microsoft.com/office/powerpoint/2010/main" val="126531289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F4A5011-4B7F-413D-904C-9958FDB663EC}" type="slidenum">
              <a:rPr lang="en-US" smtClean="0"/>
              <a:t>20</a:t>
            </a:fld>
            <a:endParaRPr lang="en-US"/>
          </a:p>
        </p:txBody>
      </p:sp>
    </p:spTree>
    <p:extLst>
      <p:ext uri="{BB962C8B-B14F-4D97-AF65-F5344CB8AC3E}">
        <p14:creationId xmlns:p14="http://schemas.microsoft.com/office/powerpoint/2010/main" val="120985814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F4A5011-4B7F-413D-904C-9958FDB663EC}" type="slidenum">
              <a:rPr lang="en-US" smtClean="0"/>
              <a:t>25</a:t>
            </a:fld>
            <a:endParaRPr lang="en-US"/>
          </a:p>
        </p:txBody>
      </p:sp>
    </p:spTree>
    <p:extLst>
      <p:ext uri="{BB962C8B-B14F-4D97-AF65-F5344CB8AC3E}">
        <p14:creationId xmlns:p14="http://schemas.microsoft.com/office/powerpoint/2010/main" val="376887374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latin typeface="Times New Roman" panose="02020603050405020304" pitchFamily="18" charset="0"/>
                <a:cs typeface="Times New Roman" panose="02020603050405020304" pitchFamily="18" charset="0"/>
              </a:rPr>
              <a:t>To provide high quality, cost-effective health care that delivers the best value that delivers the best value to the people we serve in a spiritual environment of caring in association with internationally recognized teaching and research”</a:t>
            </a:r>
          </a:p>
          <a:p>
            <a:endParaRPr lang="en-US" dirty="0" smtClean="0">
              <a:latin typeface="Times New Roman" panose="02020603050405020304" pitchFamily="18" charset="0"/>
              <a:cs typeface="Times New Roman" panose="02020603050405020304" pitchFamily="18" charset="0"/>
            </a:endParaRPr>
          </a:p>
          <a:p>
            <a:r>
              <a:rPr lang="en-US" dirty="0" smtClean="0">
                <a:latin typeface="Times New Roman" panose="02020603050405020304" pitchFamily="18" charset="0"/>
                <a:cs typeface="Times New Roman" panose="02020603050405020304" pitchFamily="18" charset="0"/>
              </a:rPr>
              <a:t>“People will seek Methodist as a globally recognized leader of pioneering medical expertise and innovative, personalized care.”</a:t>
            </a:r>
          </a:p>
          <a:p>
            <a:endParaRPr lang="en-US" dirty="0"/>
          </a:p>
        </p:txBody>
      </p:sp>
      <p:sp>
        <p:nvSpPr>
          <p:cNvPr id="4" name="Slide Number Placeholder 3"/>
          <p:cNvSpPr>
            <a:spLocks noGrp="1"/>
          </p:cNvSpPr>
          <p:nvPr>
            <p:ph type="sldNum" sz="quarter" idx="10"/>
          </p:nvPr>
        </p:nvSpPr>
        <p:spPr/>
        <p:txBody>
          <a:bodyPr/>
          <a:lstStyle/>
          <a:p>
            <a:fld id="{4F4A5011-4B7F-413D-904C-9958FDB663EC}" type="slidenum">
              <a:rPr lang="en-US" smtClean="0"/>
              <a:t>3</a:t>
            </a:fld>
            <a:endParaRPr lang="en-US"/>
          </a:p>
        </p:txBody>
      </p:sp>
    </p:spTree>
    <p:extLst>
      <p:ext uri="{BB962C8B-B14F-4D97-AF65-F5344CB8AC3E}">
        <p14:creationId xmlns:p14="http://schemas.microsoft.com/office/powerpoint/2010/main" val="65611137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Slide Image Placeholder 1"/>
          <p:cNvSpPr>
            <a:spLocks noGrp="1" noRot="1" noChangeAspect="1" noTextEdit="1"/>
          </p:cNvSpPr>
          <p:nvPr>
            <p:ph type="sldImg"/>
          </p:nvPr>
        </p:nvSpPr>
        <p:spPr bwMode="auto">
          <a:noFill/>
          <a:ln>
            <a:solidFill>
              <a:srgbClr val="000000"/>
            </a:solidFill>
            <a:miter lim="800000"/>
            <a:headEnd/>
            <a:tailEnd/>
          </a:ln>
        </p:spPr>
      </p:sp>
      <p:sp>
        <p:nvSpPr>
          <p:cNvPr id="56323"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sz="1200" b="0" i="0" u="none" strike="noStrike" kern="1200" baseline="0" dirty="0" smtClean="0">
              <a:solidFill>
                <a:schemeClr val="tx1"/>
              </a:solidFill>
              <a:latin typeface="+mn-lt"/>
              <a:ea typeface="+mn-ea"/>
              <a:cs typeface="+mn-cs"/>
            </a:endParaRPr>
          </a:p>
          <a:p>
            <a:endParaRPr lang="en-US" sz="1200" b="0" i="0" u="none" strike="noStrike" kern="1200" baseline="0" dirty="0" smtClean="0">
              <a:solidFill>
                <a:schemeClr val="tx1"/>
              </a:solidFill>
              <a:latin typeface="+mn-lt"/>
              <a:ea typeface="+mn-ea"/>
              <a:cs typeface="+mn-cs"/>
            </a:endParaRPr>
          </a:p>
          <a:p>
            <a:r>
              <a:rPr lang="en-US" sz="1200" b="0" i="0" u="none" strike="noStrike" kern="1200" baseline="0" dirty="0" smtClean="0">
                <a:solidFill>
                  <a:schemeClr val="tx1"/>
                </a:solidFill>
                <a:latin typeface="+mn-lt"/>
                <a:ea typeface="+mn-ea"/>
                <a:cs typeface="+mn-cs"/>
              </a:rPr>
              <a:t>70% of mortality attributed to cardiorespiratory dysfunction in DM1.</a:t>
            </a:r>
          </a:p>
          <a:p>
            <a:endParaRPr lang="en-US" sz="1200" b="0" i="0" u="none" strike="noStrike" kern="1200" baseline="0" dirty="0" smtClean="0">
              <a:solidFill>
                <a:schemeClr val="tx1"/>
              </a:solidFill>
              <a:latin typeface="+mn-lt"/>
              <a:ea typeface="+mn-ea"/>
              <a:cs typeface="+mn-cs"/>
            </a:endParaRPr>
          </a:p>
          <a:p>
            <a:r>
              <a:rPr lang="en-US" sz="1200" b="0" i="0" u="none" strike="noStrike" kern="1200" baseline="0" dirty="0" smtClean="0">
                <a:solidFill>
                  <a:schemeClr val="tx1"/>
                </a:solidFill>
                <a:latin typeface="+mn-lt"/>
                <a:ea typeface="+mn-ea"/>
                <a:cs typeface="+mn-cs"/>
              </a:rPr>
              <a:t>Up to 32% of MD patients with a normal ECG may have arrhythmias</a:t>
            </a:r>
          </a:p>
          <a:p>
            <a:r>
              <a:rPr lang="en-US" sz="1200" b="0" i="0" u="none" strike="noStrike" kern="1200" baseline="0" dirty="0" smtClean="0">
                <a:solidFill>
                  <a:schemeClr val="tx1"/>
                </a:solidFill>
                <a:latin typeface="+mn-lt"/>
                <a:ea typeface="+mn-ea"/>
                <a:cs typeface="+mn-cs"/>
              </a:rPr>
              <a:t>and conduction abnormalities detectable on </a:t>
            </a:r>
            <a:r>
              <a:rPr lang="en-US" sz="1200" b="0" i="0" u="none" strike="noStrike" kern="1200" baseline="0" dirty="0" err="1" smtClean="0">
                <a:solidFill>
                  <a:schemeClr val="tx1"/>
                </a:solidFill>
                <a:latin typeface="+mn-lt"/>
                <a:ea typeface="+mn-ea"/>
                <a:cs typeface="+mn-cs"/>
              </a:rPr>
              <a:t>Holter</a:t>
            </a:r>
            <a:r>
              <a:rPr lang="en-US" sz="1200" b="0" i="0" u="none" strike="noStrike" kern="1200" baseline="0" dirty="0" smtClean="0">
                <a:solidFill>
                  <a:schemeClr val="tx1"/>
                </a:solidFill>
                <a:latin typeface="+mn-lt"/>
                <a:ea typeface="+mn-ea"/>
                <a:cs typeface="+mn-cs"/>
              </a:rPr>
              <a:t> monitoring</a:t>
            </a:r>
            <a:endParaRPr lang="en-US" dirty="0" smtClean="0"/>
          </a:p>
        </p:txBody>
      </p:sp>
      <p:sp>
        <p:nvSpPr>
          <p:cNvPr id="56324"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6D3182C9-A423-414E-A1B3-FE80B735C691}" type="slidenum">
              <a:rPr lang="en-US"/>
              <a:pPr/>
              <a:t>4</a:t>
            </a:fld>
            <a:endParaRPr lang="en-US" dirty="0"/>
          </a:p>
        </p:txBody>
      </p:sp>
    </p:spTree>
    <p:extLst>
      <p:ext uri="{BB962C8B-B14F-4D97-AF65-F5344CB8AC3E}">
        <p14:creationId xmlns:p14="http://schemas.microsoft.com/office/powerpoint/2010/main" val="57910688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smtClean="0"/>
              <a:t>Steinert</a:t>
            </a:r>
            <a:r>
              <a:rPr lang="en-US" baseline="0" dirty="0" smtClean="0"/>
              <a:t> discovered in 1992 –expansion of an unstable CTG repeat in the 3’untranslated region of the MD </a:t>
            </a:r>
            <a:r>
              <a:rPr lang="en-US" baseline="0" dirty="0" err="1" smtClean="0"/>
              <a:t>proteinkinase</a:t>
            </a:r>
            <a:r>
              <a:rPr lang="en-US" baseline="0" dirty="0" smtClean="0"/>
              <a:t> gene which codes for myosin kinase expressed in skeletal muscle on </a:t>
            </a:r>
            <a:r>
              <a:rPr lang="en-US" baseline="0" dirty="0" err="1" smtClean="0"/>
              <a:t>Chrom</a:t>
            </a:r>
            <a:r>
              <a:rPr lang="en-US" baseline="0" dirty="0" smtClean="0"/>
              <a:t> 19. DM2 CCTG discovered in 1994=unstable </a:t>
            </a:r>
            <a:r>
              <a:rPr lang="en-US" baseline="0" dirty="0" err="1" smtClean="0"/>
              <a:t>tetranucleotid</a:t>
            </a:r>
            <a:r>
              <a:rPr lang="en-US" baseline="0" dirty="0" smtClean="0"/>
              <a:t> repeat in intron 1 of nucleic acid binding protein CNBP gene (or zinc finger nine gene ZNF9) on </a:t>
            </a:r>
            <a:r>
              <a:rPr lang="en-US" baseline="0" dirty="0" err="1" smtClean="0"/>
              <a:t>chrom</a:t>
            </a:r>
            <a:r>
              <a:rPr lang="en-US" baseline="0" dirty="0" smtClean="0"/>
              <a:t> 3. </a:t>
            </a:r>
          </a:p>
          <a:p>
            <a:endParaRPr lang="en-US"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DM1 most common in European descent , is present in Japan half frequency, and rare still in India. </a:t>
            </a:r>
          </a:p>
          <a:p>
            <a:endParaRPr lang="en-US" baseline="0" dirty="0" smtClean="0"/>
          </a:p>
          <a:p>
            <a:r>
              <a:rPr lang="en-US" baseline="0" dirty="0" smtClean="0"/>
              <a:t>DM1 50-4000 repeat size symptomatic (some &lt;60 are asymptomatic) and other &gt;500 asymptomatic until later age. </a:t>
            </a:r>
          </a:p>
          <a:p>
            <a:endParaRPr lang="en-US" baseline="0" dirty="0" smtClean="0"/>
          </a:p>
          <a:p>
            <a:r>
              <a:rPr lang="en-US" baseline="0" dirty="0" err="1" smtClean="0"/>
              <a:t>Premutation</a:t>
            </a:r>
            <a:r>
              <a:rPr lang="en-US" baseline="0" dirty="0" smtClean="0"/>
              <a:t> alleles 38-50 and </a:t>
            </a:r>
            <a:r>
              <a:rPr lang="en-US" baseline="0" dirty="0" err="1" smtClean="0"/>
              <a:t>Protomutation</a:t>
            </a:r>
            <a:r>
              <a:rPr lang="en-US" baseline="0" dirty="0" smtClean="0"/>
              <a:t> 50-100-*instability toward expansions and at high risk for having children with large expanded repeats. &gt;2000-CDM</a:t>
            </a:r>
          </a:p>
          <a:p>
            <a:endParaRPr lang="en-US" baseline="0" dirty="0" smtClean="0"/>
          </a:p>
          <a:p>
            <a:r>
              <a:rPr lang="en-US" baseline="0" dirty="0" smtClean="0"/>
              <a:t>Repeats are unstable </a:t>
            </a:r>
          </a:p>
          <a:p>
            <a:r>
              <a:rPr lang="en-US" baseline="0" dirty="0" smtClean="0"/>
              <a:t>	variation in different tissues and cell types –somatic mosaicism</a:t>
            </a:r>
          </a:p>
          <a:p>
            <a:r>
              <a:rPr lang="en-US" baseline="0" dirty="0" smtClean="0"/>
              <a:t>	size of repeat tends to increase over time in same individual and across generations (anticipation) *especially from mother</a:t>
            </a:r>
          </a:p>
          <a:p>
            <a:r>
              <a:rPr lang="en-US" baseline="0" dirty="0" smtClean="0"/>
              <a:t>	may have contraction in about 6.4% of transmissions-commonly in paternal transmission.</a:t>
            </a:r>
          </a:p>
          <a:p>
            <a:r>
              <a:rPr lang="en-US" baseline="0" dirty="0" smtClean="0"/>
              <a:t>Because of somatic mosaicism, repeat size correlates more with age of onset and severity when below 400. This correlation is seen in blood PBML repeats than other tissues.  (muscle lengths much longer than PBML”s length w/o correlation with repeat size in muscle with degree of weakness)</a:t>
            </a:r>
          </a:p>
          <a:p>
            <a:endParaRPr lang="en-US" baseline="0" dirty="0" smtClean="0"/>
          </a:p>
          <a:p>
            <a:r>
              <a:rPr lang="en-US" b="1" u="sng" baseline="0" dirty="0" smtClean="0"/>
              <a:t>DM2</a:t>
            </a:r>
          </a:p>
          <a:p>
            <a:endParaRPr lang="en-US" baseline="0" dirty="0" smtClean="0"/>
          </a:p>
          <a:p>
            <a:r>
              <a:rPr lang="en-US" dirty="0" smtClean="0"/>
              <a:t>CCTG tract</a:t>
            </a:r>
            <a:r>
              <a:rPr lang="en-US" baseline="0" dirty="0" smtClean="0"/>
              <a:t> is normally interrupted  by 1 or more CCTG, TCTG, ACTG motifs. Not interrupted in diseased expanded alleles.</a:t>
            </a:r>
          </a:p>
          <a:p>
            <a:endParaRPr lang="en-US" baseline="0" dirty="0" smtClean="0"/>
          </a:p>
          <a:p>
            <a:r>
              <a:rPr lang="en-US" baseline="0" dirty="0" smtClean="0"/>
              <a:t>&lt;30 CCTG normal</a:t>
            </a:r>
          </a:p>
          <a:p>
            <a:r>
              <a:rPr lang="en-US" baseline="0" dirty="0" smtClean="0"/>
              <a:t>Huge repeats in patients with sizes &gt;11-15,000. </a:t>
            </a:r>
          </a:p>
          <a:p>
            <a:endParaRPr lang="en-US" baseline="0" dirty="0" smtClean="0"/>
          </a:p>
          <a:p>
            <a:r>
              <a:rPr lang="en-US" baseline="0" dirty="0" smtClean="0"/>
              <a:t>Marked somatic instability</a:t>
            </a:r>
          </a:p>
          <a:p>
            <a:r>
              <a:rPr lang="en-US" baseline="0" dirty="0" smtClean="0"/>
              <a:t>Increase in size over time in same individual so not sure what threshold is for disease causing size</a:t>
            </a:r>
          </a:p>
          <a:p>
            <a:r>
              <a:rPr lang="en-US" baseline="0" dirty="0" smtClean="0"/>
              <a:t>Somatic mosaicism over time across and within tissues, cells</a:t>
            </a:r>
          </a:p>
          <a:p>
            <a:endParaRPr lang="en-US" baseline="0" dirty="0" smtClean="0"/>
          </a:p>
          <a:p>
            <a:r>
              <a:rPr lang="en-US" baseline="0" dirty="0" smtClean="0"/>
              <a:t>These repeats typically contract in next generations and may explain no Congenital forms, no </a:t>
            </a:r>
            <a:r>
              <a:rPr lang="en-US" baseline="0" dirty="0" err="1" smtClean="0"/>
              <a:t>anticipitation</a:t>
            </a:r>
            <a:r>
              <a:rPr lang="en-US" baseline="0" dirty="0" smtClean="0"/>
              <a:t> and later onset. </a:t>
            </a:r>
          </a:p>
          <a:p>
            <a:endParaRPr lang="en-US" baseline="0" dirty="0" smtClean="0"/>
          </a:p>
          <a:p>
            <a:r>
              <a:rPr lang="en-US" baseline="0" dirty="0" smtClean="0"/>
              <a:t>Size of repeat in PBML seems to correlate with age of onset and not severity</a:t>
            </a:r>
          </a:p>
          <a:p>
            <a:endParaRPr lang="en-US" baseline="0" dirty="0" smtClean="0"/>
          </a:p>
          <a:p>
            <a:r>
              <a:rPr lang="en-US" baseline="0" dirty="0" smtClean="0"/>
              <a:t>Most European </a:t>
            </a:r>
            <a:r>
              <a:rPr lang="en-US" baseline="0" dirty="0" err="1" smtClean="0"/>
              <a:t>causcasions</a:t>
            </a:r>
            <a:r>
              <a:rPr lang="en-US" baseline="0" dirty="0" smtClean="0"/>
              <a:t> and northern European &amp; Eastern </a:t>
            </a:r>
            <a:r>
              <a:rPr lang="en-US" baseline="0" dirty="0" err="1" smtClean="0"/>
              <a:t>europena</a:t>
            </a:r>
            <a:r>
              <a:rPr lang="en-US" baseline="0" dirty="0" smtClean="0"/>
              <a:t> descent.</a:t>
            </a:r>
            <a:endParaRPr lang="en-US" dirty="0" smtClean="0"/>
          </a:p>
          <a:p>
            <a:endParaRPr lang="en-US" baseline="0" dirty="0" smtClean="0"/>
          </a:p>
        </p:txBody>
      </p:sp>
      <p:sp>
        <p:nvSpPr>
          <p:cNvPr id="4" name="Slide Number Placeholder 3"/>
          <p:cNvSpPr>
            <a:spLocks noGrp="1"/>
          </p:cNvSpPr>
          <p:nvPr>
            <p:ph type="sldNum" sz="quarter" idx="10"/>
          </p:nvPr>
        </p:nvSpPr>
        <p:spPr/>
        <p:txBody>
          <a:bodyPr/>
          <a:lstStyle/>
          <a:p>
            <a:fld id="{4F4A5011-4B7F-413D-904C-9958FDB663EC}" type="slidenum">
              <a:rPr lang="en-US" smtClean="0"/>
              <a:t>7</a:t>
            </a:fld>
            <a:endParaRPr lang="en-US"/>
          </a:p>
        </p:txBody>
      </p:sp>
    </p:spTree>
    <p:extLst>
      <p:ext uri="{BB962C8B-B14F-4D97-AF65-F5344CB8AC3E}">
        <p14:creationId xmlns:p14="http://schemas.microsoft.com/office/powerpoint/2010/main" val="91199372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Congenital</a:t>
            </a:r>
            <a:r>
              <a:rPr lang="en-US" baseline="0" dirty="0" smtClean="0"/>
              <a:t> DM1 pre-polyhydramnios, reduced fetal movements, post-</a:t>
            </a:r>
            <a:r>
              <a:rPr lang="en-US" baseline="0" dirty="0" err="1" smtClean="0"/>
              <a:t>hypotonia</a:t>
            </a:r>
            <a:r>
              <a:rPr lang="en-US" baseline="0" dirty="0" smtClean="0"/>
              <a:t>, weakness, respiratory issues. Fished shaped mouth or inverted V shaped upper  lip</a:t>
            </a:r>
          </a:p>
          <a:p>
            <a:r>
              <a:rPr lang="en-US" baseline="0" dirty="0" smtClean="0"/>
              <a:t>Mortality is high initially but if survive improve in motor function and all end up able to walk. Significant cognitive /motor delays with LD, special education. </a:t>
            </a:r>
            <a:r>
              <a:rPr lang="en-US" baseline="0" dirty="0" err="1" smtClean="0"/>
              <a:t>Mytonia</a:t>
            </a:r>
            <a:r>
              <a:rPr lang="en-US" baseline="0" dirty="0" smtClean="0"/>
              <a:t> not a feature clinically or electrically. Severe cardiorespiratory dysfunction in 3</a:t>
            </a:r>
            <a:r>
              <a:rPr lang="en-US" baseline="30000" dirty="0" smtClean="0"/>
              <a:t>rd</a:t>
            </a:r>
            <a:r>
              <a:rPr lang="en-US" baseline="0" dirty="0" smtClean="0"/>
              <a:t>, 4</a:t>
            </a:r>
            <a:r>
              <a:rPr lang="en-US" baseline="30000" dirty="0" smtClean="0"/>
              <a:t>th</a:t>
            </a:r>
            <a:r>
              <a:rPr lang="en-US" baseline="0" dirty="0" smtClean="0"/>
              <a:t> decade of life. </a:t>
            </a:r>
          </a:p>
          <a:p>
            <a:endParaRPr lang="en-US" baseline="0" dirty="0" smtClean="0"/>
          </a:p>
          <a:p>
            <a:r>
              <a:rPr lang="en-US" baseline="0" dirty="0" smtClean="0"/>
              <a:t>Childhood DM1: onset is often missed in adolescents due to ‘negative’ family history or uncharacteristic features. Cognitive deficits, learning abnormalities. Heart conduction </a:t>
            </a:r>
            <a:r>
              <a:rPr lang="en-US" baseline="0" dirty="0" err="1" smtClean="0"/>
              <a:t>abnorm</a:t>
            </a:r>
            <a:r>
              <a:rPr lang="en-US" baseline="0" dirty="0" smtClean="0"/>
              <a:t>. And annual EKG and EP </a:t>
            </a:r>
            <a:r>
              <a:rPr lang="en-US" baseline="0" dirty="0" err="1" smtClean="0"/>
              <a:t>stuies</a:t>
            </a:r>
            <a:r>
              <a:rPr lang="en-US" baseline="0" dirty="0" smtClean="0"/>
              <a:t> are routine. </a:t>
            </a:r>
          </a:p>
          <a:p>
            <a:endParaRPr lang="en-US" baseline="0" dirty="0" smtClean="0"/>
          </a:p>
          <a:p>
            <a:r>
              <a:rPr lang="en-US" baseline="0" dirty="0" smtClean="0"/>
              <a:t>Adult onset DM1: core feature is distal weakness, </a:t>
            </a:r>
            <a:r>
              <a:rPr lang="en-US" baseline="0" dirty="0" err="1" smtClean="0"/>
              <a:t>myotonia</a:t>
            </a:r>
            <a:r>
              <a:rPr lang="en-US" baseline="0" dirty="0" smtClean="0"/>
              <a:t> with difficulties performing fine motor dexterity and foot drop. Facial weakness with ptosis, ‘hatchet’ face, NF, FF,WF weakness </a:t>
            </a:r>
          </a:p>
          <a:p>
            <a:r>
              <a:rPr lang="en-US" baseline="0" dirty="0" smtClean="0"/>
              <a:t>DCM, arrhythmias, conduction block, posterior </a:t>
            </a:r>
            <a:r>
              <a:rPr lang="en-US" baseline="0" dirty="0" err="1" smtClean="0"/>
              <a:t>subcapsular</a:t>
            </a:r>
            <a:r>
              <a:rPr lang="en-US" baseline="0" dirty="0" smtClean="0"/>
              <a:t> cataracts. CNS- changes with neuroimaging are common. </a:t>
            </a:r>
            <a:r>
              <a:rPr lang="en-US" baseline="0" dirty="0" err="1" smtClean="0"/>
              <a:t>Hypersomnolence</a:t>
            </a:r>
            <a:r>
              <a:rPr lang="en-US" baseline="0" dirty="0" smtClean="0"/>
              <a:t>, </a:t>
            </a:r>
            <a:r>
              <a:rPr lang="en-US" baseline="0" dirty="0" err="1" smtClean="0"/>
              <a:t>apenea</a:t>
            </a:r>
            <a:r>
              <a:rPr lang="en-US" baseline="0" dirty="0" smtClean="0"/>
              <a:t>. GI –IBS, symptomatic gall stones, fatty levier, endocrine w/ testicular atrophy, low T, insulin Resistance</a:t>
            </a:r>
          </a:p>
          <a:p>
            <a:endParaRPr lang="en-US" baseline="0" dirty="0" smtClean="0"/>
          </a:p>
          <a:p>
            <a:r>
              <a:rPr lang="en-US" baseline="0" dirty="0" smtClean="0"/>
              <a:t>Late onset </a:t>
            </a:r>
            <a:r>
              <a:rPr lang="en-US" baseline="0" dirty="0" err="1" smtClean="0"/>
              <a:t>myotonia</a:t>
            </a:r>
            <a:r>
              <a:rPr lang="en-US" baseline="0" dirty="0" smtClean="0"/>
              <a:t>, weakness, EDS are rarely present</a:t>
            </a:r>
          </a:p>
          <a:p>
            <a:endParaRPr lang="en-US" baseline="0" dirty="0" smtClean="0"/>
          </a:p>
          <a:p>
            <a:r>
              <a:rPr lang="en-US" baseline="0" dirty="0" smtClean="0"/>
              <a:t>DM1 most common in European descent , is present in Japan half frequency, and rare still in India. </a:t>
            </a:r>
          </a:p>
          <a:p>
            <a:endParaRPr lang="en-US" baseline="0" dirty="0" smtClean="0"/>
          </a:p>
          <a:p>
            <a:endParaRPr lang="en-US" baseline="0" dirty="0" smtClean="0"/>
          </a:p>
          <a:p>
            <a:endParaRPr lang="en-US" baseline="0" dirty="0" smtClean="0"/>
          </a:p>
          <a:p>
            <a:endParaRPr lang="en-US" baseline="0" dirty="0" smtClean="0"/>
          </a:p>
          <a:p>
            <a:endParaRPr lang="en-US" baseline="0" dirty="0" smtClean="0"/>
          </a:p>
          <a:p>
            <a:endParaRPr lang="en-US" baseline="0" dirty="0" smtClean="0"/>
          </a:p>
          <a:p>
            <a:endParaRPr lang="en-US" baseline="0" dirty="0" smtClean="0"/>
          </a:p>
          <a:p>
            <a:endParaRPr lang="en-US" baseline="0" dirty="0" smtClean="0"/>
          </a:p>
          <a:p>
            <a:endParaRPr lang="en-US" baseline="0" dirty="0" smtClean="0"/>
          </a:p>
          <a:p>
            <a:endParaRPr lang="en-US" baseline="0" dirty="0" smtClean="0"/>
          </a:p>
          <a:p>
            <a:endParaRPr lang="en-US" baseline="0" dirty="0" smtClean="0"/>
          </a:p>
          <a:p>
            <a:endParaRPr lang="en-US" baseline="0" dirty="0" smtClean="0"/>
          </a:p>
          <a:p>
            <a:endParaRPr lang="en-US" baseline="0" dirty="0" smtClean="0"/>
          </a:p>
          <a:p>
            <a:endParaRPr lang="en-US" baseline="0" dirty="0" smtClean="0"/>
          </a:p>
          <a:p>
            <a:endParaRPr lang="en-US" baseline="0" dirty="0" smtClean="0"/>
          </a:p>
          <a:p>
            <a:endParaRPr lang="en-US" baseline="0" dirty="0" smtClean="0"/>
          </a:p>
          <a:p>
            <a:endParaRPr lang="en-US" baseline="0" dirty="0" smtClean="0"/>
          </a:p>
          <a:p>
            <a:endParaRPr lang="en-US" baseline="0" dirty="0" smtClean="0"/>
          </a:p>
          <a:p>
            <a:endParaRPr lang="en-US" baseline="0" dirty="0" smtClean="0"/>
          </a:p>
          <a:p>
            <a:endParaRPr lang="en-US" baseline="0" dirty="0" smtClean="0"/>
          </a:p>
          <a:p>
            <a:endParaRPr lang="en-US" baseline="0" dirty="0" smtClean="0"/>
          </a:p>
          <a:p>
            <a:endParaRPr lang="en-US" baseline="0" dirty="0" smtClean="0"/>
          </a:p>
          <a:p>
            <a:endParaRPr lang="en-US" baseline="0" dirty="0" smtClean="0"/>
          </a:p>
          <a:p>
            <a:endParaRPr lang="en-US" baseline="0" dirty="0" smtClean="0"/>
          </a:p>
          <a:p>
            <a:endParaRPr lang="en-US" baseline="0" dirty="0" smtClean="0"/>
          </a:p>
          <a:p>
            <a:endParaRPr lang="en-US" baseline="0" dirty="0" smtClean="0"/>
          </a:p>
          <a:p>
            <a:endParaRPr lang="en-US" baseline="0" dirty="0" smtClean="0"/>
          </a:p>
          <a:p>
            <a:endParaRPr lang="en-US" baseline="0" dirty="0" smtClean="0"/>
          </a:p>
          <a:p>
            <a:endParaRPr lang="en-US" baseline="0" dirty="0" smtClean="0"/>
          </a:p>
          <a:p>
            <a:endParaRPr lang="en-US" baseline="0" dirty="0" smtClean="0"/>
          </a:p>
          <a:p>
            <a:endParaRPr lang="en-US" baseline="0" dirty="0" smtClean="0"/>
          </a:p>
          <a:p>
            <a:endParaRPr lang="en-US" baseline="0" dirty="0" smtClean="0"/>
          </a:p>
          <a:p>
            <a:endParaRPr lang="en-US" baseline="0" dirty="0" smtClean="0"/>
          </a:p>
          <a:p>
            <a:endParaRPr lang="en-US" baseline="0" dirty="0" smtClean="0"/>
          </a:p>
          <a:p>
            <a:endParaRPr lang="en-US" baseline="0" dirty="0" smtClean="0"/>
          </a:p>
          <a:p>
            <a:endParaRPr lang="en-US" baseline="0" dirty="0" smtClean="0"/>
          </a:p>
          <a:p>
            <a:endParaRPr lang="en-US" baseline="0" dirty="0" smtClean="0"/>
          </a:p>
          <a:p>
            <a:endParaRPr lang="en-US" baseline="0" dirty="0" smtClean="0"/>
          </a:p>
          <a:p>
            <a:endParaRPr lang="en-US" baseline="0" dirty="0" smtClean="0"/>
          </a:p>
          <a:p>
            <a:endParaRPr lang="en-US" baseline="0" dirty="0" smtClean="0"/>
          </a:p>
          <a:p>
            <a:endParaRPr lang="en-US" baseline="0" dirty="0" smtClean="0"/>
          </a:p>
          <a:p>
            <a:endParaRPr lang="en-US" baseline="0" dirty="0" smtClean="0"/>
          </a:p>
          <a:p>
            <a:endParaRPr lang="en-US" baseline="0" dirty="0" smtClean="0"/>
          </a:p>
          <a:p>
            <a:endParaRPr lang="en-US" baseline="0" dirty="0" smtClean="0"/>
          </a:p>
          <a:p>
            <a:endParaRPr lang="en-US" baseline="0" dirty="0" smtClean="0"/>
          </a:p>
          <a:p>
            <a:endParaRPr lang="en-US" baseline="0" dirty="0" smtClean="0"/>
          </a:p>
          <a:p>
            <a:endParaRPr lang="en-US" baseline="0" dirty="0" smtClean="0"/>
          </a:p>
          <a:p>
            <a:endParaRPr lang="en-US" baseline="0" dirty="0" smtClean="0"/>
          </a:p>
          <a:p>
            <a:endParaRPr lang="en-US" dirty="0"/>
          </a:p>
        </p:txBody>
      </p:sp>
      <p:sp>
        <p:nvSpPr>
          <p:cNvPr id="4" name="Slide Number Placeholder 3"/>
          <p:cNvSpPr>
            <a:spLocks noGrp="1"/>
          </p:cNvSpPr>
          <p:nvPr>
            <p:ph type="sldNum" sz="quarter" idx="10"/>
          </p:nvPr>
        </p:nvSpPr>
        <p:spPr/>
        <p:txBody>
          <a:bodyPr/>
          <a:lstStyle/>
          <a:p>
            <a:fld id="{4F4A5011-4B7F-413D-904C-9958FDB663EC}" type="slidenum">
              <a:rPr lang="en-US" smtClean="0"/>
              <a:t>9</a:t>
            </a:fld>
            <a:endParaRPr lang="en-US"/>
          </a:p>
        </p:txBody>
      </p:sp>
    </p:spTree>
    <p:extLst>
      <p:ext uri="{BB962C8B-B14F-4D97-AF65-F5344CB8AC3E}">
        <p14:creationId xmlns:p14="http://schemas.microsoft.com/office/powerpoint/2010/main" val="91918556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lvl="1" indent="-342900" eaLnBrk="1" hangingPunct="1">
              <a:buFontTx/>
              <a:buChar char="•"/>
            </a:pPr>
            <a:r>
              <a:rPr lang="en-US" altLang="en-US" sz="2000" dirty="0" smtClean="0"/>
              <a:t>Prevalence</a:t>
            </a:r>
            <a:r>
              <a:rPr lang="en-US" altLang="en-US" sz="2000" baseline="0" dirty="0" smtClean="0"/>
              <a:t> is not well established estimated as similar to DM1 in European populations (no congenital forms)</a:t>
            </a:r>
            <a:endParaRPr lang="en-US" altLang="en-US" sz="2000" dirty="0" smtClean="0"/>
          </a:p>
          <a:p>
            <a:pPr marL="342900" lvl="1" indent="-342900" eaLnBrk="1" hangingPunct="1">
              <a:buFontTx/>
              <a:buChar char="•"/>
            </a:pPr>
            <a:r>
              <a:rPr lang="en-US" altLang="en-US" sz="2000" dirty="0" smtClean="0"/>
              <a:t>DM 2 : expansion of CCTG repeats within the first intron in the </a:t>
            </a:r>
            <a:r>
              <a:rPr lang="en-US" altLang="en-US" sz="2000" i="1" dirty="0" smtClean="0"/>
              <a:t>ZNF9</a:t>
            </a:r>
            <a:r>
              <a:rPr lang="en-US" altLang="en-US" sz="2000" dirty="0" smtClean="0"/>
              <a:t> gene on chromosome 3.  </a:t>
            </a:r>
          </a:p>
          <a:p>
            <a:pPr marL="342900" lvl="1" indent="-342900" eaLnBrk="1" hangingPunct="1">
              <a:buFontTx/>
              <a:buChar char="•"/>
            </a:pPr>
            <a:r>
              <a:rPr lang="en-US" altLang="en-US" sz="2000" dirty="0" smtClean="0"/>
              <a:t>M</a:t>
            </a:r>
            <a:r>
              <a:rPr lang="en-US" altLang="en-US" dirty="0" smtClean="0"/>
              <a:t>ost families European, especially German/Polish </a:t>
            </a:r>
          </a:p>
          <a:p>
            <a:pPr marL="342900" lvl="1" indent="-342900" eaLnBrk="1" hangingPunct="1">
              <a:buFontTx/>
              <a:buChar char="•"/>
            </a:pPr>
            <a:r>
              <a:rPr lang="en-US" altLang="en-US" dirty="0" smtClean="0"/>
              <a:t>Anticipation</a:t>
            </a:r>
            <a:r>
              <a:rPr lang="en-US" altLang="en-US" baseline="30000" dirty="0" smtClean="0">
                <a:hlinkClick r:id="rId3" action="ppaction://hlinkfile"/>
              </a:rPr>
              <a:t>6</a:t>
            </a:r>
            <a:r>
              <a:rPr lang="en-US" altLang="en-US" dirty="0" smtClean="0"/>
              <a:t> </a:t>
            </a:r>
          </a:p>
          <a:p>
            <a:pPr lvl="2" eaLnBrk="1" hangingPunct="1"/>
            <a:r>
              <a:rPr lang="en-US" altLang="en-US" dirty="0" smtClean="0"/>
              <a:t>Mild: 0.5 to 1.9 decades (vs 2.9 decades in </a:t>
            </a:r>
            <a:r>
              <a:rPr lang="en-US" altLang="en-US" dirty="0" err="1" smtClean="0"/>
              <a:t>myotonic</a:t>
            </a:r>
            <a:r>
              <a:rPr lang="en-US" altLang="en-US" dirty="0" smtClean="0"/>
              <a:t> dystrophy) </a:t>
            </a:r>
          </a:p>
          <a:p>
            <a:pPr lvl="2" eaLnBrk="1" hangingPunct="1"/>
            <a:r>
              <a:rPr lang="en-US" altLang="en-US" dirty="0" smtClean="0"/>
              <a:t>Unclear correlation between repeat length &amp; disease severity </a:t>
            </a:r>
          </a:p>
          <a:p>
            <a:pPr lvl="2" eaLnBrk="1" hangingPunct="1"/>
            <a:r>
              <a:rPr lang="en-US" altLang="en-US" dirty="0" smtClean="0"/>
              <a:t>Homozygous for CCTG repeats: Not different from heterozygotes</a:t>
            </a:r>
            <a:r>
              <a:rPr lang="en-US" altLang="en-US" baseline="30000" dirty="0" smtClean="0">
                <a:hlinkClick r:id="rId4" action="ppaction://hlinkfile"/>
              </a:rPr>
              <a:t>28</a:t>
            </a:r>
            <a:r>
              <a:rPr lang="en-US" altLang="en-US" dirty="0" smtClean="0"/>
              <a:t> </a:t>
            </a:r>
          </a:p>
          <a:p>
            <a:pPr lvl="1" eaLnBrk="1" hangingPunct="1">
              <a:lnSpc>
                <a:spcPct val="90000"/>
              </a:lnSpc>
            </a:pPr>
            <a:r>
              <a:rPr lang="en-US" altLang="en-US" sz="2400" dirty="0" smtClean="0"/>
              <a:t>Respiratory is not major problem</a:t>
            </a:r>
          </a:p>
          <a:p>
            <a:pPr lvl="1" eaLnBrk="1" hangingPunct="1">
              <a:lnSpc>
                <a:spcPct val="90000"/>
              </a:lnSpc>
            </a:pPr>
            <a:endParaRPr lang="en-US" altLang="en-US" sz="2400" dirty="0" smtClean="0"/>
          </a:p>
          <a:p>
            <a:pPr lvl="1" eaLnBrk="1" hangingPunct="1">
              <a:lnSpc>
                <a:spcPct val="90000"/>
              </a:lnSpc>
            </a:pPr>
            <a:r>
              <a:rPr lang="en-US" altLang="en-US" sz="2400" dirty="0" smtClean="0"/>
              <a:t>Clinical </a:t>
            </a:r>
            <a:r>
              <a:rPr lang="en-US" altLang="en-US" sz="2400" dirty="0" err="1" smtClean="0"/>
              <a:t>myotonia</a:t>
            </a:r>
            <a:r>
              <a:rPr lang="en-US" altLang="en-US" sz="2400" dirty="0" smtClean="0"/>
              <a:t> 75%; electrical </a:t>
            </a:r>
            <a:r>
              <a:rPr lang="en-US" altLang="en-US" sz="2400" dirty="0" err="1" smtClean="0"/>
              <a:t>myotonia</a:t>
            </a:r>
            <a:r>
              <a:rPr lang="en-US" altLang="en-US" sz="2400" dirty="0" smtClean="0"/>
              <a:t> 95%; Greater complaint of muscle pain,</a:t>
            </a:r>
            <a:r>
              <a:rPr lang="en-US" altLang="en-US" sz="2400" baseline="0" dirty="0" smtClean="0"/>
              <a:t> (yield for e- </a:t>
            </a:r>
            <a:r>
              <a:rPr lang="en-US" altLang="en-US" sz="2400" baseline="0" dirty="0" err="1" smtClean="0"/>
              <a:t>myotonia</a:t>
            </a:r>
            <a:r>
              <a:rPr lang="en-US" altLang="en-US" sz="2400" baseline="0" dirty="0" smtClean="0"/>
              <a:t> best if test proximal muscles</a:t>
            </a:r>
            <a:endParaRPr lang="en-US" altLang="en-US" sz="2400" dirty="0" smtClean="0"/>
          </a:p>
          <a:p>
            <a:pPr lvl="1" eaLnBrk="1" hangingPunct="1">
              <a:lnSpc>
                <a:spcPct val="90000"/>
              </a:lnSpc>
            </a:pPr>
            <a:endParaRPr lang="en-US" altLang="en-US" sz="2400" dirty="0" smtClean="0"/>
          </a:p>
          <a:p>
            <a:pPr lvl="1" eaLnBrk="1" hangingPunct="1">
              <a:lnSpc>
                <a:spcPct val="90000"/>
              </a:lnSpc>
            </a:pPr>
            <a:r>
              <a:rPr lang="en-US" altLang="en-US" sz="2400" dirty="0" smtClean="0"/>
              <a:t>Endocrine </a:t>
            </a:r>
            <a:r>
              <a:rPr lang="en-US" altLang="en-US" sz="2400" dirty="0" err="1" smtClean="0"/>
              <a:t>abnl</a:t>
            </a:r>
            <a:r>
              <a:rPr lang="en-US" altLang="en-US" sz="2400" dirty="0" smtClean="0"/>
              <a:t> common (</a:t>
            </a:r>
            <a:r>
              <a:rPr lang="en-US" altLang="en-US" sz="2400" dirty="0" smtClean="0">
                <a:sym typeface="Symbol" panose="05050102010706020507" pitchFamily="18" charset="2"/>
              </a:rPr>
              <a:t> diabetes in DM2-20%)</a:t>
            </a:r>
          </a:p>
          <a:p>
            <a:pPr lvl="1" eaLnBrk="1" hangingPunct="1">
              <a:lnSpc>
                <a:spcPct val="90000"/>
              </a:lnSpc>
            </a:pPr>
            <a:endParaRPr lang="en-US" altLang="en-US" sz="2400" dirty="0" smtClean="0">
              <a:sym typeface="Symbol" panose="05050102010706020507" pitchFamily="18" charset="2"/>
            </a:endParaRPr>
          </a:p>
          <a:p>
            <a:pPr lvl="1" eaLnBrk="1" hangingPunct="1">
              <a:lnSpc>
                <a:spcPct val="90000"/>
              </a:lnSpc>
            </a:pPr>
            <a:r>
              <a:rPr lang="en-US" altLang="en-US" sz="2400" dirty="0" smtClean="0"/>
              <a:t>Incidence of cardiac disease is less than DM 1 but still requires surveillance (</a:t>
            </a:r>
            <a:r>
              <a:rPr lang="en-US" altLang="en-US" sz="2400" dirty="0" err="1" smtClean="0"/>
              <a:t>arrythmias</a:t>
            </a:r>
            <a:r>
              <a:rPr lang="en-US" altLang="en-US" sz="2400" dirty="0" smtClean="0"/>
              <a:t> 20%)-limited to 1</a:t>
            </a:r>
            <a:r>
              <a:rPr lang="en-US" altLang="en-US" sz="2400" baseline="30000" dirty="0" smtClean="0"/>
              <a:t>st</a:t>
            </a:r>
            <a:r>
              <a:rPr lang="en-US" altLang="en-US" sz="2400" dirty="0" smtClean="0"/>
              <a:t> heart</a:t>
            </a:r>
            <a:r>
              <a:rPr lang="en-US" altLang="en-US" sz="2400" baseline="0" dirty="0" smtClean="0"/>
              <a:t> block or </a:t>
            </a:r>
            <a:r>
              <a:rPr lang="en-US" altLang="en-US" sz="2400" baseline="0" dirty="0" err="1" smtClean="0"/>
              <a:t>bbb</a:t>
            </a:r>
            <a:endParaRPr lang="en-US" altLang="en-US" sz="2400" dirty="0" smtClean="0"/>
          </a:p>
          <a:p>
            <a:pPr lvl="1" eaLnBrk="1" hangingPunct="1">
              <a:lnSpc>
                <a:spcPct val="90000"/>
              </a:lnSpc>
            </a:pPr>
            <a:endParaRPr lang="en-US" altLang="en-US" sz="2400" dirty="0" smtClean="0"/>
          </a:p>
          <a:p>
            <a:pPr lvl="1" eaLnBrk="1" hangingPunct="1">
              <a:lnSpc>
                <a:spcPct val="90000"/>
              </a:lnSpc>
            </a:pPr>
            <a:r>
              <a:rPr lang="en-US" altLang="en-US" sz="2400" dirty="0" smtClean="0"/>
              <a:t>CNS disease less common and association with mutation not defined (increased somnolence)-less.</a:t>
            </a:r>
            <a:r>
              <a:rPr lang="en-US" altLang="en-US" sz="2400" baseline="0" dirty="0" smtClean="0"/>
              <a:t> </a:t>
            </a:r>
            <a:endParaRPr lang="en-US" altLang="en-US" sz="2400" dirty="0" smtClean="0"/>
          </a:p>
          <a:p>
            <a:pPr lvl="1" eaLnBrk="1" hangingPunct="1">
              <a:lnSpc>
                <a:spcPct val="90000"/>
              </a:lnSpc>
            </a:pPr>
            <a:endParaRPr lang="en-US" altLang="en-US" sz="2400" dirty="0" smtClean="0"/>
          </a:p>
          <a:p>
            <a:pPr lvl="1" eaLnBrk="1" hangingPunct="1">
              <a:lnSpc>
                <a:spcPct val="90000"/>
              </a:lnSpc>
            </a:pPr>
            <a:r>
              <a:rPr lang="en-US" altLang="en-US" sz="2400" dirty="0" smtClean="0"/>
              <a:t>Cataracts same as in DM1(100% in 2 </a:t>
            </a:r>
            <a:r>
              <a:rPr lang="en-US" altLang="en-US" sz="2400" dirty="0" err="1" smtClean="0"/>
              <a:t>yrs</a:t>
            </a:r>
            <a:r>
              <a:rPr lang="en-US" altLang="en-US" sz="2400" dirty="0" smtClean="0"/>
              <a:t>) </a:t>
            </a:r>
            <a:r>
              <a:rPr lang="en-US" altLang="en-US" sz="2400" i="1" dirty="0" smtClean="0"/>
              <a:t>early onset &lt;50yrs</a:t>
            </a:r>
            <a:endParaRPr lang="en-US" altLang="en-US" sz="2400" dirty="0" smtClean="0"/>
          </a:p>
          <a:p>
            <a:pPr lvl="1" eaLnBrk="1" hangingPunct="1">
              <a:lnSpc>
                <a:spcPct val="90000"/>
              </a:lnSpc>
            </a:pPr>
            <a:endParaRPr lang="en-US" altLang="en-US" sz="2400" dirty="0" smtClean="0"/>
          </a:p>
          <a:p>
            <a:pPr lvl="1" eaLnBrk="1" hangingPunct="1">
              <a:lnSpc>
                <a:spcPct val="90000"/>
              </a:lnSpc>
            </a:pPr>
            <a:r>
              <a:rPr lang="en-US" altLang="en-US" sz="2400" dirty="0" smtClean="0"/>
              <a:t>*Large phenotypic</a:t>
            </a:r>
            <a:r>
              <a:rPr lang="en-US" altLang="en-US" sz="2400" baseline="0" dirty="0" smtClean="0"/>
              <a:t> variability, large number undiagnosed, or misdiagnosed as fibromyalgia. And if after age 70, may never be referred to neurology</a:t>
            </a:r>
            <a:endParaRPr lang="en-US" altLang="en-US" sz="2400" dirty="0" smtClean="0"/>
          </a:p>
          <a:p>
            <a:endParaRPr lang="en-US" dirty="0" smtClean="0"/>
          </a:p>
          <a:p>
            <a:r>
              <a:rPr lang="en-US" dirty="0" smtClean="0"/>
              <a:t>CCTG tract</a:t>
            </a:r>
            <a:r>
              <a:rPr lang="en-US" baseline="0" dirty="0" smtClean="0"/>
              <a:t> is normally interrupted  by 1 or more CCTG, TCTG, ACTG motifs. Not interrupted in diseased expanded alleles.</a:t>
            </a:r>
          </a:p>
          <a:p>
            <a:endParaRPr lang="en-US" baseline="0" dirty="0" smtClean="0"/>
          </a:p>
          <a:p>
            <a:r>
              <a:rPr lang="en-US" baseline="0" dirty="0" smtClean="0"/>
              <a:t>&lt;30 CCTG normal</a:t>
            </a:r>
          </a:p>
          <a:p>
            <a:r>
              <a:rPr lang="en-US" baseline="0" dirty="0" smtClean="0"/>
              <a:t>Huge repeats in patients with sizes &gt;11-15,000. </a:t>
            </a:r>
          </a:p>
          <a:p>
            <a:endParaRPr lang="en-US" baseline="0" dirty="0" smtClean="0"/>
          </a:p>
          <a:p>
            <a:r>
              <a:rPr lang="en-US" baseline="0" dirty="0" smtClean="0"/>
              <a:t>Marked somatic instability</a:t>
            </a:r>
          </a:p>
          <a:p>
            <a:r>
              <a:rPr lang="en-US" baseline="0" dirty="0" smtClean="0"/>
              <a:t>Increase in size over time in same individual so not sure what threshold is for disease causing size</a:t>
            </a:r>
          </a:p>
          <a:p>
            <a:r>
              <a:rPr lang="en-US" baseline="0" dirty="0" smtClean="0"/>
              <a:t>Somatic mosaicism over time across and within tissues, cells</a:t>
            </a:r>
          </a:p>
          <a:p>
            <a:endParaRPr lang="en-US" baseline="0" dirty="0" smtClean="0"/>
          </a:p>
          <a:p>
            <a:r>
              <a:rPr lang="en-US" baseline="0" dirty="0" smtClean="0"/>
              <a:t>These repeats typically contract in next generations and may explain no Congenital forms, no </a:t>
            </a:r>
            <a:r>
              <a:rPr lang="en-US" baseline="0" dirty="0" err="1" smtClean="0"/>
              <a:t>anticipitation</a:t>
            </a:r>
            <a:r>
              <a:rPr lang="en-US" baseline="0" dirty="0" smtClean="0"/>
              <a:t> and later onset. </a:t>
            </a:r>
          </a:p>
          <a:p>
            <a:endParaRPr lang="en-US" baseline="0" dirty="0" smtClean="0"/>
          </a:p>
          <a:p>
            <a:r>
              <a:rPr lang="en-US" baseline="0" dirty="0" smtClean="0"/>
              <a:t>Size of repeat in PBML seems to correlate with age of onset and not severity</a:t>
            </a:r>
          </a:p>
          <a:p>
            <a:endParaRPr lang="en-US" baseline="0" dirty="0" smtClean="0"/>
          </a:p>
          <a:p>
            <a:r>
              <a:rPr lang="en-US" baseline="0" dirty="0" smtClean="0"/>
              <a:t>Most European </a:t>
            </a:r>
            <a:r>
              <a:rPr lang="en-US" baseline="0" dirty="0" err="1" smtClean="0"/>
              <a:t>causcasions</a:t>
            </a:r>
            <a:r>
              <a:rPr lang="en-US" baseline="0" dirty="0" smtClean="0"/>
              <a:t> and northern European &amp; Eastern </a:t>
            </a:r>
            <a:r>
              <a:rPr lang="en-US" baseline="0" dirty="0" err="1" smtClean="0"/>
              <a:t>europena</a:t>
            </a:r>
            <a:r>
              <a:rPr lang="en-US" baseline="0" dirty="0" smtClean="0"/>
              <a:t> descent.</a:t>
            </a:r>
            <a:endParaRPr lang="en-US" dirty="0"/>
          </a:p>
        </p:txBody>
      </p:sp>
      <p:sp>
        <p:nvSpPr>
          <p:cNvPr id="4" name="Slide Number Placeholder 3"/>
          <p:cNvSpPr>
            <a:spLocks noGrp="1"/>
          </p:cNvSpPr>
          <p:nvPr>
            <p:ph type="sldNum" sz="quarter" idx="10"/>
          </p:nvPr>
        </p:nvSpPr>
        <p:spPr/>
        <p:txBody>
          <a:bodyPr/>
          <a:lstStyle/>
          <a:p>
            <a:fld id="{4F4A5011-4B7F-413D-904C-9958FDB663EC}" type="slidenum">
              <a:rPr lang="en-US" smtClean="0"/>
              <a:t>10</a:t>
            </a:fld>
            <a:endParaRPr lang="en-US"/>
          </a:p>
        </p:txBody>
      </p:sp>
    </p:spTree>
    <p:extLst>
      <p:ext uri="{BB962C8B-B14F-4D97-AF65-F5344CB8AC3E}">
        <p14:creationId xmlns:p14="http://schemas.microsoft.com/office/powerpoint/2010/main" val="96642670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673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altLang="en-US" dirty="0" smtClean="0"/>
          </a:p>
        </p:txBody>
      </p:sp>
      <p:sp>
        <p:nvSpPr>
          <p:cNvPr id="11674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a:solidFill>
                  <a:schemeClr val="tx1"/>
                </a:solidFill>
                <a:latin typeface="Times New Roman" panose="02020603050405020304" pitchFamily="18" charset="0"/>
              </a:defRPr>
            </a:lvl1pPr>
            <a:lvl2pPr marL="742950" indent="-285750" eaLnBrk="0" hangingPunct="0">
              <a:defRPr sz="2000">
                <a:solidFill>
                  <a:schemeClr val="tx1"/>
                </a:solidFill>
                <a:latin typeface="Times New Roman" panose="02020603050405020304" pitchFamily="18" charset="0"/>
              </a:defRPr>
            </a:lvl2pPr>
            <a:lvl3pPr marL="1143000" indent="-228600" eaLnBrk="0" hangingPunct="0">
              <a:defRPr sz="2000">
                <a:solidFill>
                  <a:schemeClr val="tx1"/>
                </a:solidFill>
                <a:latin typeface="Times New Roman" panose="02020603050405020304" pitchFamily="18" charset="0"/>
              </a:defRPr>
            </a:lvl3pPr>
            <a:lvl4pPr marL="1600200" indent="-228600" eaLnBrk="0" hangingPunct="0">
              <a:defRPr sz="2000">
                <a:solidFill>
                  <a:schemeClr val="tx1"/>
                </a:solidFill>
                <a:latin typeface="Times New Roman" panose="02020603050405020304" pitchFamily="18" charset="0"/>
              </a:defRPr>
            </a:lvl4pPr>
            <a:lvl5pPr marL="2057400" indent="-228600" eaLnBrk="0" hangingPunct="0">
              <a:defRPr sz="20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0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0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0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000">
                <a:solidFill>
                  <a:schemeClr val="tx1"/>
                </a:solidFill>
                <a:latin typeface="Times New Roman" panose="02020603050405020304" pitchFamily="18" charset="0"/>
              </a:defRPr>
            </a:lvl9pPr>
          </a:lstStyle>
          <a:p>
            <a:pPr eaLnBrk="1" hangingPunct="1"/>
            <a:fld id="{A2E8AC05-DECE-44FB-8A47-B479332501BB}" type="slidenum">
              <a:rPr lang="en-US" altLang="en-US" sz="1200"/>
              <a:pPr eaLnBrk="1" hangingPunct="1"/>
              <a:t>11</a:t>
            </a:fld>
            <a:endParaRPr lang="en-US" altLang="en-US" sz="1200" dirty="0"/>
          </a:p>
        </p:txBody>
      </p:sp>
    </p:spTree>
    <p:extLst>
      <p:ext uri="{BB962C8B-B14F-4D97-AF65-F5344CB8AC3E}">
        <p14:creationId xmlns:p14="http://schemas.microsoft.com/office/powerpoint/2010/main" val="30193828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Meta</a:t>
            </a:r>
            <a:r>
              <a:rPr lang="en-US" baseline="0" dirty="0" smtClean="0"/>
              <a:t> – analysis of 1828 MD patients. </a:t>
            </a:r>
            <a:endParaRPr lang="en-US" dirty="0"/>
          </a:p>
        </p:txBody>
      </p:sp>
      <p:sp>
        <p:nvSpPr>
          <p:cNvPr id="4" name="Slide Number Placeholder 3"/>
          <p:cNvSpPr>
            <a:spLocks noGrp="1"/>
          </p:cNvSpPr>
          <p:nvPr>
            <p:ph type="sldNum" sz="quarter" idx="10"/>
          </p:nvPr>
        </p:nvSpPr>
        <p:spPr/>
        <p:txBody>
          <a:bodyPr/>
          <a:lstStyle/>
          <a:p>
            <a:fld id="{4F4A5011-4B7F-413D-904C-9958FDB663EC}" type="slidenum">
              <a:rPr lang="en-US" smtClean="0"/>
              <a:t>12</a:t>
            </a:fld>
            <a:endParaRPr lang="en-US"/>
          </a:p>
        </p:txBody>
      </p:sp>
    </p:spTree>
    <p:extLst>
      <p:ext uri="{BB962C8B-B14F-4D97-AF65-F5344CB8AC3E}">
        <p14:creationId xmlns:p14="http://schemas.microsoft.com/office/powerpoint/2010/main" val="368548410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F4A5011-4B7F-413D-904C-9958FDB663EC}" type="slidenum">
              <a:rPr lang="en-US" smtClean="0"/>
              <a:t>14</a:t>
            </a:fld>
            <a:endParaRPr lang="en-US"/>
          </a:p>
        </p:txBody>
      </p:sp>
    </p:spTree>
    <p:extLst>
      <p:ext uri="{BB962C8B-B14F-4D97-AF65-F5344CB8AC3E}">
        <p14:creationId xmlns:p14="http://schemas.microsoft.com/office/powerpoint/2010/main" val="206849322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77F26E2B-F939-4227-887C-A9EAD7F45E28}" type="datetimeFigureOut">
              <a:rPr lang="en-US" smtClean="0"/>
              <a:t>5/21/2019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7707E11-E8A1-451F-87BA-0F50805C96BB}" type="slidenum">
              <a:rPr lang="en-US" smtClean="0"/>
              <a:t>‹#›</a:t>
            </a:fld>
            <a:endParaRPr lang="en-US"/>
          </a:p>
        </p:txBody>
      </p:sp>
    </p:spTree>
    <p:extLst>
      <p:ext uri="{BB962C8B-B14F-4D97-AF65-F5344CB8AC3E}">
        <p14:creationId xmlns:p14="http://schemas.microsoft.com/office/powerpoint/2010/main" val="168715271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7F26E2B-F939-4227-887C-A9EAD7F45E28}" type="datetimeFigureOut">
              <a:rPr lang="en-US" smtClean="0"/>
              <a:t>5/21/2019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7707E11-E8A1-451F-87BA-0F50805C96BB}" type="slidenum">
              <a:rPr lang="en-US" smtClean="0"/>
              <a:t>‹#›</a:t>
            </a:fld>
            <a:endParaRPr lang="en-US"/>
          </a:p>
        </p:txBody>
      </p:sp>
    </p:spTree>
    <p:extLst>
      <p:ext uri="{BB962C8B-B14F-4D97-AF65-F5344CB8AC3E}">
        <p14:creationId xmlns:p14="http://schemas.microsoft.com/office/powerpoint/2010/main" val="186576918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7F26E2B-F939-4227-887C-A9EAD7F45E28}" type="datetimeFigureOut">
              <a:rPr lang="en-US" smtClean="0"/>
              <a:t>5/21/2019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7707E11-E8A1-451F-87BA-0F50805C96BB}" type="slidenum">
              <a:rPr lang="en-US" smtClean="0"/>
              <a:t>‹#›</a:t>
            </a:fld>
            <a:endParaRPr lang="en-US"/>
          </a:p>
        </p:txBody>
      </p:sp>
    </p:spTree>
    <p:extLst>
      <p:ext uri="{BB962C8B-B14F-4D97-AF65-F5344CB8AC3E}">
        <p14:creationId xmlns:p14="http://schemas.microsoft.com/office/powerpoint/2010/main" val="136095506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fld id="{61B52035-9D62-419E-A8C7-A6658FB1FB7C}" type="slidenum">
              <a:rPr lang="en-US" altLang="en-US"/>
              <a:pPr/>
              <a:t>‹#›</a:t>
            </a:fld>
            <a:endParaRPr lang="en-US" altLang="en-US"/>
          </a:p>
        </p:txBody>
      </p:sp>
    </p:spTree>
    <p:extLst>
      <p:ext uri="{BB962C8B-B14F-4D97-AF65-F5344CB8AC3E}">
        <p14:creationId xmlns:p14="http://schemas.microsoft.com/office/powerpoint/2010/main" val="171903288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7F26E2B-F939-4227-887C-A9EAD7F45E28}" type="datetimeFigureOut">
              <a:rPr lang="en-US" smtClean="0"/>
              <a:t>5/21/2019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7707E11-E8A1-451F-87BA-0F50805C96BB}" type="slidenum">
              <a:rPr lang="en-US" smtClean="0"/>
              <a:t>‹#›</a:t>
            </a:fld>
            <a:endParaRPr lang="en-US"/>
          </a:p>
        </p:txBody>
      </p:sp>
    </p:spTree>
    <p:extLst>
      <p:ext uri="{BB962C8B-B14F-4D97-AF65-F5344CB8AC3E}">
        <p14:creationId xmlns:p14="http://schemas.microsoft.com/office/powerpoint/2010/main" val="78803454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7F26E2B-F939-4227-887C-A9EAD7F45E28}" type="datetimeFigureOut">
              <a:rPr lang="en-US" smtClean="0"/>
              <a:t>5/21/2019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7707E11-E8A1-451F-87BA-0F50805C96BB}" type="slidenum">
              <a:rPr lang="en-US" smtClean="0"/>
              <a:t>‹#›</a:t>
            </a:fld>
            <a:endParaRPr lang="en-US"/>
          </a:p>
        </p:txBody>
      </p:sp>
    </p:spTree>
    <p:extLst>
      <p:ext uri="{BB962C8B-B14F-4D97-AF65-F5344CB8AC3E}">
        <p14:creationId xmlns:p14="http://schemas.microsoft.com/office/powerpoint/2010/main" val="351328176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77F26E2B-F939-4227-887C-A9EAD7F45E28}" type="datetimeFigureOut">
              <a:rPr lang="en-US" smtClean="0"/>
              <a:t>5/21/2019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7707E11-E8A1-451F-87BA-0F50805C96BB}" type="slidenum">
              <a:rPr lang="en-US" smtClean="0"/>
              <a:t>‹#›</a:t>
            </a:fld>
            <a:endParaRPr lang="en-US"/>
          </a:p>
        </p:txBody>
      </p:sp>
    </p:spTree>
    <p:extLst>
      <p:ext uri="{BB962C8B-B14F-4D97-AF65-F5344CB8AC3E}">
        <p14:creationId xmlns:p14="http://schemas.microsoft.com/office/powerpoint/2010/main" val="250499136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77F26E2B-F939-4227-887C-A9EAD7F45E28}" type="datetimeFigureOut">
              <a:rPr lang="en-US" smtClean="0"/>
              <a:t>5/21/2019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7707E11-E8A1-451F-87BA-0F50805C96BB}" type="slidenum">
              <a:rPr lang="en-US" smtClean="0"/>
              <a:t>‹#›</a:t>
            </a:fld>
            <a:endParaRPr lang="en-US"/>
          </a:p>
        </p:txBody>
      </p:sp>
    </p:spTree>
    <p:extLst>
      <p:ext uri="{BB962C8B-B14F-4D97-AF65-F5344CB8AC3E}">
        <p14:creationId xmlns:p14="http://schemas.microsoft.com/office/powerpoint/2010/main" val="49179412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77F26E2B-F939-4227-887C-A9EAD7F45E28}" type="datetimeFigureOut">
              <a:rPr lang="en-US" smtClean="0"/>
              <a:t>5/21/2019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7707E11-E8A1-451F-87BA-0F50805C96BB}" type="slidenum">
              <a:rPr lang="en-US" smtClean="0"/>
              <a:t>‹#›</a:t>
            </a:fld>
            <a:endParaRPr lang="en-US"/>
          </a:p>
        </p:txBody>
      </p:sp>
    </p:spTree>
    <p:extLst>
      <p:ext uri="{BB962C8B-B14F-4D97-AF65-F5344CB8AC3E}">
        <p14:creationId xmlns:p14="http://schemas.microsoft.com/office/powerpoint/2010/main" val="158118174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7F26E2B-F939-4227-887C-A9EAD7F45E28}" type="datetimeFigureOut">
              <a:rPr lang="en-US" smtClean="0"/>
              <a:t>5/21/2019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7707E11-E8A1-451F-87BA-0F50805C96BB}" type="slidenum">
              <a:rPr lang="en-US" smtClean="0"/>
              <a:t>‹#›</a:t>
            </a:fld>
            <a:endParaRPr lang="en-US"/>
          </a:p>
        </p:txBody>
      </p:sp>
    </p:spTree>
    <p:extLst>
      <p:ext uri="{BB962C8B-B14F-4D97-AF65-F5344CB8AC3E}">
        <p14:creationId xmlns:p14="http://schemas.microsoft.com/office/powerpoint/2010/main" val="79405454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7F26E2B-F939-4227-887C-A9EAD7F45E28}" type="datetimeFigureOut">
              <a:rPr lang="en-US" smtClean="0"/>
              <a:t>5/21/2019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7707E11-E8A1-451F-87BA-0F50805C96BB}" type="slidenum">
              <a:rPr lang="en-US" smtClean="0"/>
              <a:t>‹#›</a:t>
            </a:fld>
            <a:endParaRPr lang="en-US"/>
          </a:p>
        </p:txBody>
      </p:sp>
    </p:spTree>
    <p:extLst>
      <p:ext uri="{BB962C8B-B14F-4D97-AF65-F5344CB8AC3E}">
        <p14:creationId xmlns:p14="http://schemas.microsoft.com/office/powerpoint/2010/main" val="354238718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7F26E2B-F939-4227-887C-A9EAD7F45E28}" type="datetimeFigureOut">
              <a:rPr lang="en-US" smtClean="0"/>
              <a:t>5/21/2019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7707E11-E8A1-451F-87BA-0F50805C96BB}" type="slidenum">
              <a:rPr lang="en-US" smtClean="0"/>
              <a:t>‹#›</a:t>
            </a:fld>
            <a:endParaRPr lang="en-US"/>
          </a:p>
        </p:txBody>
      </p:sp>
    </p:spTree>
    <p:extLst>
      <p:ext uri="{BB962C8B-B14F-4D97-AF65-F5344CB8AC3E}">
        <p14:creationId xmlns:p14="http://schemas.microsoft.com/office/powerpoint/2010/main" val="120185295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7F26E2B-F939-4227-887C-A9EAD7F45E28}" type="datetimeFigureOut">
              <a:rPr lang="en-US" smtClean="0"/>
              <a:t>5/21/2019</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7707E11-E8A1-451F-87BA-0F50805C96BB}" type="slidenum">
              <a:rPr lang="en-US" smtClean="0"/>
              <a:t>‹#›</a:t>
            </a:fld>
            <a:endParaRPr lang="en-US"/>
          </a:p>
        </p:txBody>
      </p:sp>
    </p:spTree>
    <p:extLst>
      <p:ext uri="{BB962C8B-B14F-4D97-AF65-F5344CB8AC3E}">
        <p14:creationId xmlns:p14="http://schemas.microsoft.com/office/powerpoint/2010/main" val="28489762"/>
      </p:ext>
    </p:extLst>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3.jpeg"/><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6.xml"/><Relationship Id="rId1" Type="http://schemas.openxmlformats.org/officeDocument/2006/relationships/slideLayout" Target="../slideLayouts/slideLayout4.xml"/><Relationship Id="rId4" Type="http://schemas.openxmlformats.org/officeDocument/2006/relationships/image" Target="../media/image25.jpeg"/></Relationships>
</file>

<file path=ppt/slides/_rels/slide11.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7.xml"/><Relationship Id="rId1" Type="http://schemas.openxmlformats.org/officeDocument/2006/relationships/slideLayout" Target="../slideLayouts/slideLayout7.xml"/><Relationship Id="rId4" Type="http://schemas.openxmlformats.org/officeDocument/2006/relationships/image" Target="../media/image27.jpeg"/></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image" Target="../media/image31.jpg"/><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notesSlide" Target="../notesSlides/notesSlide11.xml"/><Relationship Id="rId1" Type="http://schemas.openxmlformats.org/officeDocument/2006/relationships/slideLayout" Target="../slideLayouts/slideLayout2.xml"/><Relationship Id="rId5" Type="http://schemas.openxmlformats.org/officeDocument/2006/relationships/image" Target="../media/image36.jpeg"/><Relationship Id="rId4" Type="http://schemas.openxmlformats.org/officeDocument/2006/relationships/image" Target="../media/image35.jpe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video" Target="file:///\\ssnf4\dept6\data\NR\shared\share\esimpson\Videos\GregGoneau-Jan202006.WMV" TargetMode="External"/><Relationship Id="rId1" Type="http://schemas.microsoft.com/office/2007/relationships/media" Target="file:///\\ssnf4\dept6\data\NR\shared\share\esimpson\Videos\GregGoneau-Jan202006.WMV" TargetMode="External"/><Relationship Id="rId5" Type="http://schemas.openxmlformats.org/officeDocument/2006/relationships/chart" Target="../charts/chart1.xml"/><Relationship Id="rId4" Type="http://schemas.openxmlformats.org/officeDocument/2006/relationships/image" Target="../media/image37.png"/></Relationships>
</file>

<file path=ppt/slides/_rels/slide23.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Layout" Target="../slideLayouts/slideLayout2.xml"/><Relationship Id="rId1" Type="http://schemas.openxmlformats.org/officeDocument/2006/relationships/vmlDrawing" Target="../drawings/vmlDrawing2.vml"/><Relationship Id="rId5" Type="http://schemas.openxmlformats.org/officeDocument/2006/relationships/image" Target="../media/image38.emf"/><Relationship Id="rId4" Type="http://schemas.openxmlformats.org/officeDocument/2006/relationships/oleObject" Target="../embeddings/Microsoft_Excel_97-2003_Worksheet1.xls"/></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8" Type="http://schemas.openxmlformats.org/officeDocument/2006/relationships/image" Target="../media/image9.jpeg"/><Relationship Id="rId13" Type="http://schemas.openxmlformats.org/officeDocument/2006/relationships/image" Target="../media/image4.wmf"/><Relationship Id="rId3" Type="http://schemas.openxmlformats.org/officeDocument/2006/relationships/notesSlide" Target="../notesSlides/notesSlide3.xml"/><Relationship Id="rId7" Type="http://schemas.openxmlformats.org/officeDocument/2006/relationships/image" Target="../media/image8.tiff"/><Relationship Id="rId12" Type="http://schemas.openxmlformats.org/officeDocument/2006/relationships/oleObject" Target="../embeddings/oleObject1.bin"/><Relationship Id="rId2" Type="http://schemas.openxmlformats.org/officeDocument/2006/relationships/slideLayout" Target="../slideLayouts/slideLayout7.xml"/><Relationship Id="rId1" Type="http://schemas.openxmlformats.org/officeDocument/2006/relationships/vmlDrawing" Target="../drawings/vmlDrawing1.vml"/><Relationship Id="rId6" Type="http://schemas.openxmlformats.org/officeDocument/2006/relationships/image" Target="../media/image7.jpeg"/><Relationship Id="rId11" Type="http://schemas.openxmlformats.org/officeDocument/2006/relationships/image" Target="../media/image12.jpeg"/><Relationship Id="rId5" Type="http://schemas.openxmlformats.org/officeDocument/2006/relationships/image" Target="../media/image6.jpeg"/><Relationship Id="rId15" Type="http://schemas.openxmlformats.org/officeDocument/2006/relationships/image" Target="../media/image14.jpeg"/><Relationship Id="rId10" Type="http://schemas.openxmlformats.org/officeDocument/2006/relationships/image" Target="../media/image11.jpeg"/><Relationship Id="rId4" Type="http://schemas.openxmlformats.org/officeDocument/2006/relationships/image" Target="../media/image5.jpg"/><Relationship Id="rId9" Type="http://schemas.openxmlformats.org/officeDocument/2006/relationships/image" Target="../media/image10.jpeg"/><Relationship Id="rId14" Type="http://schemas.openxmlformats.org/officeDocument/2006/relationships/image" Target="../media/image13.jpeg"/></Relationships>
</file>

<file path=ppt/slides/_rels/slide5.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video" Target="https://www.youtube.com/embed/Wg1SVoa-8JE" TargetMode="External"/><Relationship Id="rId1" Type="http://schemas.openxmlformats.org/officeDocument/2006/relationships/video" Target="https://www.youtube.com/embed/ToIaStp6tW8" TargetMode="External"/><Relationship Id="rId5" Type="http://schemas.openxmlformats.org/officeDocument/2006/relationships/image" Target="../media/image16.jpeg"/><Relationship Id="rId4" Type="http://schemas.openxmlformats.org/officeDocument/2006/relationships/image" Target="../media/image15.jpeg"/></Relationships>
</file>

<file path=ppt/slides/_rels/slide6.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4.xml"/><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2" Type="http://schemas.openxmlformats.org/officeDocument/2006/relationships/image" Target="../media/image20.jpg"/><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5.xml"/><Relationship Id="rId1" Type="http://schemas.openxmlformats.org/officeDocument/2006/relationships/slideLayout" Target="../slideLayouts/slideLayout4.xml"/><Relationship Id="rId5" Type="http://schemas.openxmlformats.org/officeDocument/2006/relationships/image" Target="../media/image23.jpeg"/><Relationship Id="rId4" Type="http://schemas.openxmlformats.org/officeDocument/2006/relationships/image" Target="../media/image22.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4" descr="http://uanews.org/sites/default/files/story-images/axons.jpe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4141959"/>
            <a:ext cx="5334000" cy="1374618"/>
          </a:xfrm>
          <a:prstGeom prst="rect">
            <a:avLst/>
          </a:prstGeom>
          <a:noFill/>
          <a:extLst>
            <a:ext uri="{909E8E84-426E-40dd-AFC4-6F175D3DCCD1}">
              <a14:hiddenFill xmlns="" xmlns:a14="http://schemas.microsoft.com/office/drawing/2010/main">
                <a:solidFill>
                  <a:srgbClr val="FFFFFF"/>
                </a:solidFill>
              </a14:hiddenFill>
            </a:ext>
          </a:extLst>
        </p:spPr>
      </p:pic>
      <p:pic>
        <p:nvPicPr>
          <p:cNvPr id="14" name="Picture 4" descr="http://uanews.org/sites/default/files/story-images/axons.jpe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10000" y="4137433"/>
            <a:ext cx="5334000" cy="1374618"/>
          </a:xfrm>
          <a:prstGeom prst="rect">
            <a:avLst/>
          </a:prstGeom>
          <a:noFill/>
          <a:extLst>
            <a:ext uri="{909E8E84-426E-40dd-AFC4-6F175D3DCCD1}">
              <a14:hiddenFill xmlns="" xmlns:a14="http://schemas.microsoft.com/office/drawing/2010/main">
                <a:solidFill>
                  <a:srgbClr val="FFFFFF"/>
                </a:solidFill>
              </a14:hiddenFill>
            </a:ext>
          </a:extLst>
        </p:spPr>
      </p:pic>
      <p:pic>
        <p:nvPicPr>
          <p:cNvPr id="1028" name="Picture 4" descr="http://uanews.org/sites/default/files/story-images/axons.jpe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05000" y="3657600"/>
            <a:ext cx="5334000" cy="2286000"/>
          </a:xfrm>
          <a:prstGeom prst="rect">
            <a:avLst/>
          </a:prstGeom>
          <a:noFill/>
          <a:extLst>
            <a:ext uri="{909E8E84-426E-40dd-AFC4-6F175D3DCCD1}">
              <a14:hiddenFill xmlns="" xmlns:a14="http://schemas.microsoft.com/office/drawing/2010/main">
                <a:solidFill>
                  <a:srgbClr val="FFFFFF"/>
                </a:solidFill>
              </a14:hiddenFill>
            </a:ext>
          </a:extLst>
        </p:spPr>
      </p:pic>
      <p:pic>
        <p:nvPicPr>
          <p:cNvPr id="19" name="Picture 4" descr="http://uanews.org/sites/default/files/story-images/axons.jpe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620000" y="1392725"/>
            <a:ext cx="1524000" cy="1374618"/>
          </a:xfrm>
          <a:prstGeom prst="rect">
            <a:avLst/>
          </a:prstGeom>
          <a:noFill/>
          <a:extLst>
            <a:ext uri="{909E8E84-426E-40dd-AFC4-6F175D3DCCD1}">
              <a14:hiddenFill xmlns="" xmlns:a14="http://schemas.microsoft.com/office/drawing/2010/main">
                <a:solidFill>
                  <a:srgbClr val="FFFFFF"/>
                </a:solidFill>
              </a14:hiddenFill>
            </a:ext>
          </a:extLst>
        </p:spPr>
      </p:pic>
      <p:pic>
        <p:nvPicPr>
          <p:cNvPr id="18" name="Picture 4" descr="http://uanews.org/sites/default/files/story-images/axons.jpe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29100" y="2762815"/>
            <a:ext cx="4914900" cy="1374618"/>
          </a:xfrm>
          <a:prstGeom prst="rect">
            <a:avLst/>
          </a:prstGeom>
          <a:noFill/>
          <a:extLst>
            <a:ext uri="{909E8E84-426E-40dd-AFC4-6F175D3DCCD1}">
              <a14:hiddenFill xmlns="" xmlns:a14="http://schemas.microsoft.com/office/drawing/2010/main">
                <a:solidFill>
                  <a:srgbClr val="FFFFFF"/>
                </a:solidFill>
              </a14:hiddenFill>
            </a:ext>
          </a:extLst>
        </p:spPr>
      </p:pic>
      <p:pic>
        <p:nvPicPr>
          <p:cNvPr id="17" name="Picture 4" descr="http://uanews.org/sites/default/files/story-images/axons.jpe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0" y="1371600"/>
            <a:ext cx="1371600" cy="1374618"/>
          </a:xfrm>
          <a:prstGeom prst="rect">
            <a:avLst/>
          </a:prstGeom>
          <a:noFill/>
          <a:extLst>
            <a:ext uri="{909E8E84-426E-40dd-AFC4-6F175D3DCCD1}">
              <a14:hiddenFill xmlns="" xmlns:a14="http://schemas.microsoft.com/office/drawing/2010/main">
                <a:solidFill>
                  <a:srgbClr val="FFFFFF"/>
                </a:solidFill>
              </a14:hiddenFill>
            </a:ext>
          </a:extLst>
        </p:spPr>
      </p:pic>
      <p:pic>
        <p:nvPicPr>
          <p:cNvPr id="16" name="Picture 4" descr="http://uanews.org/sites/default/files/story-images/axons.jpe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299" y="2740181"/>
            <a:ext cx="4237399" cy="1401777"/>
          </a:xfrm>
          <a:prstGeom prst="rect">
            <a:avLst/>
          </a:prstGeom>
          <a:noFill/>
          <a:extLst>
            <a:ext uri="{909E8E84-426E-40dd-AFC4-6F175D3DCCD1}">
              <a14:hiddenFill xmlns="" xmlns:a14="http://schemas.microsoft.com/office/drawing/2010/main">
                <a:solidFill>
                  <a:srgbClr val="FFFFFF"/>
                </a:solidFill>
              </a14:hiddenFill>
            </a:ext>
          </a:extLst>
        </p:spPr>
      </p:pic>
      <p:pic>
        <p:nvPicPr>
          <p:cNvPr id="12" name="Picture 4" descr="http://uanews.org/sites/default/files/story-images/axons.jpe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5483382"/>
            <a:ext cx="5334000" cy="1374618"/>
          </a:xfrm>
          <a:prstGeom prst="rect">
            <a:avLst/>
          </a:prstGeom>
          <a:noFill/>
          <a:extLst>
            <a:ext uri="{909E8E84-426E-40dd-AFC4-6F175D3DCCD1}">
              <a14:hiddenFill xmlns="" xmlns:a14="http://schemas.microsoft.com/office/drawing/2010/main">
                <a:solidFill>
                  <a:srgbClr val="FFFFFF"/>
                </a:solidFill>
              </a14:hiddenFill>
            </a:ext>
          </a:extLst>
        </p:spPr>
      </p:pic>
      <p:sp>
        <p:nvSpPr>
          <p:cNvPr id="4098" name="Rectangle 2"/>
          <p:cNvSpPr>
            <a:spLocks noGrp="1" noChangeArrowheads="1"/>
          </p:cNvSpPr>
          <p:nvPr>
            <p:ph type="ctrTitle"/>
          </p:nvPr>
        </p:nvSpPr>
        <p:spPr>
          <a:xfrm>
            <a:off x="1087315" y="1197269"/>
            <a:ext cx="6781800" cy="1949450"/>
          </a:xfrm>
        </p:spPr>
        <p:txBody>
          <a:bodyPr>
            <a:normAutofit fontScale="90000"/>
          </a:bodyPr>
          <a:lstStyle/>
          <a:p>
            <a:r>
              <a:rPr lang="en-US" b="1" dirty="0" smtClean="0">
                <a:solidFill>
                  <a:srgbClr val="FFC000"/>
                </a:solidFill>
                <a:latin typeface="Times New Roman" panose="02020603050405020304" pitchFamily="18" charset="0"/>
                <a:cs typeface="Times New Roman" panose="02020603050405020304" pitchFamily="18" charset="0"/>
              </a:rPr>
              <a:t>Serendipity, Security, Survival</a:t>
            </a:r>
            <a:br>
              <a:rPr lang="en-US" b="1" dirty="0" smtClean="0">
                <a:solidFill>
                  <a:srgbClr val="FFC000"/>
                </a:solidFill>
                <a:latin typeface="Times New Roman" panose="02020603050405020304" pitchFamily="18" charset="0"/>
                <a:cs typeface="Times New Roman" panose="02020603050405020304" pitchFamily="18" charset="0"/>
              </a:rPr>
            </a:br>
            <a:r>
              <a:rPr lang="en-US" sz="2700" b="1" dirty="0" smtClean="0">
                <a:latin typeface="Times New Roman" panose="02020603050405020304" pitchFamily="18" charset="0"/>
                <a:cs typeface="Times New Roman" panose="02020603050405020304" pitchFamily="18" charset="0"/>
              </a:rPr>
              <a:t>Optimizing the evaluation &amp; management of the Myotonic Dystrophy Patient</a:t>
            </a:r>
            <a:endParaRPr lang="en-US" sz="4900" b="1" dirty="0" smtClean="0">
              <a:latin typeface="Times New Roman" panose="02020603050405020304" pitchFamily="18" charset="0"/>
              <a:cs typeface="Times New Roman" panose="02020603050405020304" pitchFamily="18" charset="0"/>
            </a:endParaRPr>
          </a:p>
        </p:txBody>
      </p:sp>
      <p:sp>
        <p:nvSpPr>
          <p:cNvPr id="2051" name="Rectangle 3"/>
          <p:cNvSpPr>
            <a:spLocks noGrp="1" noChangeArrowheads="1"/>
          </p:cNvSpPr>
          <p:nvPr>
            <p:ph type="subTitle" idx="1"/>
          </p:nvPr>
        </p:nvSpPr>
        <p:spPr>
          <a:xfrm>
            <a:off x="1219200" y="3863975"/>
            <a:ext cx="6400800" cy="1873250"/>
          </a:xfrm>
        </p:spPr>
        <p:txBody>
          <a:bodyPr>
            <a:normAutofit fontScale="92500" lnSpcReduction="10000"/>
          </a:bodyPr>
          <a:lstStyle/>
          <a:p>
            <a:pPr eaLnBrk="1" hangingPunct="1">
              <a:defRPr/>
            </a:pPr>
            <a:r>
              <a:rPr lang="en-US" sz="2800" dirty="0" smtClean="0">
                <a:solidFill>
                  <a:srgbClr val="FFC000"/>
                </a:solidFill>
                <a:latin typeface="Times New Roman" panose="02020603050405020304" pitchFamily="18" charset="0"/>
                <a:cs typeface="Times New Roman" panose="02020603050405020304" pitchFamily="18" charset="0"/>
              </a:rPr>
              <a:t>Ericka Simpson, MD</a:t>
            </a:r>
          </a:p>
          <a:p>
            <a:pPr eaLnBrk="1" hangingPunct="1">
              <a:defRPr/>
            </a:pPr>
            <a:r>
              <a:rPr lang="en-US" sz="2800" dirty="0" smtClean="0">
                <a:solidFill>
                  <a:srgbClr val="FFC000"/>
                </a:solidFill>
                <a:latin typeface="Times New Roman" panose="02020603050405020304" pitchFamily="18" charset="0"/>
                <a:cs typeface="Times New Roman" panose="02020603050405020304" pitchFamily="18" charset="0"/>
              </a:rPr>
              <a:t>Director, DM Multidisciplinary Clinic</a:t>
            </a:r>
          </a:p>
          <a:p>
            <a:pPr eaLnBrk="1" hangingPunct="1">
              <a:defRPr/>
            </a:pPr>
            <a:r>
              <a:rPr lang="en-US" sz="2800" dirty="0" smtClean="0">
                <a:solidFill>
                  <a:srgbClr val="FFC000"/>
                </a:solidFill>
                <a:latin typeface="Times New Roman" panose="02020603050405020304" pitchFamily="18" charset="0"/>
                <a:cs typeface="Times New Roman" panose="02020603050405020304" pitchFamily="18" charset="0"/>
              </a:rPr>
              <a:t>Director, Neuromuscular Clinical Research</a:t>
            </a:r>
          </a:p>
          <a:p>
            <a:pPr eaLnBrk="1" hangingPunct="1">
              <a:defRPr/>
            </a:pPr>
            <a:r>
              <a:rPr lang="en-US" sz="2800" smtClean="0">
                <a:solidFill>
                  <a:srgbClr val="FFC000"/>
                </a:solidFill>
                <a:latin typeface="Times New Roman" panose="02020603050405020304" pitchFamily="18" charset="0"/>
                <a:cs typeface="Times New Roman" panose="02020603050405020304" pitchFamily="18" charset="0"/>
              </a:rPr>
              <a:t>May 18, 2019</a:t>
            </a:r>
            <a:endParaRPr lang="en-US" sz="2800" dirty="0" smtClean="0">
              <a:solidFill>
                <a:srgbClr val="FFC000"/>
              </a:solidFill>
              <a:latin typeface="Times New Roman" panose="02020603050405020304" pitchFamily="18" charset="0"/>
              <a:cs typeface="Times New Roman" panose="02020603050405020304" pitchFamily="18" charset="0"/>
            </a:endParaRPr>
          </a:p>
          <a:p>
            <a:pPr eaLnBrk="1" hangingPunct="1">
              <a:defRPr/>
            </a:pPr>
            <a:endParaRPr lang="en-US" sz="2800" dirty="0" smtClean="0">
              <a:solidFill>
                <a:srgbClr val="FFC000"/>
              </a:solidFill>
              <a:latin typeface="Times New Roman" panose="02020603050405020304" pitchFamily="18" charset="0"/>
              <a:cs typeface="Times New Roman" panose="02020603050405020304" pitchFamily="18" charset="0"/>
            </a:endParaRPr>
          </a:p>
        </p:txBody>
      </p:sp>
      <p:pic>
        <p:nvPicPr>
          <p:cNvPr id="9" name="Picture 4" descr="http://uanews.org/sites/default/files/story-images/axons.jpe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28800" y="0"/>
            <a:ext cx="5334000" cy="1374618"/>
          </a:xfrm>
          <a:prstGeom prst="rect">
            <a:avLst/>
          </a:prstGeom>
          <a:noFill/>
          <a:extLst>
            <a:ext uri="{909E8E84-426E-40dd-AFC4-6F175D3DCCD1}">
              <a14:hiddenFill xmlns="" xmlns:a14="http://schemas.microsoft.com/office/drawing/2010/main">
                <a:solidFill>
                  <a:srgbClr val="FFFFFF"/>
                </a:solidFill>
              </a14:hiddenFill>
            </a:ext>
          </a:extLst>
        </p:spPr>
      </p:pic>
      <p:pic>
        <p:nvPicPr>
          <p:cNvPr id="10" name="Picture 4" descr="http://uanews.org/sites/default/files/story-images/axons.jpe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10000" y="18107"/>
            <a:ext cx="5334000" cy="1374618"/>
          </a:xfrm>
          <a:prstGeom prst="rect">
            <a:avLst/>
          </a:prstGeom>
          <a:noFill/>
          <a:extLst>
            <a:ext uri="{909E8E84-426E-40dd-AFC4-6F175D3DCCD1}">
              <a14:hiddenFill xmlns="" xmlns:a14="http://schemas.microsoft.com/office/drawing/2010/main">
                <a:solidFill>
                  <a:srgbClr val="FFFFFF"/>
                </a:solidFill>
              </a14:hiddenFill>
            </a:ext>
          </a:extLst>
        </p:spPr>
      </p:pic>
      <p:pic>
        <p:nvPicPr>
          <p:cNvPr id="11" name="Picture 4" descr="http://uanews.org/sites/default/files/story-images/axons.jpe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299" y="-3018"/>
            <a:ext cx="5334000" cy="1374618"/>
          </a:xfrm>
          <a:prstGeom prst="rect">
            <a:avLst/>
          </a:prstGeom>
          <a:noFill/>
          <a:extLst>
            <a:ext uri="{909E8E84-426E-40dd-AFC4-6F175D3DCCD1}">
              <a14:hiddenFill xmlns="" xmlns:a14="http://schemas.microsoft.com/office/drawing/2010/main">
                <a:solidFill>
                  <a:srgbClr val="FFFFFF"/>
                </a:solidFill>
              </a14:hiddenFill>
            </a:ext>
          </a:extLst>
        </p:spPr>
      </p:pic>
      <p:pic>
        <p:nvPicPr>
          <p:cNvPr id="13" name="Picture 4" descr="http://uanews.org/sites/default/files/story-images/axons.jpe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10000" y="5515823"/>
            <a:ext cx="5334000" cy="1374618"/>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p14="http://schemas.microsoft.com/office/powerpoint/2010/main" val="300814859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p:txBody>
          <a:bodyPr/>
          <a:lstStyle/>
          <a:p>
            <a:pPr eaLnBrk="1" hangingPunct="1"/>
            <a:r>
              <a:rPr lang="en-US" altLang="en-US" dirty="0" smtClean="0">
                <a:solidFill>
                  <a:srgbClr val="FFC000"/>
                </a:solidFill>
                <a:latin typeface="Times New Roman" panose="02020603050405020304" pitchFamily="18" charset="0"/>
                <a:cs typeface="Times New Roman" panose="02020603050405020304" pitchFamily="18" charset="0"/>
              </a:rPr>
              <a:t>DM2</a:t>
            </a:r>
          </a:p>
        </p:txBody>
      </p:sp>
      <p:sp>
        <p:nvSpPr>
          <p:cNvPr id="18435" name="Rectangle 3"/>
          <p:cNvSpPr>
            <a:spLocks noGrp="1" noChangeArrowheads="1"/>
          </p:cNvSpPr>
          <p:nvPr>
            <p:ph sz="half" idx="1"/>
          </p:nvPr>
        </p:nvSpPr>
        <p:spPr/>
        <p:txBody>
          <a:bodyPr>
            <a:normAutofit/>
          </a:bodyPr>
          <a:lstStyle/>
          <a:p>
            <a:pPr marL="0" lvl="1" indent="0">
              <a:buNone/>
            </a:pPr>
            <a:endParaRPr lang="en-US" altLang="en-US" sz="2200" dirty="0">
              <a:latin typeface="Times New Roman" panose="02020603050405020304" pitchFamily="18" charset="0"/>
              <a:cs typeface="Times New Roman" panose="02020603050405020304" pitchFamily="18" charset="0"/>
            </a:endParaRPr>
          </a:p>
          <a:p>
            <a:pPr eaLnBrk="1" hangingPunct="1"/>
            <a:r>
              <a:rPr lang="en-US" altLang="en-US" sz="2400" dirty="0" smtClean="0">
                <a:latin typeface="Times New Roman" panose="02020603050405020304" pitchFamily="18" charset="0"/>
                <a:cs typeface="Times New Roman" panose="02020603050405020304" pitchFamily="18" charset="0"/>
              </a:rPr>
              <a:t>Adult onset: median age 48 (13-67 </a:t>
            </a:r>
            <a:r>
              <a:rPr lang="en-US" altLang="en-US" sz="2400" dirty="0" err="1" smtClean="0">
                <a:latin typeface="Times New Roman" panose="02020603050405020304" pitchFamily="18" charset="0"/>
                <a:cs typeface="Times New Roman" panose="02020603050405020304" pitchFamily="18" charset="0"/>
              </a:rPr>
              <a:t>yrs</a:t>
            </a:r>
            <a:r>
              <a:rPr lang="en-US" altLang="en-US" sz="2400" dirty="0" smtClean="0">
                <a:latin typeface="Times New Roman" panose="02020603050405020304" pitchFamily="18" charset="0"/>
                <a:cs typeface="Times New Roman" panose="02020603050405020304" pitchFamily="18" charset="0"/>
              </a:rPr>
              <a:t>)</a:t>
            </a:r>
          </a:p>
          <a:p>
            <a:pPr eaLnBrk="1" hangingPunct="1"/>
            <a:r>
              <a:rPr lang="en-US" altLang="en-US" sz="2400" dirty="0" smtClean="0">
                <a:latin typeface="Times New Roman" panose="02020603050405020304" pitchFamily="18" charset="0"/>
                <a:cs typeface="Times New Roman" panose="02020603050405020304" pitchFamily="18" charset="0"/>
              </a:rPr>
              <a:t>Early shoulder and hip involvement; No facial weakness or atrophy. Calf enlargement</a:t>
            </a:r>
          </a:p>
          <a:p>
            <a:pPr eaLnBrk="1" hangingPunct="1"/>
            <a:r>
              <a:rPr lang="en-US" altLang="en-US" sz="2400" dirty="0" smtClean="0">
                <a:latin typeface="Times New Roman" panose="02020603050405020304" pitchFamily="18" charset="0"/>
                <a:cs typeface="Times New Roman" panose="02020603050405020304" pitchFamily="18" charset="0"/>
              </a:rPr>
              <a:t>Muscle Pain or Discomfort in 56%</a:t>
            </a:r>
          </a:p>
          <a:p>
            <a:pPr eaLnBrk="1" hangingPunct="1"/>
            <a:r>
              <a:rPr lang="en-US" altLang="en-US" sz="2400" dirty="0" err="1" smtClean="0">
                <a:latin typeface="Times New Roman" panose="02020603050405020304" pitchFamily="18" charset="0"/>
                <a:cs typeface="Times New Roman" panose="02020603050405020304" pitchFamily="18" charset="0"/>
              </a:rPr>
              <a:t>Extramuscular</a:t>
            </a:r>
            <a:r>
              <a:rPr lang="en-US" altLang="en-US" sz="2400" dirty="0" smtClean="0">
                <a:latin typeface="Times New Roman" panose="02020603050405020304" pitchFamily="18" charset="0"/>
                <a:cs typeface="Times New Roman" panose="02020603050405020304" pitchFamily="18" charset="0"/>
              </a:rPr>
              <a:t> involvement (</a:t>
            </a:r>
            <a:r>
              <a:rPr lang="en-US" altLang="en-US" sz="2400" i="1" dirty="0" smtClean="0">
                <a:latin typeface="Times New Roman" panose="02020603050405020304" pitchFamily="18" charset="0"/>
                <a:cs typeface="Times New Roman" panose="02020603050405020304" pitchFamily="18" charset="0"/>
              </a:rPr>
              <a:t>milder)</a:t>
            </a:r>
            <a:endParaRPr lang="en-US" altLang="en-US" sz="2400" dirty="0" smtClean="0">
              <a:latin typeface="Times New Roman" panose="02020603050405020304" pitchFamily="18" charset="0"/>
              <a:cs typeface="Times New Roman" panose="02020603050405020304" pitchFamily="18" charset="0"/>
            </a:endParaRPr>
          </a:p>
          <a:p>
            <a:pPr eaLnBrk="1" hangingPunct="1"/>
            <a:endParaRPr lang="en-US" altLang="en-US" sz="2400" dirty="0" smtClean="0">
              <a:latin typeface="Times New Roman" panose="02020603050405020304" pitchFamily="18" charset="0"/>
              <a:cs typeface="Times New Roman" panose="02020603050405020304" pitchFamily="18" charset="0"/>
            </a:endParaRPr>
          </a:p>
        </p:txBody>
      </p:sp>
      <p:pic>
        <p:nvPicPr>
          <p:cNvPr id="8" name="Picture 6" descr="http://neuromuscular.wustl.edu/pics/people/patients/Hands/prommlegpost.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38950" y="3863181"/>
            <a:ext cx="1933575" cy="2857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5" descr="http://neuromuscular.wustl.edu/pics/people/patients/Hands/prommleglat.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658677" y="1569720"/>
            <a:ext cx="2047875" cy="2857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22791805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 Box 3"/>
          <p:cNvSpPr txBox="1">
            <a:spLocks noChangeArrowheads="1"/>
          </p:cNvSpPr>
          <p:nvPr/>
        </p:nvSpPr>
        <p:spPr bwMode="auto">
          <a:xfrm>
            <a:off x="296544" y="228600"/>
            <a:ext cx="4777154" cy="40318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tabLst>
                <a:tab pos="2516188" algn="l"/>
                <a:tab pos="3767138" algn="l"/>
              </a:tabLst>
              <a:defRPr sz="2000">
                <a:solidFill>
                  <a:schemeClr val="tx1"/>
                </a:solidFill>
                <a:latin typeface="Times New Roman" panose="02020603050405020304" pitchFamily="18" charset="0"/>
              </a:defRPr>
            </a:lvl1pPr>
            <a:lvl2pPr marL="742950" indent="-285750" eaLnBrk="0" hangingPunct="0">
              <a:tabLst>
                <a:tab pos="2516188" algn="l"/>
                <a:tab pos="3767138" algn="l"/>
              </a:tabLst>
              <a:defRPr sz="2000">
                <a:solidFill>
                  <a:schemeClr val="tx1"/>
                </a:solidFill>
                <a:latin typeface="Times New Roman" panose="02020603050405020304" pitchFamily="18" charset="0"/>
              </a:defRPr>
            </a:lvl2pPr>
            <a:lvl3pPr marL="1143000" indent="-228600" eaLnBrk="0" hangingPunct="0">
              <a:tabLst>
                <a:tab pos="2516188" algn="l"/>
                <a:tab pos="3767138" algn="l"/>
              </a:tabLst>
              <a:defRPr sz="2000">
                <a:solidFill>
                  <a:schemeClr val="tx1"/>
                </a:solidFill>
                <a:latin typeface="Times New Roman" panose="02020603050405020304" pitchFamily="18" charset="0"/>
              </a:defRPr>
            </a:lvl3pPr>
            <a:lvl4pPr marL="1600200" indent="-228600" eaLnBrk="0" hangingPunct="0">
              <a:tabLst>
                <a:tab pos="2516188" algn="l"/>
                <a:tab pos="3767138" algn="l"/>
              </a:tabLst>
              <a:defRPr sz="2000">
                <a:solidFill>
                  <a:schemeClr val="tx1"/>
                </a:solidFill>
                <a:latin typeface="Times New Roman" panose="02020603050405020304" pitchFamily="18" charset="0"/>
              </a:defRPr>
            </a:lvl4pPr>
            <a:lvl5pPr marL="2057400" indent="-228600" eaLnBrk="0" hangingPunct="0">
              <a:tabLst>
                <a:tab pos="2516188" algn="l"/>
                <a:tab pos="3767138" algn="l"/>
              </a:tabLst>
              <a:defRPr sz="2000">
                <a:solidFill>
                  <a:schemeClr val="tx1"/>
                </a:solidFill>
                <a:latin typeface="Times New Roman" panose="02020603050405020304" pitchFamily="18" charset="0"/>
              </a:defRPr>
            </a:lvl5pPr>
            <a:lvl6pPr marL="2514600" indent="-228600" eaLnBrk="0" fontAlgn="base" hangingPunct="0">
              <a:spcBef>
                <a:spcPct val="0"/>
              </a:spcBef>
              <a:spcAft>
                <a:spcPct val="0"/>
              </a:spcAft>
              <a:tabLst>
                <a:tab pos="2516188" algn="l"/>
                <a:tab pos="3767138" algn="l"/>
              </a:tabLst>
              <a:defRPr sz="2000">
                <a:solidFill>
                  <a:schemeClr val="tx1"/>
                </a:solidFill>
                <a:latin typeface="Times New Roman" panose="02020603050405020304" pitchFamily="18" charset="0"/>
              </a:defRPr>
            </a:lvl6pPr>
            <a:lvl7pPr marL="2971800" indent="-228600" eaLnBrk="0" fontAlgn="base" hangingPunct="0">
              <a:spcBef>
                <a:spcPct val="0"/>
              </a:spcBef>
              <a:spcAft>
                <a:spcPct val="0"/>
              </a:spcAft>
              <a:tabLst>
                <a:tab pos="2516188" algn="l"/>
                <a:tab pos="3767138" algn="l"/>
              </a:tabLst>
              <a:defRPr sz="2000">
                <a:solidFill>
                  <a:schemeClr val="tx1"/>
                </a:solidFill>
                <a:latin typeface="Times New Roman" panose="02020603050405020304" pitchFamily="18" charset="0"/>
              </a:defRPr>
            </a:lvl7pPr>
            <a:lvl8pPr marL="3429000" indent="-228600" eaLnBrk="0" fontAlgn="base" hangingPunct="0">
              <a:spcBef>
                <a:spcPct val="0"/>
              </a:spcBef>
              <a:spcAft>
                <a:spcPct val="0"/>
              </a:spcAft>
              <a:tabLst>
                <a:tab pos="2516188" algn="l"/>
                <a:tab pos="3767138" algn="l"/>
              </a:tabLst>
              <a:defRPr sz="2000">
                <a:solidFill>
                  <a:schemeClr val="tx1"/>
                </a:solidFill>
                <a:latin typeface="Times New Roman" panose="02020603050405020304" pitchFamily="18" charset="0"/>
              </a:defRPr>
            </a:lvl8pPr>
            <a:lvl9pPr marL="3886200" indent="-228600" eaLnBrk="0" fontAlgn="base" hangingPunct="0">
              <a:spcBef>
                <a:spcPct val="0"/>
              </a:spcBef>
              <a:spcAft>
                <a:spcPct val="0"/>
              </a:spcAft>
              <a:tabLst>
                <a:tab pos="2516188" algn="l"/>
                <a:tab pos="3767138" algn="l"/>
              </a:tabLst>
              <a:defRPr sz="2000">
                <a:solidFill>
                  <a:schemeClr val="tx1"/>
                </a:solidFill>
                <a:latin typeface="Times New Roman" panose="02020603050405020304" pitchFamily="18" charset="0"/>
              </a:defRPr>
            </a:lvl9pPr>
          </a:lstStyle>
          <a:p>
            <a:pPr eaLnBrk="1" hangingPunct="1"/>
            <a:r>
              <a:rPr lang="en-US" altLang="ja-JP" sz="1600" dirty="0">
                <a:ea typeface="ＭＳ Ｐゴシック" panose="020B0600070205080204" pitchFamily="34" charset="-128"/>
                <a:cs typeface="Times New Roman" panose="02020603050405020304" pitchFamily="18" charset="0"/>
              </a:rPr>
              <a:t>	</a:t>
            </a:r>
            <a:r>
              <a:rPr lang="en-US" altLang="ja-JP" sz="1600" b="1" dirty="0">
                <a:solidFill>
                  <a:srgbClr val="FFC000"/>
                </a:solidFill>
                <a:ea typeface="ＭＳ Ｐゴシック" panose="020B0600070205080204" pitchFamily="34" charset="-128"/>
                <a:cs typeface="Times New Roman" panose="02020603050405020304" pitchFamily="18" charset="0"/>
              </a:rPr>
              <a:t>DM1    	</a:t>
            </a:r>
            <a:r>
              <a:rPr lang="en-US" altLang="ja-JP" sz="1600" b="1" dirty="0" smtClean="0">
                <a:solidFill>
                  <a:srgbClr val="FFC000"/>
                </a:solidFill>
                <a:ea typeface="ＭＳ Ｐゴシック" panose="020B0600070205080204" pitchFamily="34" charset="-128"/>
                <a:cs typeface="Times New Roman" panose="02020603050405020304" pitchFamily="18" charset="0"/>
              </a:rPr>
              <a:t>DM2</a:t>
            </a:r>
          </a:p>
          <a:p>
            <a:pPr eaLnBrk="1" hangingPunct="1"/>
            <a:endParaRPr lang="en-US" altLang="ja-JP" sz="1600" b="1" dirty="0">
              <a:ea typeface="ＭＳ Ｐゴシック" panose="020B0600070205080204" pitchFamily="34" charset="-128"/>
              <a:cs typeface="Times New Roman" panose="02020603050405020304" pitchFamily="18" charset="0"/>
            </a:endParaRPr>
          </a:p>
          <a:p>
            <a:pPr eaLnBrk="1" hangingPunct="1"/>
            <a:r>
              <a:rPr lang="en-US" altLang="ja-JP" sz="1600" dirty="0">
                <a:ea typeface="ＭＳ Ｐゴシック" panose="020B0600070205080204" pitchFamily="34" charset="-128"/>
                <a:cs typeface="Times New Roman" panose="02020603050405020304" pitchFamily="18" charset="0"/>
              </a:rPr>
              <a:t>Inheritance	dominant     </a:t>
            </a:r>
            <a:r>
              <a:rPr lang="en-US" altLang="ja-JP" sz="1600" dirty="0" smtClean="0">
                <a:ea typeface="ＭＳ Ｐゴシック" panose="020B0600070205080204" pitchFamily="34" charset="-128"/>
                <a:cs typeface="Times New Roman" panose="02020603050405020304" pitchFamily="18" charset="0"/>
              </a:rPr>
              <a:t>dominant</a:t>
            </a:r>
            <a:endParaRPr lang="en-US" altLang="ja-JP" sz="1600" dirty="0">
              <a:ea typeface="ＭＳ Ｐゴシック" panose="020B0600070205080204" pitchFamily="34" charset="-128"/>
              <a:cs typeface="Times New Roman" panose="02020603050405020304" pitchFamily="18" charset="0"/>
            </a:endParaRPr>
          </a:p>
          <a:p>
            <a:pPr eaLnBrk="1" hangingPunct="1"/>
            <a:r>
              <a:rPr lang="en-US" altLang="ja-JP" sz="1600" dirty="0">
                <a:ea typeface="ＭＳ Ｐゴシック" panose="020B0600070205080204" pitchFamily="34" charset="-128"/>
                <a:cs typeface="Times New Roman" panose="02020603050405020304" pitchFamily="18" charset="0"/>
              </a:rPr>
              <a:t>Anticipation	+++	</a:t>
            </a:r>
            <a:r>
              <a:rPr lang="en-US" altLang="ja-JP" sz="1600" dirty="0" smtClean="0">
                <a:ea typeface="ＭＳ Ｐゴシック" panose="020B0600070205080204" pitchFamily="34" charset="-128"/>
                <a:cs typeface="Times New Roman" panose="02020603050405020304" pitchFamily="18" charset="0"/>
              </a:rPr>
              <a:t>+(?)</a:t>
            </a:r>
            <a:endParaRPr lang="en-US" altLang="ja-JP" sz="1600" dirty="0">
              <a:ea typeface="ＭＳ Ｐゴシック" panose="020B0600070205080204" pitchFamily="34" charset="-128"/>
              <a:cs typeface="Times New Roman" panose="02020603050405020304" pitchFamily="18" charset="0"/>
            </a:endParaRPr>
          </a:p>
          <a:p>
            <a:pPr eaLnBrk="1" hangingPunct="1"/>
            <a:r>
              <a:rPr lang="en-US" altLang="ja-JP" sz="1600" dirty="0">
                <a:ea typeface="ＭＳ Ｐゴシック" panose="020B0600070205080204" pitchFamily="34" charset="-128"/>
                <a:cs typeface="Times New Roman" panose="02020603050405020304" pitchFamily="18" charset="0"/>
              </a:rPr>
              <a:t>Congenital form	Present	Absent</a:t>
            </a:r>
          </a:p>
          <a:p>
            <a:pPr eaLnBrk="1" hangingPunct="1"/>
            <a:r>
              <a:rPr lang="en-US" altLang="ja-JP" sz="1600" dirty="0">
                <a:ea typeface="ＭＳ Ｐゴシック" panose="020B0600070205080204" pitchFamily="34" charset="-128"/>
                <a:cs typeface="Times New Roman" panose="02020603050405020304" pitchFamily="18" charset="0"/>
              </a:rPr>
              <a:t>Childhood form	Present	</a:t>
            </a:r>
            <a:r>
              <a:rPr lang="en-US" altLang="ja-JP" sz="1600" dirty="0" smtClean="0">
                <a:ea typeface="ＭＳ Ｐゴシック" panose="020B0600070205080204" pitchFamily="34" charset="-128"/>
                <a:cs typeface="Times New Roman" panose="02020603050405020304" pitchFamily="18" charset="0"/>
              </a:rPr>
              <a:t>Rare</a:t>
            </a:r>
            <a:endParaRPr lang="en-US" altLang="ja-JP" sz="1600" dirty="0">
              <a:ea typeface="ＭＳ Ｐゴシック" panose="020B0600070205080204" pitchFamily="34" charset="-128"/>
              <a:cs typeface="Times New Roman" panose="02020603050405020304" pitchFamily="18" charset="0"/>
            </a:endParaRPr>
          </a:p>
          <a:p>
            <a:pPr eaLnBrk="1" hangingPunct="1"/>
            <a:r>
              <a:rPr lang="en-US" altLang="ja-JP" sz="1600" dirty="0">
                <a:ea typeface="ＭＳ Ｐゴシック" panose="020B0600070205080204" pitchFamily="34" charset="-128"/>
                <a:cs typeface="Times New Roman" panose="02020603050405020304" pitchFamily="18" charset="0"/>
              </a:rPr>
              <a:t>Hatchet face	Present	</a:t>
            </a:r>
            <a:r>
              <a:rPr lang="en-US" altLang="ja-JP" sz="1600" dirty="0" smtClean="0">
                <a:ea typeface="ＭＳ Ｐゴシック" panose="020B0600070205080204" pitchFamily="34" charset="-128"/>
                <a:cs typeface="Times New Roman" panose="02020603050405020304" pitchFamily="18" charset="0"/>
              </a:rPr>
              <a:t>Rare</a:t>
            </a:r>
            <a:endParaRPr lang="en-US" altLang="ja-JP" sz="1600" dirty="0">
              <a:ea typeface="ＭＳ Ｐゴシック" panose="020B0600070205080204" pitchFamily="34" charset="-128"/>
              <a:cs typeface="Times New Roman" panose="02020603050405020304" pitchFamily="18" charset="0"/>
            </a:endParaRPr>
          </a:p>
          <a:p>
            <a:pPr eaLnBrk="1" hangingPunct="1"/>
            <a:r>
              <a:rPr lang="en-US" altLang="ja-JP" sz="1600" dirty="0">
                <a:ea typeface="ＭＳ Ｐゴシック" panose="020B0600070205080204" pitchFamily="34" charset="-128"/>
                <a:cs typeface="Times New Roman" panose="02020603050405020304" pitchFamily="18" charset="0"/>
              </a:rPr>
              <a:t>Muscle weakness</a:t>
            </a:r>
          </a:p>
          <a:p>
            <a:pPr eaLnBrk="1" hangingPunct="1"/>
            <a:r>
              <a:rPr lang="en-US" altLang="ja-JP" sz="1600" dirty="0">
                <a:ea typeface="ＭＳ Ｐゴシック" panose="020B0600070205080204" pitchFamily="34" charset="-128"/>
                <a:cs typeface="Times New Roman" panose="02020603050405020304" pitchFamily="18" charset="0"/>
              </a:rPr>
              <a:t>  facial 	++	</a:t>
            </a:r>
            <a:r>
              <a:rPr lang="en-US" altLang="ja-JP" sz="1600" dirty="0" smtClean="0">
                <a:ea typeface="ＭＳ Ｐゴシック" panose="020B0600070205080204" pitchFamily="34" charset="-128"/>
                <a:cs typeface="Times New Roman" panose="02020603050405020304" pitchFamily="18" charset="0"/>
              </a:rPr>
              <a:t>+</a:t>
            </a:r>
            <a:endParaRPr lang="en-US" altLang="ja-JP" sz="1600" dirty="0">
              <a:ea typeface="ＭＳ Ｐゴシック" panose="020B0600070205080204" pitchFamily="34" charset="-128"/>
              <a:cs typeface="Times New Roman" panose="02020603050405020304" pitchFamily="18" charset="0"/>
            </a:endParaRPr>
          </a:p>
          <a:p>
            <a:pPr eaLnBrk="1" hangingPunct="1"/>
            <a:r>
              <a:rPr lang="en-US" altLang="ja-JP" sz="1600" dirty="0" smtClean="0">
                <a:ea typeface="ＭＳ Ｐゴシック" panose="020B0600070205080204" pitchFamily="34" charset="-128"/>
                <a:cs typeface="Times New Roman" panose="02020603050405020304" pitchFamily="18" charset="0"/>
              </a:rPr>
              <a:t>  neck 	++	</a:t>
            </a:r>
            <a:r>
              <a:rPr lang="en-US" sz="1600" dirty="0" smtClean="0">
                <a:cs typeface="Times New Roman" panose="02020603050405020304" pitchFamily="18" charset="0"/>
              </a:rPr>
              <a:t>±</a:t>
            </a:r>
            <a:endParaRPr lang="en-US" altLang="ja-JP" sz="1600" dirty="0" smtClean="0">
              <a:ea typeface="ＭＳ Ｐゴシック" panose="020B0600070205080204" pitchFamily="34" charset="-128"/>
              <a:cs typeface="Times New Roman" panose="02020603050405020304" pitchFamily="18" charset="0"/>
            </a:endParaRPr>
          </a:p>
          <a:p>
            <a:pPr eaLnBrk="1" hangingPunct="1"/>
            <a:r>
              <a:rPr lang="en-US" altLang="ja-JP" sz="1600" dirty="0" smtClean="0">
                <a:ea typeface="ＭＳ Ｐゴシック" panose="020B0600070205080204" pitchFamily="34" charset="-128"/>
                <a:cs typeface="Times New Roman" panose="02020603050405020304" pitchFamily="18" charset="0"/>
              </a:rPr>
              <a:t>  </a:t>
            </a:r>
            <a:r>
              <a:rPr lang="en-US" altLang="ja-JP" sz="1600" dirty="0">
                <a:ea typeface="ＭＳ Ｐゴシック" panose="020B0600070205080204" pitchFamily="34" charset="-128"/>
                <a:cs typeface="Times New Roman" panose="02020603050405020304" pitchFamily="18" charset="0"/>
              </a:rPr>
              <a:t>distal limb 	++	</a:t>
            </a:r>
            <a:r>
              <a:rPr lang="en-US" altLang="ja-JP" sz="1600" dirty="0" smtClean="0">
                <a:ea typeface="ＭＳ Ｐゴシック" panose="020B0600070205080204" pitchFamily="34" charset="-128"/>
                <a:cs typeface="Times New Roman" panose="02020603050405020304" pitchFamily="18" charset="0"/>
              </a:rPr>
              <a:t>+</a:t>
            </a:r>
            <a:endParaRPr lang="en-US" altLang="ja-JP" sz="1600" dirty="0">
              <a:ea typeface="ＭＳ Ｐゴシック" panose="020B0600070205080204" pitchFamily="34" charset="-128"/>
              <a:cs typeface="Times New Roman" panose="02020603050405020304" pitchFamily="18" charset="0"/>
            </a:endParaRPr>
          </a:p>
          <a:p>
            <a:pPr eaLnBrk="1" hangingPunct="1"/>
            <a:r>
              <a:rPr lang="en-US" altLang="ja-JP" sz="1600" dirty="0">
                <a:ea typeface="ＭＳ Ｐゴシック" panose="020B0600070205080204" pitchFamily="34" charset="-128"/>
                <a:cs typeface="Times New Roman" panose="02020603050405020304" pitchFamily="18" charset="0"/>
              </a:rPr>
              <a:t>  proximal leg 	+	</a:t>
            </a:r>
            <a:r>
              <a:rPr lang="en-US" altLang="ja-JP" sz="1600" dirty="0" smtClean="0">
                <a:ea typeface="ＭＳ Ｐゴシック" panose="020B0600070205080204" pitchFamily="34" charset="-128"/>
                <a:cs typeface="Times New Roman" panose="02020603050405020304" pitchFamily="18" charset="0"/>
              </a:rPr>
              <a:t>++</a:t>
            </a:r>
          </a:p>
          <a:p>
            <a:pPr eaLnBrk="1" hangingPunct="1"/>
            <a:r>
              <a:rPr lang="en-US" altLang="ja-JP" sz="1600" dirty="0" smtClean="0">
                <a:ea typeface="ＭＳ Ｐゴシック" panose="020B0600070205080204" pitchFamily="34" charset="-128"/>
                <a:cs typeface="Times New Roman" panose="02020603050405020304" pitchFamily="18" charset="0"/>
              </a:rPr>
              <a:t>Progressive </a:t>
            </a:r>
            <a:r>
              <a:rPr lang="en-US" altLang="ja-JP" sz="1600" dirty="0">
                <a:ea typeface="ＭＳ Ｐゴシック" panose="020B0600070205080204" pitchFamily="34" charset="-128"/>
                <a:cs typeface="Times New Roman" panose="02020603050405020304" pitchFamily="18" charset="0"/>
              </a:rPr>
              <a:t>weakness	+	</a:t>
            </a:r>
            <a:r>
              <a:rPr lang="en-US" altLang="ja-JP" sz="1600" dirty="0" smtClean="0">
                <a:ea typeface="ＭＳ Ｐゴシック" panose="020B0600070205080204" pitchFamily="34" charset="-128"/>
                <a:cs typeface="Times New Roman" panose="02020603050405020304" pitchFamily="18" charset="0"/>
              </a:rPr>
              <a:t>+</a:t>
            </a:r>
            <a:endParaRPr lang="en-US" altLang="ja-JP" sz="1600" dirty="0">
              <a:ea typeface="ＭＳ Ｐゴシック" panose="020B0600070205080204" pitchFamily="34" charset="-128"/>
              <a:cs typeface="Times New Roman" panose="02020603050405020304" pitchFamily="18" charset="0"/>
            </a:endParaRPr>
          </a:p>
          <a:p>
            <a:pPr eaLnBrk="1" hangingPunct="1"/>
            <a:r>
              <a:rPr lang="en-US" altLang="ja-JP" sz="1600" dirty="0">
                <a:ea typeface="ＭＳ Ｐゴシック" panose="020B0600070205080204" pitchFamily="34" charset="-128"/>
                <a:cs typeface="Times New Roman" panose="02020603050405020304" pitchFamily="18" charset="0"/>
              </a:rPr>
              <a:t>Muscle pain	</a:t>
            </a:r>
            <a:r>
              <a:rPr lang="en-US" sz="1600" dirty="0" smtClean="0">
                <a:cs typeface="Times New Roman" panose="02020603050405020304" pitchFamily="18" charset="0"/>
              </a:rPr>
              <a:t>± </a:t>
            </a:r>
            <a:r>
              <a:rPr lang="en-US" altLang="ja-JP" sz="1600" dirty="0">
                <a:ea typeface="ＭＳ Ｐゴシック" panose="020B0600070205080204" pitchFamily="34" charset="-128"/>
                <a:cs typeface="Times New Roman" panose="02020603050405020304" pitchFamily="18" charset="0"/>
              </a:rPr>
              <a:t>	</a:t>
            </a:r>
            <a:r>
              <a:rPr lang="en-US" altLang="ja-JP" sz="1600" dirty="0" smtClean="0">
                <a:ea typeface="ＭＳ Ｐゴシック" panose="020B0600070205080204" pitchFamily="34" charset="-128"/>
                <a:cs typeface="Times New Roman" panose="02020603050405020304" pitchFamily="18" charset="0"/>
              </a:rPr>
              <a:t>+</a:t>
            </a:r>
            <a:endParaRPr lang="en-US" altLang="ja-JP" sz="1600" dirty="0">
              <a:ea typeface="ＭＳ Ｐゴシック" panose="020B0600070205080204" pitchFamily="34" charset="-128"/>
              <a:cs typeface="Times New Roman" panose="02020603050405020304" pitchFamily="18" charset="0"/>
            </a:endParaRPr>
          </a:p>
          <a:p>
            <a:pPr eaLnBrk="1" hangingPunct="1"/>
            <a:r>
              <a:rPr lang="en-US" altLang="ja-JP" sz="1600" dirty="0">
                <a:ea typeface="ＭＳ Ｐゴシック" panose="020B0600070205080204" pitchFamily="34" charset="-128"/>
                <a:cs typeface="Times New Roman" panose="02020603050405020304" pitchFamily="18" charset="0"/>
              </a:rPr>
              <a:t>Calf hypertrophy	-	</a:t>
            </a:r>
            <a:r>
              <a:rPr lang="en-US" altLang="ja-JP" sz="1600" dirty="0" smtClean="0">
                <a:ea typeface="ＭＳ Ｐゴシック" panose="020B0600070205080204" pitchFamily="34" charset="-128"/>
                <a:cs typeface="Times New Roman" panose="02020603050405020304" pitchFamily="18" charset="0"/>
              </a:rPr>
              <a:t>+</a:t>
            </a:r>
            <a:endParaRPr lang="en-US" altLang="ja-JP" sz="1600" dirty="0">
              <a:ea typeface="ＭＳ Ｐゴシック" panose="020B0600070205080204" pitchFamily="34" charset="-128"/>
              <a:cs typeface="Times New Roman" panose="02020603050405020304" pitchFamily="18" charset="0"/>
            </a:endParaRPr>
          </a:p>
          <a:p>
            <a:pPr eaLnBrk="1" hangingPunct="1"/>
            <a:r>
              <a:rPr lang="en-US" altLang="ja-JP" sz="1600" dirty="0">
                <a:ea typeface="ＭＳ Ｐゴシック" panose="020B0600070205080204" pitchFamily="34" charset="-128"/>
                <a:cs typeface="Times New Roman" panose="02020603050405020304" pitchFamily="18" charset="0"/>
              </a:rPr>
              <a:t>Distal muscle atrophy	++	</a:t>
            </a:r>
            <a:r>
              <a:rPr lang="en-US" sz="1600" dirty="0" smtClean="0">
                <a:cs typeface="Times New Roman" panose="02020603050405020304" pitchFamily="18" charset="0"/>
              </a:rPr>
              <a:t>±</a:t>
            </a:r>
            <a:endParaRPr lang="en-US" altLang="ja-JP" sz="1600" dirty="0">
              <a:ea typeface="ＭＳ Ｐゴシック" panose="020B0600070205080204" pitchFamily="34" charset="-128"/>
              <a:cs typeface="Times New Roman" panose="02020603050405020304" pitchFamily="18" charset="0"/>
            </a:endParaRPr>
          </a:p>
        </p:txBody>
      </p:sp>
      <p:sp>
        <p:nvSpPr>
          <p:cNvPr id="13" name="Text Box 7"/>
          <p:cNvSpPr txBox="1">
            <a:spLocks noChangeArrowheads="1"/>
          </p:cNvSpPr>
          <p:nvPr/>
        </p:nvSpPr>
        <p:spPr bwMode="auto">
          <a:xfrm>
            <a:off x="4845098" y="152400"/>
            <a:ext cx="4267200" cy="45243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tabLst>
                <a:tab pos="1997075" algn="l"/>
                <a:tab pos="2976563" algn="l"/>
              </a:tabLst>
              <a:defRPr sz="2000">
                <a:solidFill>
                  <a:schemeClr val="tx1"/>
                </a:solidFill>
                <a:latin typeface="Times New Roman" panose="02020603050405020304" pitchFamily="18" charset="0"/>
              </a:defRPr>
            </a:lvl1pPr>
            <a:lvl2pPr marL="742950" indent="-285750" eaLnBrk="0" hangingPunct="0">
              <a:tabLst>
                <a:tab pos="1997075" algn="l"/>
                <a:tab pos="2976563" algn="l"/>
              </a:tabLst>
              <a:defRPr sz="2000">
                <a:solidFill>
                  <a:schemeClr val="tx1"/>
                </a:solidFill>
                <a:latin typeface="Times New Roman" panose="02020603050405020304" pitchFamily="18" charset="0"/>
              </a:defRPr>
            </a:lvl2pPr>
            <a:lvl3pPr marL="1143000" indent="-228600" eaLnBrk="0" hangingPunct="0">
              <a:tabLst>
                <a:tab pos="1997075" algn="l"/>
                <a:tab pos="2976563" algn="l"/>
              </a:tabLst>
              <a:defRPr sz="2000">
                <a:solidFill>
                  <a:schemeClr val="tx1"/>
                </a:solidFill>
                <a:latin typeface="Times New Roman" panose="02020603050405020304" pitchFamily="18" charset="0"/>
              </a:defRPr>
            </a:lvl3pPr>
            <a:lvl4pPr marL="1600200" indent="-228600" eaLnBrk="0" hangingPunct="0">
              <a:tabLst>
                <a:tab pos="1997075" algn="l"/>
                <a:tab pos="2976563" algn="l"/>
              </a:tabLst>
              <a:defRPr sz="2000">
                <a:solidFill>
                  <a:schemeClr val="tx1"/>
                </a:solidFill>
                <a:latin typeface="Times New Roman" panose="02020603050405020304" pitchFamily="18" charset="0"/>
              </a:defRPr>
            </a:lvl4pPr>
            <a:lvl5pPr marL="2057400" indent="-228600" eaLnBrk="0" hangingPunct="0">
              <a:tabLst>
                <a:tab pos="1997075" algn="l"/>
                <a:tab pos="2976563" algn="l"/>
              </a:tabLst>
              <a:defRPr sz="2000">
                <a:solidFill>
                  <a:schemeClr val="tx1"/>
                </a:solidFill>
                <a:latin typeface="Times New Roman" panose="02020603050405020304" pitchFamily="18" charset="0"/>
              </a:defRPr>
            </a:lvl5pPr>
            <a:lvl6pPr marL="2514600" indent="-228600" eaLnBrk="0" fontAlgn="base" hangingPunct="0">
              <a:spcBef>
                <a:spcPct val="0"/>
              </a:spcBef>
              <a:spcAft>
                <a:spcPct val="0"/>
              </a:spcAft>
              <a:tabLst>
                <a:tab pos="1997075" algn="l"/>
                <a:tab pos="2976563" algn="l"/>
              </a:tabLst>
              <a:defRPr sz="2000">
                <a:solidFill>
                  <a:schemeClr val="tx1"/>
                </a:solidFill>
                <a:latin typeface="Times New Roman" panose="02020603050405020304" pitchFamily="18" charset="0"/>
              </a:defRPr>
            </a:lvl6pPr>
            <a:lvl7pPr marL="2971800" indent="-228600" eaLnBrk="0" fontAlgn="base" hangingPunct="0">
              <a:spcBef>
                <a:spcPct val="0"/>
              </a:spcBef>
              <a:spcAft>
                <a:spcPct val="0"/>
              </a:spcAft>
              <a:tabLst>
                <a:tab pos="1997075" algn="l"/>
                <a:tab pos="2976563" algn="l"/>
              </a:tabLst>
              <a:defRPr sz="2000">
                <a:solidFill>
                  <a:schemeClr val="tx1"/>
                </a:solidFill>
                <a:latin typeface="Times New Roman" panose="02020603050405020304" pitchFamily="18" charset="0"/>
              </a:defRPr>
            </a:lvl7pPr>
            <a:lvl8pPr marL="3429000" indent="-228600" eaLnBrk="0" fontAlgn="base" hangingPunct="0">
              <a:spcBef>
                <a:spcPct val="0"/>
              </a:spcBef>
              <a:spcAft>
                <a:spcPct val="0"/>
              </a:spcAft>
              <a:tabLst>
                <a:tab pos="1997075" algn="l"/>
                <a:tab pos="2976563" algn="l"/>
              </a:tabLst>
              <a:defRPr sz="2000">
                <a:solidFill>
                  <a:schemeClr val="tx1"/>
                </a:solidFill>
                <a:latin typeface="Times New Roman" panose="02020603050405020304" pitchFamily="18" charset="0"/>
              </a:defRPr>
            </a:lvl8pPr>
            <a:lvl9pPr marL="3886200" indent="-228600" eaLnBrk="0" fontAlgn="base" hangingPunct="0">
              <a:spcBef>
                <a:spcPct val="0"/>
              </a:spcBef>
              <a:spcAft>
                <a:spcPct val="0"/>
              </a:spcAft>
              <a:tabLst>
                <a:tab pos="1997075" algn="l"/>
                <a:tab pos="2976563" algn="l"/>
              </a:tabLst>
              <a:defRPr sz="2000">
                <a:solidFill>
                  <a:schemeClr val="tx1"/>
                </a:solidFill>
                <a:latin typeface="Times New Roman" panose="02020603050405020304" pitchFamily="18" charset="0"/>
              </a:defRPr>
            </a:lvl9pPr>
          </a:lstStyle>
          <a:p>
            <a:pPr eaLnBrk="1" hangingPunct="1">
              <a:tabLst>
                <a:tab pos="2225675" algn="l"/>
                <a:tab pos="3200400" algn="l"/>
              </a:tabLst>
            </a:pPr>
            <a:r>
              <a:rPr lang="en-US" altLang="ja-JP" sz="1600" dirty="0">
                <a:ea typeface="ＭＳ Ｐゴシック" panose="020B0600070205080204" pitchFamily="34" charset="-128"/>
                <a:cs typeface="Times New Roman" panose="02020603050405020304" pitchFamily="18" charset="0"/>
              </a:rPr>
              <a:t>	</a:t>
            </a:r>
            <a:r>
              <a:rPr lang="en-US" altLang="ja-JP" sz="1600" b="1" dirty="0">
                <a:solidFill>
                  <a:srgbClr val="FFC000"/>
                </a:solidFill>
                <a:ea typeface="ＭＳ Ｐゴシック" panose="020B0600070205080204" pitchFamily="34" charset="-128"/>
                <a:cs typeface="Times New Roman" panose="02020603050405020304" pitchFamily="18" charset="0"/>
              </a:rPr>
              <a:t>DM1 </a:t>
            </a:r>
            <a:r>
              <a:rPr lang="en-US" altLang="ja-JP" sz="1600" dirty="0">
                <a:solidFill>
                  <a:srgbClr val="FFC000"/>
                </a:solidFill>
                <a:ea typeface="ＭＳ Ｐゴシック" panose="020B0600070205080204" pitchFamily="34" charset="-128"/>
                <a:cs typeface="Times New Roman" panose="02020603050405020304" pitchFamily="18" charset="0"/>
              </a:rPr>
              <a:t>   </a:t>
            </a:r>
            <a:r>
              <a:rPr lang="en-US" altLang="ja-JP" sz="1600" dirty="0" smtClean="0">
                <a:solidFill>
                  <a:srgbClr val="FFC000"/>
                </a:solidFill>
                <a:ea typeface="ＭＳ Ｐゴシック" panose="020B0600070205080204" pitchFamily="34" charset="-128"/>
                <a:cs typeface="Times New Roman" panose="02020603050405020304" pitchFamily="18" charset="0"/>
              </a:rPr>
              <a:t>	</a:t>
            </a:r>
            <a:r>
              <a:rPr lang="en-US" altLang="ja-JP" sz="1600" b="1" dirty="0" smtClean="0">
                <a:solidFill>
                  <a:srgbClr val="FFC000"/>
                </a:solidFill>
                <a:ea typeface="ＭＳ Ｐゴシック" panose="020B0600070205080204" pitchFamily="34" charset="-128"/>
                <a:cs typeface="Times New Roman" panose="02020603050405020304" pitchFamily="18" charset="0"/>
              </a:rPr>
              <a:t>DM2</a:t>
            </a:r>
          </a:p>
          <a:p>
            <a:pPr eaLnBrk="1" hangingPunct="1">
              <a:tabLst>
                <a:tab pos="2225675" algn="l"/>
                <a:tab pos="3200400" algn="l"/>
              </a:tabLst>
            </a:pPr>
            <a:endParaRPr lang="en-US" altLang="ja-JP" sz="1600" b="1" dirty="0">
              <a:ea typeface="ＭＳ Ｐゴシック" panose="020B0600070205080204" pitchFamily="34" charset="-128"/>
              <a:cs typeface="Times New Roman" panose="02020603050405020304" pitchFamily="18" charset="0"/>
            </a:endParaRPr>
          </a:p>
          <a:p>
            <a:pPr eaLnBrk="1" hangingPunct="1">
              <a:tabLst>
                <a:tab pos="2225675" algn="l"/>
                <a:tab pos="3200400" algn="l"/>
              </a:tabLst>
            </a:pPr>
            <a:r>
              <a:rPr lang="en-US" altLang="ja-JP" sz="1600" dirty="0">
                <a:ea typeface="ＭＳ Ｐゴシック" panose="020B0600070205080204" pitchFamily="34" charset="-128"/>
                <a:cs typeface="Times New Roman" panose="02020603050405020304" pitchFamily="18" charset="0"/>
              </a:rPr>
              <a:t>Cardiomyopathy	+	</a:t>
            </a:r>
            <a:r>
              <a:rPr lang="en-US" altLang="ja-JP" sz="1600" dirty="0" smtClean="0">
                <a:ea typeface="ＭＳ Ｐゴシック" panose="020B0600070205080204" pitchFamily="34" charset="-128"/>
                <a:cs typeface="Times New Roman" panose="02020603050405020304" pitchFamily="18" charset="0"/>
              </a:rPr>
              <a:t>+</a:t>
            </a:r>
            <a:r>
              <a:rPr lang="en-US" altLang="ja-JP" sz="1600" dirty="0">
                <a:ea typeface="ＭＳ Ｐゴシック" panose="020B0600070205080204" pitchFamily="34" charset="-128"/>
                <a:cs typeface="Times New Roman" panose="02020603050405020304" pitchFamily="18" charset="0"/>
              </a:rPr>
              <a:t>	</a:t>
            </a:r>
          </a:p>
          <a:p>
            <a:pPr eaLnBrk="1" hangingPunct="1">
              <a:tabLst>
                <a:tab pos="2225675" algn="l"/>
                <a:tab pos="3200400" algn="l"/>
              </a:tabLst>
            </a:pPr>
            <a:r>
              <a:rPr lang="en-US" altLang="ja-JP" sz="1600" dirty="0">
                <a:ea typeface="ＭＳ Ｐゴシック" panose="020B0600070205080204" pitchFamily="34" charset="-128"/>
                <a:cs typeface="Times New Roman" panose="02020603050405020304" pitchFamily="18" charset="0"/>
              </a:rPr>
              <a:t>Cataracts	+	</a:t>
            </a:r>
            <a:r>
              <a:rPr lang="en-US" altLang="ja-JP" sz="1600" dirty="0" smtClean="0">
                <a:ea typeface="ＭＳ Ｐゴシック" panose="020B0600070205080204" pitchFamily="34" charset="-128"/>
                <a:cs typeface="Times New Roman" panose="02020603050405020304" pitchFamily="18" charset="0"/>
              </a:rPr>
              <a:t>+</a:t>
            </a:r>
            <a:endParaRPr lang="en-US" altLang="ja-JP" sz="1600" dirty="0">
              <a:ea typeface="ＭＳ Ｐゴシック" panose="020B0600070205080204" pitchFamily="34" charset="-128"/>
              <a:cs typeface="Times New Roman" panose="02020603050405020304" pitchFamily="18" charset="0"/>
            </a:endParaRPr>
          </a:p>
          <a:p>
            <a:pPr eaLnBrk="1" hangingPunct="1">
              <a:tabLst>
                <a:tab pos="2225675" algn="l"/>
                <a:tab pos="3200400" algn="l"/>
              </a:tabLst>
            </a:pPr>
            <a:r>
              <a:rPr lang="en-US" altLang="ja-JP" sz="1600" dirty="0">
                <a:ea typeface="ＭＳ Ｐゴシック" panose="020B0600070205080204" pitchFamily="34" charset="-128"/>
                <a:cs typeface="Times New Roman" panose="02020603050405020304" pitchFamily="18" charset="0"/>
              </a:rPr>
              <a:t>Frontal balding	++	+	</a:t>
            </a:r>
          </a:p>
          <a:p>
            <a:pPr eaLnBrk="1" hangingPunct="1">
              <a:tabLst>
                <a:tab pos="2225675" algn="l"/>
                <a:tab pos="3200400" algn="l"/>
              </a:tabLst>
            </a:pPr>
            <a:r>
              <a:rPr lang="en-US" altLang="ja-JP" sz="1600" dirty="0">
                <a:ea typeface="ＭＳ Ｐゴシック" panose="020B0600070205080204" pitchFamily="34" charset="-128"/>
                <a:cs typeface="Times New Roman" panose="02020603050405020304" pitchFamily="18" charset="0"/>
              </a:rPr>
              <a:t>Testicular atrophy	++	+</a:t>
            </a:r>
          </a:p>
          <a:p>
            <a:pPr eaLnBrk="1" hangingPunct="1">
              <a:tabLst>
                <a:tab pos="2225675" algn="l"/>
                <a:tab pos="3200400" algn="l"/>
              </a:tabLst>
            </a:pPr>
            <a:r>
              <a:rPr lang="en-US" altLang="ja-JP" sz="1600" dirty="0">
                <a:ea typeface="ＭＳ Ｐゴシック" panose="020B0600070205080204" pitchFamily="34" charset="-128"/>
                <a:cs typeface="Times New Roman" panose="02020603050405020304" pitchFamily="18" charset="0"/>
              </a:rPr>
              <a:t>Insulin insensitivity	</a:t>
            </a:r>
            <a:r>
              <a:rPr lang="en-US" altLang="ja-JP" sz="1600" dirty="0" smtClean="0">
                <a:ea typeface="ＭＳ Ｐゴシック" panose="020B0600070205080204" pitchFamily="34" charset="-128"/>
                <a:cs typeface="Times New Roman" panose="02020603050405020304" pitchFamily="18" charset="0"/>
              </a:rPr>
              <a:t>++	+</a:t>
            </a:r>
            <a:r>
              <a:rPr lang="en-US" altLang="ja-JP" sz="1600" dirty="0">
                <a:ea typeface="ＭＳ Ｐゴシック" panose="020B0600070205080204" pitchFamily="34" charset="-128"/>
                <a:cs typeface="Times New Roman" panose="02020603050405020304" pitchFamily="18" charset="0"/>
              </a:rPr>
              <a:t>	</a:t>
            </a:r>
          </a:p>
          <a:p>
            <a:pPr eaLnBrk="1" hangingPunct="1">
              <a:tabLst>
                <a:tab pos="2225675" algn="l"/>
                <a:tab pos="3200400" algn="l"/>
              </a:tabLst>
            </a:pPr>
            <a:r>
              <a:rPr lang="en-US" altLang="ja-JP" sz="1600" dirty="0">
                <a:ea typeface="ＭＳ Ｐゴシック" panose="020B0600070205080204" pitchFamily="34" charset="-128"/>
                <a:cs typeface="Times New Roman" panose="02020603050405020304" pitchFamily="18" charset="0"/>
              </a:rPr>
              <a:t>Gall bladder </a:t>
            </a:r>
            <a:r>
              <a:rPr lang="en-US" altLang="ja-JP" sz="1600" dirty="0" smtClean="0">
                <a:ea typeface="ＭＳ Ｐゴシック" panose="020B0600070205080204" pitchFamily="34" charset="-128"/>
                <a:cs typeface="Times New Roman" panose="02020603050405020304" pitchFamily="18" charset="0"/>
              </a:rPr>
              <a:t>disease	++</a:t>
            </a:r>
            <a:r>
              <a:rPr lang="en-US" altLang="ja-JP" sz="1600" dirty="0">
                <a:ea typeface="ＭＳ Ｐゴシック" panose="020B0600070205080204" pitchFamily="34" charset="-128"/>
                <a:cs typeface="Times New Roman" panose="02020603050405020304" pitchFamily="18" charset="0"/>
              </a:rPr>
              <a:t>	+</a:t>
            </a:r>
          </a:p>
          <a:p>
            <a:pPr eaLnBrk="1" hangingPunct="1">
              <a:tabLst>
                <a:tab pos="2225675" algn="l"/>
                <a:tab pos="3200400" algn="l"/>
              </a:tabLst>
            </a:pPr>
            <a:r>
              <a:rPr lang="en-US" altLang="ja-JP" sz="1600" dirty="0" smtClean="0">
                <a:ea typeface="ＭＳ Ｐゴシック" panose="020B0600070205080204" pitchFamily="34" charset="-128"/>
                <a:cs typeface="Times New Roman" panose="02020603050405020304" pitchFamily="18" charset="0"/>
              </a:rPr>
              <a:t>Other GI dysmotility</a:t>
            </a:r>
            <a:r>
              <a:rPr lang="en-US" altLang="ja-JP" sz="1600" dirty="0">
                <a:ea typeface="ＭＳ Ｐゴシック" panose="020B0600070205080204" pitchFamily="34" charset="-128"/>
                <a:cs typeface="Times New Roman" panose="02020603050405020304" pitchFamily="18" charset="0"/>
              </a:rPr>
              <a:t>	</a:t>
            </a:r>
            <a:r>
              <a:rPr lang="en-US" altLang="ja-JP" sz="1600" dirty="0" smtClean="0">
                <a:ea typeface="ＭＳ Ｐゴシック" panose="020B0600070205080204" pitchFamily="34" charset="-128"/>
                <a:cs typeface="Times New Roman" panose="02020603050405020304" pitchFamily="18" charset="0"/>
              </a:rPr>
              <a:t>+	+</a:t>
            </a:r>
          </a:p>
          <a:p>
            <a:pPr eaLnBrk="1" hangingPunct="1">
              <a:tabLst>
                <a:tab pos="2225675" algn="l"/>
                <a:tab pos="3200400" algn="l"/>
              </a:tabLst>
            </a:pPr>
            <a:r>
              <a:rPr lang="en-US" altLang="ja-JP" sz="1600" dirty="0" smtClean="0">
                <a:ea typeface="ＭＳ Ｐゴシック" panose="020B0600070205080204" pitchFamily="34" charset="-128"/>
                <a:cs typeface="Times New Roman" panose="02020603050405020304" pitchFamily="18" charset="0"/>
              </a:rPr>
              <a:t>CNS </a:t>
            </a:r>
            <a:r>
              <a:rPr lang="en-US" altLang="ja-JP" sz="1600" dirty="0">
                <a:ea typeface="ＭＳ Ｐゴシック" panose="020B0600070205080204" pitchFamily="34" charset="-128"/>
                <a:cs typeface="Times New Roman" panose="02020603050405020304" pitchFamily="18" charset="0"/>
              </a:rPr>
              <a:t>dysfunctions	++	</a:t>
            </a:r>
            <a:r>
              <a:rPr lang="en-US" altLang="ja-JP" sz="1600" dirty="0" smtClean="0">
                <a:ea typeface="ＭＳ Ｐゴシック" panose="020B0600070205080204" pitchFamily="34" charset="-128"/>
                <a:cs typeface="Times New Roman" panose="02020603050405020304" pitchFamily="18" charset="0"/>
              </a:rPr>
              <a:t>+</a:t>
            </a:r>
            <a:endParaRPr lang="en-US" altLang="ja-JP" sz="1600" dirty="0">
              <a:ea typeface="ＭＳ Ｐゴシック" panose="020B0600070205080204" pitchFamily="34" charset="-128"/>
              <a:cs typeface="Times New Roman" panose="02020603050405020304" pitchFamily="18" charset="0"/>
            </a:endParaRPr>
          </a:p>
          <a:p>
            <a:pPr eaLnBrk="1" hangingPunct="1">
              <a:tabLst>
                <a:tab pos="2225675" algn="l"/>
                <a:tab pos="3200400" algn="l"/>
              </a:tabLst>
            </a:pPr>
            <a:r>
              <a:rPr lang="en-US" altLang="ja-JP" sz="1600" dirty="0">
                <a:ea typeface="ＭＳ Ｐゴシック" panose="020B0600070205080204" pitchFamily="34" charset="-128"/>
                <a:cs typeface="Times New Roman" panose="02020603050405020304" pitchFamily="18" charset="0"/>
              </a:rPr>
              <a:t>Brain WM </a:t>
            </a:r>
            <a:r>
              <a:rPr lang="en-US" altLang="ja-JP" sz="1600" dirty="0" smtClean="0">
                <a:ea typeface="ＭＳ Ｐゴシック" panose="020B0600070205080204" pitchFamily="34" charset="-128"/>
                <a:cs typeface="Times New Roman" panose="02020603050405020304" pitchFamily="18" charset="0"/>
              </a:rPr>
              <a:t>disease</a:t>
            </a:r>
            <a:r>
              <a:rPr lang="en-US" altLang="ja-JP" sz="1600" dirty="0">
                <a:ea typeface="ＭＳ Ｐゴシック" panose="020B0600070205080204" pitchFamily="34" charset="-128"/>
                <a:cs typeface="Times New Roman" panose="02020603050405020304" pitchFamily="18" charset="0"/>
              </a:rPr>
              <a:t>	</a:t>
            </a:r>
            <a:r>
              <a:rPr lang="en-US" sz="1600" dirty="0" smtClean="0">
                <a:cs typeface="Times New Roman" panose="02020603050405020304" pitchFamily="18" charset="0"/>
              </a:rPr>
              <a:t>+ </a:t>
            </a:r>
            <a:r>
              <a:rPr lang="en-US" altLang="ja-JP" sz="1600" dirty="0">
                <a:ea typeface="ＭＳ Ｐゴシック" panose="020B0600070205080204" pitchFamily="34" charset="-128"/>
                <a:cs typeface="Times New Roman" panose="02020603050405020304" pitchFamily="18" charset="0"/>
              </a:rPr>
              <a:t>	+</a:t>
            </a:r>
          </a:p>
          <a:p>
            <a:pPr eaLnBrk="1" hangingPunct="1">
              <a:tabLst>
                <a:tab pos="2225675" algn="l"/>
                <a:tab pos="3200400" algn="l"/>
              </a:tabLst>
            </a:pPr>
            <a:r>
              <a:rPr lang="en-US" altLang="ja-JP" sz="1600" dirty="0">
                <a:ea typeface="ＭＳ Ｐゴシック" panose="020B0600070205080204" pitchFamily="34" charset="-128"/>
                <a:cs typeface="Times New Roman" panose="02020603050405020304" pitchFamily="18" charset="0"/>
              </a:rPr>
              <a:t>Elevated CK	</a:t>
            </a:r>
            <a:r>
              <a:rPr lang="en-US" altLang="ja-JP" sz="1600" dirty="0" smtClean="0">
                <a:ea typeface="ＭＳ Ｐゴシック" panose="020B0600070205080204" pitchFamily="34" charset="-128"/>
                <a:cs typeface="Times New Roman" panose="02020603050405020304" pitchFamily="18" charset="0"/>
              </a:rPr>
              <a:t>+</a:t>
            </a:r>
            <a:r>
              <a:rPr lang="en-US" altLang="ja-JP" sz="1600" dirty="0">
                <a:ea typeface="ＭＳ Ｐゴシック" panose="020B0600070205080204" pitchFamily="34" charset="-128"/>
                <a:cs typeface="Times New Roman" panose="02020603050405020304" pitchFamily="18" charset="0"/>
              </a:rPr>
              <a:t>	</a:t>
            </a:r>
            <a:r>
              <a:rPr lang="en-US" altLang="ja-JP" sz="1600" dirty="0" smtClean="0">
                <a:ea typeface="ＭＳ Ｐゴシック" panose="020B0600070205080204" pitchFamily="34" charset="-128"/>
                <a:cs typeface="Times New Roman" panose="02020603050405020304" pitchFamily="18" charset="0"/>
              </a:rPr>
              <a:t>+</a:t>
            </a:r>
            <a:endParaRPr lang="en-US" altLang="ja-JP" sz="1600" dirty="0">
              <a:ea typeface="ＭＳ Ｐゴシック" panose="020B0600070205080204" pitchFamily="34" charset="-128"/>
              <a:cs typeface="Times New Roman" panose="02020603050405020304" pitchFamily="18" charset="0"/>
            </a:endParaRPr>
          </a:p>
          <a:p>
            <a:pPr eaLnBrk="1" hangingPunct="1">
              <a:tabLst>
                <a:tab pos="2225675" algn="l"/>
                <a:tab pos="3200400" algn="l"/>
              </a:tabLst>
            </a:pPr>
            <a:r>
              <a:rPr lang="en-US" altLang="ja-JP" sz="1600" dirty="0">
                <a:ea typeface="ＭＳ Ｐゴシック" panose="020B0600070205080204" pitchFamily="34" charset="-128"/>
                <a:cs typeface="Times New Roman" panose="02020603050405020304" pitchFamily="18" charset="0"/>
              </a:rPr>
              <a:t>Elevated GGT	+	+</a:t>
            </a:r>
          </a:p>
          <a:p>
            <a:pPr eaLnBrk="1" hangingPunct="1">
              <a:tabLst>
                <a:tab pos="2225675" algn="l"/>
                <a:tab pos="3200400" algn="l"/>
              </a:tabLst>
            </a:pPr>
            <a:r>
              <a:rPr lang="en-US" altLang="en-US" sz="1600" dirty="0">
                <a:cs typeface="Times New Roman" panose="02020603050405020304" pitchFamily="18" charset="0"/>
              </a:rPr>
              <a:t>Immunoglobulin↓	</a:t>
            </a:r>
            <a:r>
              <a:rPr lang="en-US" sz="1600" dirty="0" smtClean="0">
                <a:cs typeface="Times New Roman" panose="02020603050405020304" pitchFamily="18" charset="0"/>
              </a:rPr>
              <a:t>±</a:t>
            </a:r>
            <a:r>
              <a:rPr lang="en-US" altLang="en-US" sz="1600" dirty="0" smtClean="0">
                <a:cs typeface="Times New Roman" panose="02020603050405020304" pitchFamily="18" charset="0"/>
              </a:rPr>
              <a:t> 	-</a:t>
            </a:r>
          </a:p>
          <a:p>
            <a:pPr eaLnBrk="1" hangingPunct="1">
              <a:tabLst>
                <a:tab pos="2225675" algn="l"/>
                <a:tab pos="3200400" algn="l"/>
              </a:tabLst>
            </a:pPr>
            <a:r>
              <a:rPr lang="en-US" altLang="en-US" sz="1600" dirty="0" smtClean="0">
                <a:cs typeface="Times New Roman" panose="02020603050405020304" pitchFamily="18" charset="0"/>
              </a:rPr>
              <a:t>Autoimmunity	-	+</a:t>
            </a:r>
            <a:endParaRPr lang="en-US" altLang="en-US" sz="1600" dirty="0">
              <a:cs typeface="Times New Roman" panose="02020603050405020304" pitchFamily="18" charset="0"/>
            </a:endParaRPr>
          </a:p>
          <a:p>
            <a:pPr eaLnBrk="1" hangingPunct="1">
              <a:tabLst>
                <a:tab pos="2225675" algn="l"/>
                <a:tab pos="3200400" algn="l"/>
              </a:tabLst>
            </a:pPr>
            <a:r>
              <a:rPr lang="en-US" altLang="ja-JP" sz="1600" dirty="0">
                <a:ea typeface="ＭＳ Ｐゴシック" panose="020B0600070205080204" pitchFamily="34" charset="-128"/>
                <a:cs typeface="Times New Roman" panose="02020603050405020304" pitchFamily="18" charset="0"/>
              </a:rPr>
              <a:t>Hair follicle tumors	</a:t>
            </a:r>
            <a:r>
              <a:rPr lang="en-US" sz="1600" dirty="0" smtClean="0">
                <a:cs typeface="Times New Roman" panose="02020603050405020304" pitchFamily="18" charset="0"/>
              </a:rPr>
              <a:t>±</a:t>
            </a:r>
            <a:r>
              <a:rPr lang="en-US" altLang="en-US" sz="1600" dirty="0" smtClean="0">
                <a:cs typeface="Times New Roman" panose="02020603050405020304" pitchFamily="18" charset="0"/>
              </a:rPr>
              <a:t> </a:t>
            </a:r>
            <a:r>
              <a:rPr lang="en-US" altLang="en-US" sz="1600" dirty="0">
                <a:cs typeface="Times New Roman" panose="02020603050405020304" pitchFamily="18" charset="0"/>
              </a:rPr>
              <a:t>	</a:t>
            </a:r>
            <a:r>
              <a:rPr lang="en-US" altLang="en-US" sz="1600" dirty="0" smtClean="0">
                <a:cs typeface="Times New Roman" panose="02020603050405020304" pitchFamily="18" charset="0"/>
              </a:rPr>
              <a:t>-</a:t>
            </a:r>
          </a:p>
          <a:p>
            <a:pPr eaLnBrk="1" hangingPunct="1">
              <a:tabLst>
                <a:tab pos="2225675" algn="l"/>
                <a:tab pos="3200400" algn="l"/>
              </a:tabLst>
            </a:pPr>
            <a:r>
              <a:rPr lang="en-US" altLang="en-US" sz="1600" dirty="0" smtClean="0">
                <a:cs typeface="Times New Roman" panose="02020603050405020304" pitchFamily="18" charset="0"/>
              </a:rPr>
              <a:t>Cancer	+	</a:t>
            </a:r>
            <a:r>
              <a:rPr lang="en-US" altLang="en-US" sz="1600" dirty="0">
                <a:cs typeface="Times New Roman" panose="02020603050405020304" pitchFamily="18" charset="0"/>
              </a:rPr>
              <a:t>+</a:t>
            </a:r>
          </a:p>
          <a:p>
            <a:pPr eaLnBrk="1" hangingPunct="1">
              <a:tabLst>
                <a:tab pos="2225675" algn="l"/>
                <a:tab pos="3200400" algn="l"/>
              </a:tabLst>
            </a:pPr>
            <a:r>
              <a:rPr lang="en-US" altLang="ja-JP" sz="1600" dirty="0">
                <a:ea typeface="ＭＳ Ｐゴシック" panose="020B0600070205080204" pitchFamily="34" charset="-128"/>
                <a:cs typeface="Times New Roman" panose="02020603050405020304" pitchFamily="18" charset="0"/>
              </a:rPr>
              <a:t>	</a:t>
            </a:r>
            <a:endParaRPr lang="en-US" altLang="en-US" sz="1600" dirty="0">
              <a:cs typeface="Times New Roman" panose="02020603050405020304" pitchFamily="18" charset="0"/>
            </a:endParaRPr>
          </a:p>
        </p:txBody>
      </p:sp>
      <p:pic>
        <p:nvPicPr>
          <p:cNvPr id="14" name="Picture 1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33400" y="4348572"/>
            <a:ext cx="2550584" cy="1912938"/>
          </a:xfrm>
          <a:prstGeom prst="rect">
            <a:avLst/>
          </a:prstGeom>
        </p:spPr>
      </p:pic>
      <p:sp>
        <p:nvSpPr>
          <p:cNvPr id="17" name="TextBox 16"/>
          <p:cNvSpPr txBox="1"/>
          <p:nvPr/>
        </p:nvSpPr>
        <p:spPr>
          <a:xfrm>
            <a:off x="968078" y="6337229"/>
            <a:ext cx="184731" cy="400110"/>
          </a:xfrm>
          <a:prstGeom prst="rect">
            <a:avLst/>
          </a:prstGeom>
          <a:solidFill>
            <a:schemeClr val="bg1"/>
          </a:solidFill>
        </p:spPr>
        <p:txBody>
          <a:bodyPr wrap="none" rtlCol="0">
            <a:spAutoFit/>
          </a:bodyPr>
          <a:lstStyle/>
          <a:p>
            <a:endParaRPr lang="en-US" sz="2000" dirty="0">
              <a:latin typeface="Times New Roman" panose="02020603050405020304" pitchFamily="18" charset="0"/>
              <a:cs typeface="Times New Roman" panose="02020603050405020304" pitchFamily="18" charset="0"/>
            </a:endParaRPr>
          </a:p>
        </p:txBody>
      </p:sp>
      <p:sp>
        <p:nvSpPr>
          <p:cNvPr id="4" name="Rectangle 3"/>
          <p:cNvSpPr/>
          <p:nvPr/>
        </p:nvSpPr>
        <p:spPr>
          <a:xfrm>
            <a:off x="477629" y="6198729"/>
            <a:ext cx="2582758" cy="646331"/>
          </a:xfrm>
          <a:prstGeom prst="rect">
            <a:avLst/>
          </a:prstGeom>
        </p:spPr>
        <p:txBody>
          <a:bodyPr wrap="none">
            <a:spAutoFit/>
          </a:bodyPr>
          <a:lstStyle/>
          <a:p>
            <a:r>
              <a:rPr lang="en-US" dirty="0" smtClean="0">
                <a:latin typeface="Times New Roman" panose="02020603050405020304" pitchFamily="18" charset="0"/>
                <a:cs typeface="Times New Roman" panose="02020603050405020304" pitchFamily="18" charset="0"/>
              </a:rPr>
              <a:t>CCTG </a:t>
            </a:r>
            <a:r>
              <a:rPr lang="en-US" dirty="0">
                <a:latin typeface="Times New Roman" panose="02020603050405020304" pitchFamily="18" charset="0"/>
                <a:cs typeface="Times New Roman" panose="02020603050405020304" pitchFamily="18" charset="0"/>
              </a:rPr>
              <a:t>15,720 repeats </a:t>
            </a:r>
          </a:p>
          <a:p>
            <a:r>
              <a:rPr lang="en-US" dirty="0" err="1" smtClean="0">
                <a:latin typeface="Times New Roman" panose="02020603050405020304" pitchFamily="18" charset="0"/>
                <a:cs typeface="Times New Roman" panose="02020603050405020304" pitchFamily="18" charset="0"/>
              </a:rPr>
              <a:t>Myotonia</a:t>
            </a:r>
            <a:r>
              <a:rPr lang="en-US" dirty="0" smtClean="0">
                <a:latin typeface="Times New Roman" panose="02020603050405020304" pitchFamily="18" charset="0"/>
                <a:cs typeface="Times New Roman" panose="02020603050405020304" pitchFamily="18" charset="0"/>
              </a:rPr>
              <a:t> </a:t>
            </a:r>
            <a:r>
              <a:rPr lang="en-US" dirty="0">
                <a:latin typeface="Times New Roman" panose="02020603050405020304" pitchFamily="18" charset="0"/>
                <a:cs typeface="Times New Roman" panose="02020603050405020304" pitchFamily="18" charset="0"/>
              </a:rPr>
              <a:t>in hands age 56</a:t>
            </a:r>
          </a:p>
        </p:txBody>
      </p:sp>
      <p:pic>
        <p:nvPicPr>
          <p:cNvPr id="20" name="Picture 19"/>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182360" y="4366145"/>
            <a:ext cx="2554670" cy="1958455"/>
          </a:xfrm>
          <a:prstGeom prst="rect">
            <a:avLst/>
          </a:prstGeom>
        </p:spPr>
      </p:pic>
      <p:sp>
        <p:nvSpPr>
          <p:cNvPr id="21" name="TextBox 20"/>
          <p:cNvSpPr txBox="1"/>
          <p:nvPr/>
        </p:nvSpPr>
        <p:spPr>
          <a:xfrm>
            <a:off x="6248400" y="6201679"/>
            <a:ext cx="2895600" cy="646331"/>
          </a:xfrm>
          <a:prstGeom prst="rect">
            <a:avLst/>
          </a:prstGeom>
          <a:solidFill>
            <a:schemeClr val="bg1"/>
          </a:solidFill>
        </p:spPr>
        <p:txBody>
          <a:bodyPr wrap="square" rtlCol="0">
            <a:spAutoFit/>
          </a:bodyPr>
          <a:lstStyle/>
          <a:p>
            <a:r>
              <a:rPr lang="en-US" dirty="0" smtClean="0">
                <a:latin typeface="Times New Roman" panose="02020603050405020304" pitchFamily="18" charset="0"/>
                <a:cs typeface="Times New Roman" panose="02020603050405020304" pitchFamily="18" charset="0"/>
              </a:rPr>
              <a:t>246 CTG repeats</a:t>
            </a:r>
          </a:p>
          <a:p>
            <a:r>
              <a:rPr lang="en-US" dirty="0" smtClean="0">
                <a:latin typeface="Times New Roman" panose="02020603050405020304" pitchFamily="18" charset="0"/>
                <a:cs typeface="Times New Roman" panose="02020603050405020304" pitchFamily="18" charset="0"/>
              </a:rPr>
              <a:t>-calf pain age 61</a:t>
            </a:r>
            <a:endParaRPr lang="en-US" dirty="0">
              <a:latin typeface="Times New Roman" panose="02020603050405020304" pitchFamily="18" charset="0"/>
              <a:cs typeface="Times New Roman" panose="02020603050405020304" pitchFamily="18" charset="0"/>
            </a:endParaRPr>
          </a:p>
        </p:txBody>
      </p:sp>
      <p:sp>
        <p:nvSpPr>
          <p:cNvPr id="2" name="Rectangle 1"/>
          <p:cNvSpPr/>
          <p:nvPr/>
        </p:nvSpPr>
        <p:spPr>
          <a:xfrm>
            <a:off x="6182360" y="4324290"/>
            <a:ext cx="740908" cy="400110"/>
          </a:xfrm>
          <a:prstGeom prst="rect">
            <a:avLst/>
          </a:prstGeom>
        </p:spPr>
        <p:txBody>
          <a:bodyPr wrap="none">
            <a:spAutoFit/>
          </a:bodyPr>
          <a:lstStyle/>
          <a:p>
            <a:r>
              <a:rPr lang="en-US" altLang="ja-JP" sz="2000" b="1" dirty="0">
                <a:solidFill>
                  <a:srgbClr val="FFC000"/>
                </a:solidFill>
                <a:latin typeface="Times New Roman" panose="02020603050405020304" pitchFamily="18" charset="0"/>
                <a:cs typeface="Times New Roman" panose="02020603050405020304" pitchFamily="18" charset="0"/>
              </a:rPr>
              <a:t>DM1</a:t>
            </a:r>
            <a:endParaRPr lang="en-US" sz="2000" dirty="0">
              <a:solidFill>
                <a:srgbClr val="FFC000"/>
              </a:solidFill>
              <a:latin typeface="Times New Roman" panose="02020603050405020304" pitchFamily="18" charset="0"/>
              <a:cs typeface="Times New Roman" panose="02020603050405020304" pitchFamily="18" charset="0"/>
            </a:endParaRPr>
          </a:p>
        </p:txBody>
      </p:sp>
      <p:sp>
        <p:nvSpPr>
          <p:cNvPr id="3" name="Rectangle 2"/>
          <p:cNvSpPr/>
          <p:nvPr/>
        </p:nvSpPr>
        <p:spPr>
          <a:xfrm>
            <a:off x="533400" y="4348572"/>
            <a:ext cx="740908" cy="400110"/>
          </a:xfrm>
          <a:prstGeom prst="rect">
            <a:avLst/>
          </a:prstGeom>
        </p:spPr>
        <p:txBody>
          <a:bodyPr wrap="none">
            <a:spAutoFit/>
          </a:bodyPr>
          <a:lstStyle/>
          <a:p>
            <a:r>
              <a:rPr lang="en-US" altLang="ja-JP" sz="2000" b="1" dirty="0">
                <a:solidFill>
                  <a:srgbClr val="FFC000"/>
                </a:solidFill>
                <a:latin typeface="Times New Roman" panose="02020603050405020304" pitchFamily="18" charset="0"/>
                <a:cs typeface="Times New Roman" panose="02020603050405020304" pitchFamily="18" charset="0"/>
              </a:rPr>
              <a:t>DM2</a:t>
            </a:r>
          </a:p>
        </p:txBody>
      </p:sp>
    </p:spTree>
    <p:extLst>
      <p:ext uri="{BB962C8B-B14F-4D97-AF65-F5344CB8AC3E}">
        <p14:creationId xmlns:p14="http://schemas.microsoft.com/office/powerpoint/2010/main" val="86418127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FFC000"/>
                </a:solidFill>
                <a:latin typeface="Times New Roman" panose="02020603050405020304" pitchFamily="18" charset="0"/>
                <a:cs typeface="Times New Roman" panose="02020603050405020304" pitchFamily="18" charset="0"/>
              </a:rPr>
              <a:t>Prognosis</a:t>
            </a:r>
            <a:endParaRPr lang="en-US" dirty="0">
              <a:solidFill>
                <a:srgbClr val="FFC000"/>
              </a:solidFill>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p:txBody>
          <a:bodyPr>
            <a:normAutofit/>
          </a:bodyPr>
          <a:lstStyle/>
          <a:p>
            <a:r>
              <a:rPr lang="en-US" dirty="0" smtClean="0">
                <a:latin typeface="Times New Roman" panose="02020603050405020304" pitchFamily="18" charset="0"/>
                <a:cs typeface="Times New Roman" panose="02020603050405020304" pitchFamily="18" charset="0"/>
              </a:rPr>
              <a:t>Cardiorespiratory failure 70%</a:t>
            </a:r>
          </a:p>
          <a:p>
            <a:pPr lvl="1"/>
            <a:r>
              <a:rPr lang="en-US" sz="2400" dirty="0" smtClean="0">
                <a:latin typeface="Times New Roman" panose="02020603050405020304" pitchFamily="18" charset="0"/>
                <a:cs typeface="Times New Roman" panose="02020603050405020304" pitchFamily="18" charset="0"/>
              </a:rPr>
              <a:t>Mean age at death 53 </a:t>
            </a:r>
            <a:endParaRPr lang="en-US" sz="2400" dirty="0">
              <a:latin typeface="Times New Roman" panose="02020603050405020304" pitchFamily="18" charset="0"/>
              <a:cs typeface="Times New Roman" panose="02020603050405020304" pitchFamily="18" charset="0"/>
            </a:endParaRPr>
          </a:p>
          <a:p>
            <a:pPr lvl="1"/>
            <a:r>
              <a:rPr lang="en-US" sz="2400" dirty="0" smtClean="0">
                <a:latin typeface="Times New Roman" panose="02020603050405020304" pitchFamily="18" charset="0"/>
                <a:cs typeface="Times New Roman" panose="02020603050405020304" pitchFamily="18" charset="0"/>
              </a:rPr>
              <a:t>40% Respiratory Failure (Lungs)</a:t>
            </a:r>
          </a:p>
          <a:p>
            <a:pPr lvl="1"/>
            <a:r>
              <a:rPr lang="en-US" sz="2400" dirty="0" smtClean="0">
                <a:latin typeface="Times New Roman" panose="02020603050405020304" pitchFamily="18" charset="0"/>
                <a:cs typeface="Times New Roman" panose="02020603050405020304" pitchFamily="18" charset="0"/>
              </a:rPr>
              <a:t>30% Cardiac (Heart)</a:t>
            </a:r>
          </a:p>
          <a:p>
            <a:pPr marL="457200" lvl="1" indent="0">
              <a:buNone/>
            </a:pPr>
            <a:r>
              <a:rPr lang="en-US" sz="2400" dirty="0" smtClean="0">
                <a:latin typeface="Times New Roman" panose="02020603050405020304" pitchFamily="18" charset="0"/>
                <a:cs typeface="Times New Roman" panose="02020603050405020304" pitchFamily="18" charset="0"/>
              </a:rPr>
              <a:t>Predictors: older age, male gender, ECG conduction defects</a:t>
            </a:r>
          </a:p>
          <a:p>
            <a:pPr marL="457200" lvl="1" indent="0">
              <a:buNone/>
            </a:pPr>
            <a:endParaRPr lang="en-US" sz="2400" dirty="0">
              <a:latin typeface="Times New Roman" panose="02020603050405020304" pitchFamily="18" charset="0"/>
              <a:cs typeface="Times New Roman" panose="02020603050405020304" pitchFamily="18" charset="0"/>
            </a:endParaRPr>
          </a:p>
          <a:p>
            <a:pPr marL="457200" lvl="1" indent="0">
              <a:buNone/>
            </a:pPr>
            <a:r>
              <a:rPr lang="en-US" sz="2400" dirty="0" smtClean="0">
                <a:latin typeface="Times New Roman" panose="02020603050405020304" pitchFamily="18" charset="0"/>
                <a:cs typeface="Times New Roman" panose="02020603050405020304" pitchFamily="18" charset="0"/>
              </a:rPr>
              <a:t>*Arrhythmias most common cardiac manifestation 		</a:t>
            </a:r>
          </a:p>
        </p:txBody>
      </p:sp>
      <p:sp>
        <p:nvSpPr>
          <p:cNvPr id="4" name="TextBox 3"/>
          <p:cNvSpPr txBox="1"/>
          <p:nvPr/>
        </p:nvSpPr>
        <p:spPr>
          <a:xfrm>
            <a:off x="304800" y="6172200"/>
            <a:ext cx="8722644" cy="369332"/>
          </a:xfrm>
          <a:prstGeom prst="rect">
            <a:avLst/>
          </a:prstGeom>
          <a:noFill/>
        </p:spPr>
        <p:txBody>
          <a:bodyPr wrap="none" rtlCol="0">
            <a:spAutoFit/>
          </a:bodyPr>
          <a:lstStyle/>
          <a:p>
            <a:r>
              <a:rPr lang="en-US" dirty="0" smtClean="0">
                <a:solidFill>
                  <a:srgbClr val="FF0000"/>
                </a:solidFill>
                <a:latin typeface="Times New Roman" panose="02020603050405020304" pitchFamily="18" charset="0"/>
                <a:cs typeface="Times New Roman" panose="02020603050405020304" pitchFamily="18" charset="0"/>
              </a:rPr>
              <a:t>Surface ECG findings correlate most closely to clinical events  and can predict sudden death</a:t>
            </a:r>
            <a:endParaRPr lang="en-US" dirty="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89281931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solidFill>
                  <a:srgbClr val="FFC000"/>
                </a:solidFill>
                <a:latin typeface="Times New Roman" panose="02020603050405020304" pitchFamily="18" charset="0"/>
                <a:cs typeface="Times New Roman" panose="02020603050405020304" pitchFamily="18" charset="0"/>
              </a:rPr>
              <a:t>Myotonic Dystrophy</a:t>
            </a:r>
            <a:br>
              <a:rPr lang="en-US" dirty="0" smtClean="0">
                <a:solidFill>
                  <a:srgbClr val="FFC000"/>
                </a:solidFill>
                <a:latin typeface="Times New Roman" panose="02020603050405020304" pitchFamily="18" charset="0"/>
                <a:cs typeface="Times New Roman" panose="02020603050405020304" pitchFamily="18" charset="0"/>
              </a:rPr>
            </a:br>
            <a:r>
              <a:rPr lang="en-US" dirty="0" smtClean="0">
                <a:solidFill>
                  <a:srgbClr val="FFC000"/>
                </a:solidFill>
                <a:latin typeface="Times New Roman" panose="02020603050405020304" pitchFamily="18" charset="0"/>
                <a:cs typeface="Times New Roman" panose="02020603050405020304" pitchFamily="18" charset="0"/>
              </a:rPr>
              <a:t>Recognize, Diagnose, Treat</a:t>
            </a:r>
            <a:endParaRPr lang="en-US" dirty="0">
              <a:solidFill>
                <a:srgbClr val="FFC000"/>
              </a:solidFill>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p:txBody>
          <a:bodyPr/>
          <a:lstStyle/>
          <a:p>
            <a:r>
              <a:rPr lang="en-US" i="1" dirty="0">
                <a:latin typeface="Times New Roman" panose="02020603050405020304" pitchFamily="18" charset="0"/>
                <a:cs typeface="Times New Roman" panose="02020603050405020304" pitchFamily="18" charset="0"/>
              </a:rPr>
              <a:t>“</a:t>
            </a:r>
            <a:r>
              <a:rPr lang="en-US" dirty="0">
                <a:latin typeface="Times New Roman" panose="02020603050405020304" pitchFamily="18" charset="0"/>
                <a:cs typeface="Times New Roman" panose="02020603050405020304" pitchFamily="18" charset="0"/>
              </a:rPr>
              <a:t>The faculties developed by doing research are those most needed in diagnosis</a:t>
            </a:r>
            <a:r>
              <a:rPr lang="en-US" dirty="0" smtClean="0">
                <a:latin typeface="Times New Roman" panose="02020603050405020304" pitchFamily="18" charset="0"/>
                <a:cs typeface="Times New Roman" panose="02020603050405020304" pitchFamily="18" charset="0"/>
              </a:rPr>
              <a:t>.” </a:t>
            </a:r>
            <a:r>
              <a:rPr lang="en-US" sz="2000" i="1" dirty="0">
                <a:latin typeface="Times New Roman" panose="02020603050405020304" pitchFamily="18" charset="0"/>
                <a:cs typeface="Times New Roman" panose="02020603050405020304" pitchFamily="18" charset="0"/>
              </a:rPr>
              <a:t>Frances. Heed Adler</a:t>
            </a:r>
            <a:endParaRPr lang="en-US" sz="2000" dirty="0">
              <a:latin typeface="Times New Roman" panose="02020603050405020304" pitchFamily="18" charset="0"/>
              <a:cs typeface="Times New Roman" panose="02020603050405020304" pitchFamily="18" charset="0"/>
            </a:endParaRPr>
          </a:p>
          <a:p>
            <a:endParaRPr lang="en-US" dirty="0" smtClean="0">
              <a:latin typeface="Times New Roman" panose="02020603050405020304" pitchFamily="18" charset="0"/>
              <a:cs typeface="Times New Roman" panose="02020603050405020304" pitchFamily="18" charset="0"/>
            </a:endParaRPr>
          </a:p>
          <a:p>
            <a:endParaRPr lang="en-US" dirty="0">
              <a:latin typeface="Times New Roman" panose="02020603050405020304" pitchFamily="18" charset="0"/>
              <a:cs typeface="Times New Roman" panose="02020603050405020304" pitchFamily="18" charset="0"/>
            </a:endParaRPr>
          </a:p>
          <a:p>
            <a:r>
              <a:rPr lang="en-US" dirty="0" smtClean="0">
                <a:latin typeface="Times New Roman" panose="02020603050405020304" pitchFamily="18" charset="0"/>
                <a:cs typeface="Times New Roman" panose="02020603050405020304" pitchFamily="18" charset="0"/>
              </a:rPr>
              <a:t>“Nowadays </a:t>
            </a:r>
            <a:r>
              <a:rPr lang="en-US" dirty="0">
                <a:latin typeface="Times New Roman" panose="02020603050405020304" pitchFamily="18" charset="0"/>
                <a:cs typeface="Times New Roman" panose="02020603050405020304" pitchFamily="18" charset="0"/>
              </a:rPr>
              <a:t>the clinical history too often weighs more than the man</a:t>
            </a:r>
            <a:r>
              <a:rPr lang="en-US" dirty="0" smtClean="0">
                <a:latin typeface="Times New Roman" panose="02020603050405020304" pitchFamily="18" charset="0"/>
                <a:cs typeface="Times New Roman" panose="02020603050405020304" pitchFamily="18" charset="0"/>
              </a:rPr>
              <a:t>.” </a:t>
            </a:r>
            <a:r>
              <a:rPr lang="en-US" sz="2000" i="1" dirty="0" smtClean="0">
                <a:latin typeface="Times New Roman" panose="02020603050405020304" pitchFamily="18" charset="0"/>
                <a:cs typeface="Times New Roman" panose="02020603050405020304" pitchFamily="18" charset="0"/>
              </a:rPr>
              <a:t>Martin Fischer</a:t>
            </a:r>
          </a:p>
          <a:p>
            <a:endParaRPr lang="en-US" i="1" dirty="0">
              <a:latin typeface="Times New Roman" panose="02020603050405020304" pitchFamily="18" charset="0"/>
              <a:cs typeface="Times New Roman" panose="02020603050405020304" pitchFamily="18" charset="0"/>
            </a:endParaRPr>
          </a:p>
          <a:p>
            <a:endParaRPr lang="en-US" i="1" dirty="0" smtClean="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2547077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fontScale="90000"/>
          </a:bodyPr>
          <a:lstStyle/>
          <a:p>
            <a:r>
              <a:rPr lang="en-US" dirty="0" smtClean="0">
                <a:solidFill>
                  <a:srgbClr val="FFC000"/>
                </a:solidFill>
                <a:latin typeface="Times New Roman" panose="02020603050405020304" pitchFamily="18" charset="0"/>
                <a:cs typeface="Times New Roman" panose="02020603050405020304" pitchFamily="18" charset="0"/>
              </a:rPr>
              <a:t>Serendipity</a:t>
            </a:r>
            <a:br>
              <a:rPr lang="en-US" dirty="0" smtClean="0">
                <a:solidFill>
                  <a:srgbClr val="FFC000"/>
                </a:solidFill>
                <a:latin typeface="Times New Roman" panose="02020603050405020304" pitchFamily="18" charset="0"/>
                <a:cs typeface="Times New Roman" panose="02020603050405020304" pitchFamily="18" charset="0"/>
              </a:rPr>
            </a:br>
            <a:r>
              <a:rPr lang="en-US" sz="3600" dirty="0" smtClean="0">
                <a:solidFill>
                  <a:srgbClr val="FFC000"/>
                </a:solidFill>
                <a:latin typeface="Times New Roman" panose="02020603050405020304" pitchFamily="18" charset="0"/>
                <a:cs typeface="Times New Roman" panose="02020603050405020304" pitchFamily="18" charset="0"/>
              </a:rPr>
              <a:t>The Undiagnosed</a:t>
            </a:r>
            <a:endParaRPr lang="en-US" dirty="0">
              <a:solidFill>
                <a:srgbClr val="FFC000"/>
              </a:solidFill>
              <a:latin typeface="Times New Roman" panose="02020603050405020304" pitchFamily="18" charset="0"/>
              <a:cs typeface="Times New Roman" panose="02020603050405020304" pitchFamily="18" charset="0"/>
            </a:endParaRPr>
          </a:p>
        </p:txBody>
      </p:sp>
      <p:sp>
        <p:nvSpPr>
          <p:cNvPr id="5" name="Content Placeholder 4"/>
          <p:cNvSpPr>
            <a:spLocks noGrp="1"/>
          </p:cNvSpPr>
          <p:nvPr>
            <p:ph sz="half" idx="1"/>
          </p:nvPr>
        </p:nvSpPr>
        <p:spPr/>
        <p:txBody>
          <a:bodyPr>
            <a:noAutofit/>
          </a:bodyPr>
          <a:lstStyle/>
          <a:p>
            <a:r>
              <a:rPr lang="en-US" sz="1900" dirty="0" smtClean="0">
                <a:latin typeface="Times New Roman" panose="02020603050405020304" pitchFamily="18" charset="0"/>
                <a:cs typeface="Times New Roman" panose="02020603050405020304" pitchFamily="18" charset="0"/>
              </a:rPr>
              <a:t>57y.o  presented to charity clinic for groin  pain. </a:t>
            </a:r>
            <a:endParaRPr lang="en-US" sz="1900" dirty="0">
              <a:latin typeface="Times New Roman" panose="02020603050405020304" pitchFamily="18" charset="0"/>
              <a:cs typeface="Times New Roman" panose="02020603050405020304" pitchFamily="18" charset="0"/>
            </a:endParaRPr>
          </a:p>
          <a:p>
            <a:pPr lvl="1"/>
            <a:r>
              <a:rPr lang="en-US" sz="1500" dirty="0" smtClean="0">
                <a:latin typeface="Times New Roman" panose="02020603050405020304" pitchFamily="18" charset="0"/>
                <a:cs typeface="Times New Roman" panose="02020603050405020304" pitchFamily="18" charset="0"/>
              </a:rPr>
              <a:t>impaired grip release since childhood, inability to walk on toes</a:t>
            </a:r>
            <a:r>
              <a:rPr lang="en-US" sz="1500" dirty="0">
                <a:latin typeface="Times New Roman" panose="02020603050405020304" pitchFamily="18" charset="0"/>
                <a:cs typeface="Times New Roman" panose="02020603050405020304" pitchFamily="18" charset="0"/>
              </a:rPr>
              <a:t> </a:t>
            </a:r>
            <a:r>
              <a:rPr lang="en-US" sz="1500" dirty="0" smtClean="0">
                <a:latin typeface="Times New Roman" panose="02020603050405020304" pitchFamily="18" charset="0"/>
                <a:cs typeface="Times New Roman" panose="02020603050405020304" pitchFamily="18" charset="0"/>
              </a:rPr>
              <a:t>x 7 yrs., and choking. </a:t>
            </a:r>
          </a:p>
          <a:p>
            <a:pPr lvl="1"/>
            <a:r>
              <a:rPr lang="en-US" sz="1500" dirty="0" smtClean="0">
                <a:latin typeface="Times New Roman" panose="02020603050405020304" pitchFamily="18" charset="0"/>
                <a:cs typeface="Times New Roman" panose="02020603050405020304" pitchFamily="18" charset="0"/>
              </a:rPr>
              <a:t>Father with DM1, daughter with ptosis, grandson with Asperger’s</a:t>
            </a:r>
          </a:p>
          <a:p>
            <a:pPr marL="0" indent="0">
              <a:buNone/>
            </a:pPr>
            <a:endParaRPr lang="en-US" sz="1900" dirty="0" smtClean="0">
              <a:latin typeface="Times New Roman" panose="02020603050405020304" pitchFamily="18" charset="0"/>
              <a:cs typeface="Times New Roman" panose="02020603050405020304" pitchFamily="18" charset="0"/>
            </a:endParaRPr>
          </a:p>
          <a:p>
            <a:r>
              <a:rPr lang="en-US" sz="1900" dirty="0" smtClean="0">
                <a:latin typeface="Times New Roman" panose="02020603050405020304" pitchFamily="18" charset="0"/>
                <a:cs typeface="Times New Roman" panose="02020603050405020304" pitchFamily="18" charset="0"/>
              </a:rPr>
              <a:t>Referred to multidisciplinary MDA clinic for care and evaluation of newly diagnosed DM. EMG in clinic showed </a:t>
            </a:r>
            <a:r>
              <a:rPr lang="en-US" sz="1900" dirty="0" err="1" smtClean="0">
                <a:latin typeface="Times New Roman" panose="02020603050405020304" pitchFamily="18" charset="0"/>
                <a:cs typeface="Times New Roman" panose="02020603050405020304" pitchFamily="18" charset="0"/>
              </a:rPr>
              <a:t>myotonia</a:t>
            </a:r>
            <a:r>
              <a:rPr lang="en-US" sz="1900" dirty="0" smtClean="0">
                <a:latin typeface="Times New Roman" panose="02020603050405020304" pitchFamily="18" charset="0"/>
                <a:cs typeface="Times New Roman" panose="02020603050405020304" pitchFamily="18" charset="0"/>
              </a:rPr>
              <a:t>. </a:t>
            </a:r>
            <a:endParaRPr lang="en-US" sz="1900" dirty="0">
              <a:latin typeface="Times New Roman" panose="02020603050405020304" pitchFamily="18" charset="0"/>
              <a:cs typeface="Times New Roman" panose="02020603050405020304" pitchFamily="18" charset="0"/>
            </a:endParaRPr>
          </a:p>
          <a:p>
            <a:endParaRPr lang="en-US" sz="1900" dirty="0">
              <a:latin typeface="Times New Roman" panose="02020603050405020304" pitchFamily="18" charset="0"/>
              <a:cs typeface="Times New Roman" panose="02020603050405020304" pitchFamily="18" charset="0"/>
            </a:endParaRPr>
          </a:p>
          <a:p>
            <a:r>
              <a:rPr lang="en-US" sz="1900" dirty="0" smtClean="0">
                <a:latin typeface="Times New Roman" panose="02020603050405020304" pitchFamily="18" charset="0"/>
                <a:cs typeface="Times New Roman" panose="02020603050405020304" pitchFamily="18" charset="0"/>
              </a:rPr>
              <a:t>Enrolled in Transcranial Magnetic Stimulation Study at HMH</a:t>
            </a:r>
          </a:p>
          <a:p>
            <a:endParaRPr lang="en-US" sz="1900" dirty="0" smtClean="0">
              <a:latin typeface="Times New Roman" panose="02020603050405020304" pitchFamily="18" charset="0"/>
              <a:cs typeface="Times New Roman" panose="02020603050405020304" pitchFamily="18" charset="0"/>
            </a:endParaRPr>
          </a:p>
        </p:txBody>
      </p:sp>
      <p:pic>
        <p:nvPicPr>
          <p:cNvPr id="3" name="Content Placeholder 2"/>
          <p:cNvPicPr>
            <a:picLocks noGrp="1" noChangeAspect="1"/>
          </p:cNvPicPr>
          <p:nvPr>
            <p:ph sz="half" idx="2"/>
          </p:nvPr>
        </p:nvPicPr>
        <p:blipFill>
          <a:blip r:embed="rId3" cstate="print">
            <a:extLst>
              <a:ext uri="{28A0092B-C50C-407E-A947-70E740481C1C}">
                <a14:useLocalDpi xmlns:a14="http://schemas.microsoft.com/office/drawing/2010/main" val="0"/>
              </a:ext>
            </a:extLst>
          </a:blip>
          <a:stretch>
            <a:fillRect/>
          </a:stretch>
        </p:blipFill>
        <p:spPr>
          <a:xfrm>
            <a:off x="4648200" y="2348706"/>
            <a:ext cx="4038600" cy="3028950"/>
          </a:xfrm>
        </p:spPr>
      </p:pic>
    </p:spTree>
    <p:extLst>
      <p:ext uri="{BB962C8B-B14F-4D97-AF65-F5344CB8AC3E}">
        <p14:creationId xmlns:p14="http://schemas.microsoft.com/office/powerpoint/2010/main" val="345897673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fontScale="90000"/>
          </a:bodyPr>
          <a:lstStyle/>
          <a:p>
            <a:r>
              <a:rPr lang="en-US" dirty="0" smtClean="0">
                <a:solidFill>
                  <a:srgbClr val="FFC000"/>
                </a:solidFill>
                <a:latin typeface="Times New Roman" panose="02020603050405020304" pitchFamily="18" charset="0"/>
                <a:cs typeface="Times New Roman" panose="02020603050405020304" pitchFamily="18" charset="0"/>
              </a:rPr>
              <a:t>Serendipity</a:t>
            </a:r>
            <a:br>
              <a:rPr lang="en-US" dirty="0" smtClean="0">
                <a:solidFill>
                  <a:srgbClr val="FFC000"/>
                </a:solidFill>
                <a:latin typeface="Times New Roman" panose="02020603050405020304" pitchFamily="18" charset="0"/>
                <a:cs typeface="Times New Roman" panose="02020603050405020304" pitchFamily="18" charset="0"/>
              </a:rPr>
            </a:br>
            <a:r>
              <a:rPr lang="en-US" dirty="0" smtClean="0">
                <a:solidFill>
                  <a:srgbClr val="FFC000"/>
                </a:solidFill>
                <a:latin typeface="Times New Roman" panose="02020603050405020304" pitchFamily="18" charset="0"/>
                <a:cs typeface="Times New Roman" panose="02020603050405020304" pitchFamily="18" charset="0"/>
              </a:rPr>
              <a:t>“Never heard of it…”</a:t>
            </a:r>
            <a:endParaRPr lang="en-US" dirty="0">
              <a:solidFill>
                <a:srgbClr val="FFC000"/>
              </a:solidFill>
              <a:latin typeface="Times New Roman" panose="02020603050405020304" pitchFamily="18" charset="0"/>
              <a:cs typeface="Times New Roman" panose="02020603050405020304" pitchFamily="18" charset="0"/>
            </a:endParaRPr>
          </a:p>
        </p:txBody>
      </p:sp>
      <p:sp>
        <p:nvSpPr>
          <p:cNvPr id="7" name="Content Placeholder 6"/>
          <p:cNvSpPr>
            <a:spLocks noGrp="1"/>
          </p:cNvSpPr>
          <p:nvPr>
            <p:ph sz="half" idx="1"/>
          </p:nvPr>
        </p:nvSpPr>
        <p:spPr/>
        <p:txBody>
          <a:bodyPr>
            <a:normAutofit fontScale="92500" lnSpcReduction="10000"/>
          </a:bodyPr>
          <a:lstStyle/>
          <a:p>
            <a:r>
              <a:rPr lang="en-US" sz="1800" dirty="0" smtClean="0">
                <a:latin typeface="Times New Roman" panose="02020603050405020304" pitchFamily="18" charset="0"/>
                <a:cs typeface="Times New Roman" panose="02020603050405020304" pitchFamily="18" charset="0"/>
              </a:rPr>
              <a:t>55y.o patent lawyer without </a:t>
            </a:r>
            <a:r>
              <a:rPr lang="en-US" sz="1800" dirty="0" err="1" smtClean="0">
                <a:latin typeface="Times New Roman" panose="02020603050405020304" pitchFamily="18" charset="0"/>
                <a:cs typeface="Times New Roman" panose="02020603050405020304" pitchFamily="18" charset="0"/>
              </a:rPr>
              <a:t>symtpoms</a:t>
            </a:r>
            <a:r>
              <a:rPr lang="en-US" sz="1800" dirty="0" smtClean="0">
                <a:latin typeface="Times New Roman" panose="02020603050405020304" pitchFamily="18" charset="0"/>
                <a:cs typeface="Times New Roman" panose="02020603050405020304" pitchFamily="18" charset="0"/>
              </a:rPr>
              <a:t> had incidental elevated liver function tests in  2001. History of congenital cataracts &amp; unable to conceive</a:t>
            </a:r>
          </a:p>
          <a:p>
            <a:endParaRPr lang="en-US" sz="1800" dirty="0">
              <a:latin typeface="Times New Roman" panose="02020603050405020304" pitchFamily="18" charset="0"/>
              <a:cs typeface="Times New Roman" panose="02020603050405020304" pitchFamily="18" charset="0"/>
            </a:endParaRPr>
          </a:p>
          <a:p>
            <a:r>
              <a:rPr lang="en-US" sz="1800" dirty="0" smtClean="0">
                <a:latin typeface="Times New Roman" panose="02020603050405020304" pitchFamily="18" charset="0"/>
                <a:cs typeface="Times New Roman" panose="02020603050405020304" pitchFamily="18" charset="0"/>
              </a:rPr>
              <a:t>Had  liver biopsy. Muscle biopsy (  CK) &amp; EMG (</a:t>
            </a:r>
            <a:r>
              <a:rPr lang="en-US" sz="1800" dirty="0" err="1" smtClean="0">
                <a:latin typeface="Times New Roman" panose="02020603050405020304" pitchFamily="18" charset="0"/>
                <a:cs typeface="Times New Roman" panose="02020603050405020304" pitchFamily="18" charset="0"/>
              </a:rPr>
              <a:t>myotonia</a:t>
            </a:r>
            <a:r>
              <a:rPr lang="en-US" sz="1800" dirty="0" smtClean="0">
                <a:latin typeface="Times New Roman" panose="02020603050405020304" pitchFamily="18" charset="0"/>
                <a:cs typeface="Times New Roman" panose="02020603050405020304" pitchFamily="18" charset="0"/>
              </a:rPr>
              <a:t>) led to diagnosis of DM2 2008</a:t>
            </a:r>
          </a:p>
          <a:p>
            <a:endParaRPr lang="en-US" sz="1800" dirty="0" smtClean="0">
              <a:latin typeface="Times New Roman" panose="02020603050405020304" pitchFamily="18" charset="0"/>
              <a:cs typeface="Times New Roman" panose="02020603050405020304" pitchFamily="18" charset="0"/>
            </a:endParaRPr>
          </a:p>
          <a:p>
            <a:r>
              <a:rPr lang="en-US" sz="1800" dirty="0" smtClean="0">
                <a:latin typeface="Times New Roman" panose="02020603050405020304" pitchFamily="18" charset="0"/>
                <a:cs typeface="Times New Roman" panose="02020603050405020304" pitchFamily="18" charset="0"/>
              </a:rPr>
              <a:t>Family history-father with pacemaker, cataracts &amp; died in 40’s and uncle with pacemaker in 40’s </a:t>
            </a:r>
          </a:p>
          <a:p>
            <a:endParaRPr lang="en-US" sz="1800" dirty="0">
              <a:latin typeface="Times New Roman" panose="02020603050405020304" pitchFamily="18" charset="0"/>
              <a:cs typeface="Times New Roman" panose="02020603050405020304" pitchFamily="18" charset="0"/>
            </a:endParaRPr>
          </a:p>
          <a:p>
            <a:endParaRPr lang="en-US" sz="1800" dirty="0">
              <a:latin typeface="Times New Roman" panose="02020603050405020304" pitchFamily="18" charset="0"/>
              <a:cs typeface="Times New Roman" panose="02020603050405020304" pitchFamily="18" charset="0"/>
            </a:endParaRPr>
          </a:p>
          <a:p>
            <a:r>
              <a:rPr lang="en-US" sz="1800" dirty="0" smtClean="0">
                <a:latin typeface="Times New Roman" panose="02020603050405020304" pitchFamily="18" charset="0"/>
                <a:cs typeface="Times New Roman" panose="02020603050405020304" pitchFamily="18" charset="0"/>
              </a:rPr>
              <a:t>Now has neck weakness, fatigue. Cataract removal 2013</a:t>
            </a:r>
            <a:endParaRPr lang="en-US" sz="1800" dirty="0">
              <a:latin typeface="Times New Roman" panose="02020603050405020304" pitchFamily="18" charset="0"/>
              <a:cs typeface="Times New Roman" panose="02020603050405020304" pitchFamily="18" charset="0"/>
            </a:endParaRPr>
          </a:p>
        </p:txBody>
      </p:sp>
      <p:sp>
        <p:nvSpPr>
          <p:cNvPr id="8" name="Content Placeholder 7"/>
          <p:cNvSpPr>
            <a:spLocks noGrp="1"/>
          </p:cNvSpPr>
          <p:nvPr>
            <p:ph sz="half" idx="2"/>
          </p:nvPr>
        </p:nvSpPr>
        <p:spPr/>
        <p:txBody>
          <a:bodyPr>
            <a:normAutofit fontScale="92500" lnSpcReduction="10000"/>
          </a:bodyPr>
          <a:lstStyle/>
          <a:p>
            <a:endParaRPr lang="en-US" dirty="0"/>
          </a:p>
        </p:txBody>
      </p:sp>
      <p:pic>
        <p:nvPicPr>
          <p:cNvPr id="9" name="Picture 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724400" y="1828800"/>
            <a:ext cx="3962400" cy="3048000"/>
          </a:xfrm>
          <a:prstGeom prst="rect">
            <a:avLst/>
          </a:prstGeom>
        </p:spPr>
      </p:pic>
      <p:sp>
        <p:nvSpPr>
          <p:cNvPr id="10" name="TextBox 9"/>
          <p:cNvSpPr txBox="1"/>
          <p:nvPr/>
        </p:nvSpPr>
        <p:spPr>
          <a:xfrm>
            <a:off x="5207977" y="5257800"/>
            <a:ext cx="3061094" cy="646331"/>
          </a:xfrm>
          <a:prstGeom prst="rect">
            <a:avLst/>
          </a:prstGeom>
          <a:solidFill>
            <a:schemeClr val="bg1"/>
          </a:solidFill>
        </p:spPr>
        <p:txBody>
          <a:bodyPr wrap="none" rtlCol="0">
            <a:spAutoFit/>
          </a:bodyPr>
          <a:lstStyle/>
          <a:p>
            <a:r>
              <a:rPr lang="en-US" dirty="0" smtClean="0"/>
              <a:t>&gt;15,000 CCTG repeats</a:t>
            </a:r>
          </a:p>
          <a:p>
            <a:r>
              <a:rPr lang="en-US" dirty="0" smtClean="0"/>
              <a:t>-elevated liver enzymes age 48</a:t>
            </a:r>
            <a:endParaRPr lang="en-US" dirty="0"/>
          </a:p>
        </p:txBody>
      </p:sp>
      <p:cxnSp>
        <p:nvCxnSpPr>
          <p:cNvPr id="12" name="Straight Arrow Connector 11"/>
          <p:cNvCxnSpPr/>
          <p:nvPr/>
        </p:nvCxnSpPr>
        <p:spPr>
          <a:xfrm flipV="1">
            <a:off x="2971800" y="2971800"/>
            <a:ext cx="0" cy="152400"/>
          </a:xfrm>
          <a:prstGeom prst="straightConnector1">
            <a:avLst/>
          </a:prstGeom>
          <a:ln>
            <a:solidFill>
              <a:srgbClr val="FFC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8200490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solidFill>
                  <a:srgbClr val="FFC000"/>
                </a:solidFill>
                <a:latin typeface="Times New Roman" panose="02020603050405020304" pitchFamily="18" charset="0"/>
                <a:cs typeface="Times New Roman" panose="02020603050405020304" pitchFamily="18" charset="0"/>
              </a:rPr>
              <a:t>Security</a:t>
            </a:r>
            <a:br>
              <a:rPr lang="en-US" dirty="0" smtClean="0">
                <a:solidFill>
                  <a:srgbClr val="FFC000"/>
                </a:solidFill>
                <a:latin typeface="Times New Roman" panose="02020603050405020304" pitchFamily="18" charset="0"/>
                <a:cs typeface="Times New Roman" panose="02020603050405020304" pitchFamily="18" charset="0"/>
              </a:rPr>
            </a:br>
            <a:r>
              <a:rPr lang="en-US" sz="3600" dirty="0" smtClean="0">
                <a:solidFill>
                  <a:srgbClr val="FFC000"/>
                </a:solidFill>
                <a:latin typeface="Times New Roman" panose="02020603050405020304" pitchFamily="18" charset="0"/>
                <a:cs typeface="Times New Roman" panose="02020603050405020304" pitchFamily="18" charset="0"/>
              </a:rPr>
              <a:t>Loss to Follow up</a:t>
            </a:r>
            <a:endParaRPr lang="en-US" sz="3600" dirty="0">
              <a:solidFill>
                <a:srgbClr val="FFC000"/>
              </a:solidFill>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sz="half" idx="1"/>
          </p:nvPr>
        </p:nvSpPr>
        <p:spPr/>
        <p:txBody>
          <a:bodyPr>
            <a:normAutofit fontScale="77500" lnSpcReduction="20000"/>
          </a:bodyPr>
          <a:lstStyle/>
          <a:p>
            <a:r>
              <a:rPr lang="en-US" dirty="0" smtClean="0">
                <a:latin typeface="Times New Roman" panose="02020603050405020304" pitchFamily="18" charset="0"/>
                <a:cs typeface="Times New Roman" panose="02020603050405020304" pitchFamily="18" charset="0"/>
              </a:rPr>
              <a:t>26.yo. Diagnosed with DM age 16 due to </a:t>
            </a:r>
            <a:r>
              <a:rPr lang="en-US" dirty="0" err="1" smtClean="0">
                <a:latin typeface="Times New Roman" panose="02020603050405020304" pitchFamily="18" charset="0"/>
                <a:cs typeface="Times New Roman" panose="02020603050405020304" pitchFamily="18" charset="0"/>
              </a:rPr>
              <a:t>myotonia</a:t>
            </a:r>
            <a:r>
              <a:rPr lang="en-US" dirty="0" smtClean="0">
                <a:latin typeface="Times New Roman" panose="02020603050405020304" pitchFamily="18" charset="0"/>
                <a:cs typeface="Times New Roman" panose="02020603050405020304" pitchFamily="18" charset="0"/>
              </a:rPr>
              <a:t>. No known family history</a:t>
            </a:r>
          </a:p>
          <a:p>
            <a:endParaRPr lang="en-US" dirty="0">
              <a:latin typeface="Times New Roman" panose="02020603050405020304" pitchFamily="18" charset="0"/>
              <a:cs typeface="Times New Roman" panose="02020603050405020304" pitchFamily="18" charset="0"/>
            </a:endParaRPr>
          </a:p>
          <a:p>
            <a:r>
              <a:rPr lang="en-US" dirty="0" smtClean="0">
                <a:latin typeface="Times New Roman" panose="02020603050405020304" pitchFamily="18" charset="0"/>
                <a:cs typeface="Times New Roman" panose="02020603050405020304" pitchFamily="18" charset="0"/>
              </a:rPr>
              <a:t>First evaluated at 21yr while in  school. </a:t>
            </a:r>
          </a:p>
          <a:p>
            <a:endParaRPr lang="en-US" dirty="0">
              <a:latin typeface="Times New Roman" panose="02020603050405020304" pitchFamily="18" charset="0"/>
              <a:cs typeface="Times New Roman" panose="02020603050405020304" pitchFamily="18" charset="0"/>
            </a:endParaRPr>
          </a:p>
          <a:p>
            <a:r>
              <a:rPr lang="en-US" dirty="0" smtClean="0">
                <a:latin typeface="Times New Roman" panose="02020603050405020304" pitchFamily="18" charset="0"/>
                <a:cs typeface="Times New Roman" panose="02020603050405020304" pitchFamily="18" charset="0"/>
              </a:rPr>
              <a:t>Returned 2yrs later married. Working at physical therapist. </a:t>
            </a:r>
          </a:p>
          <a:p>
            <a:endParaRPr lang="en-US" dirty="0">
              <a:latin typeface="Times New Roman" panose="02020603050405020304" pitchFamily="18" charset="0"/>
              <a:cs typeface="Times New Roman" panose="02020603050405020304" pitchFamily="18" charset="0"/>
            </a:endParaRPr>
          </a:p>
          <a:p>
            <a:r>
              <a:rPr lang="en-US" dirty="0" smtClean="0">
                <a:latin typeface="Times New Roman" panose="02020603050405020304" pitchFamily="18" charset="0"/>
                <a:cs typeface="Times New Roman" panose="02020603050405020304" pitchFamily="18" charset="0"/>
              </a:rPr>
              <a:t>Pregnant with twins through in vitro selection for unaffected embryo’s</a:t>
            </a:r>
            <a:endParaRPr lang="en-US" dirty="0">
              <a:latin typeface="Times New Roman" panose="02020603050405020304" pitchFamily="18" charset="0"/>
              <a:cs typeface="Times New Roman" panose="02020603050405020304" pitchFamily="18" charset="0"/>
            </a:endParaRPr>
          </a:p>
        </p:txBody>
      </p:sp>
      <p:pic>
        <p:nvPicPr>
          <p:cNvPr id="5" name="Content Placeholder 4"/>
          <p:cNvPicPr>
            <a:picLocks noGrp="1" noChangeAspect="1"/>
          </p:cNvPicPr>
          <p:nvPr>
            <p:ph sz="half" idx="2"/>
          </p:nvPr>
        </p:nvPicPr>
        <p:blipFill>
          <a:blip r:embed="rId2" cstate="print">
            <a:extLst>
              <a:ext uri="{28A0092B-C50C-407E-A947-70E740481C1C}">
                <a14:useLocalDpi xmlns:a14="http://schemas.microsoft.com/office/drawing/2010/main" val="0"/>
              </a:ext>
            </a:extLst>
          </a:blip>
          <a:stretch>
            <a:fillRect/>
          </a:stretch>
        </p:blipFill>
        <p:spPr>
          <a:xfrm>
            <a:off x="4648200" y="2348706"/>
            <a:ext cx="4038600" cy="3028950"/>
          </a:xfrm>
        </p:spPr>
      </p:pic>
      <p:sp>
        <p:nvSpPr>
          <p:cNvPr id="6" name="TextBox 5"/>
          <p:cNvSpPr txBox="1"/>
          <p:nvPr/>
        </p:nvSpPr>
        <p:spPr>
          <a:xfrm>
            <a:off x="5562600" y="5494486"/>
            <a:ext cx="1722523" cy="646331"/>
          </a:xfrm>
          <a:prstGeom prst="rect">
            <a:avLst/>
          </a:prstGeom>
          <a:solidFill>
            <a:schemeClr val="bg1"/>
          </a:solidFill>
        </p:spPr>
        <p:txBody>
          <a:bodyPr wrap="none" rtlCol="0">
            <a:spAutoFit/>
          </a:bodyPr>
          <a:lstStyle/>
          <a:p>
            <a:r>
              <a:rPr lang="en-US" dirty="0" smtClean="0"/>
              <a:t>314 CTG repeats</a:t>
            </a:r>
          </a:p>
          <a:p>
            <a:endParaRPr lang="en-US" dirty="0"/>
          </a:p>
        </p:txBody>
      </p:sp>
    </p:spTree>
    <p:extLst>
      <p:ext uri="{BB962C8B-B14F-4D97-AF65-F5344CB8AC3E}">
        <p14:creationId xmlns:p14="http://schemas.microsoft.com/office/powerpoint/2010/main" val="2407136677"/>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0"/>
            <a:ext cx="8229600" cy="1143000"/>
          </a:xfrm>
        </p:spPr>
        <p:txBody>
          <a:bodyPr>
            <a:normAutofit fontScale="90000"/>
          </a:bodyPr>
          <a:lstStyle/>
          <a:p>
            <a:r>
              <a:rPr lang="en-US" sz="4800" dirty="0" smtClean="0">
                <a:solidFill>
                  <a:srgbClr val="FFC000"/>
                </a:solidFill>
                <a:latin typeface="Times New Roman" panose="02020603050405020304" pitchFamily="18" charset="0"/>
                <a:cs typeface="Times New Roman" panose="02020603050405020304" pitchFamily="18" charset="0"/>
              </a:rPr>
              <a:t>Security</a:t>
            </a:r>
            <a:br>
              <a:rPr lang="en-US" sz="4800" dirty="0" smtClean="0">
                <a:solidFill>
                  <a:srgbClr val="FFC000"/>
                </a:solidFill>
                <a:latin typeface="Times New Roman" panose="02020603050405020304" pitchFamily="18" charset="0"/>
                <a:cs typeface="Times New Roman" panose="02020603050405020304" pitchFamily="18" charset="0"/>
              </a:rPr>
            </a:br>
            <a:r>
              <a:rPr lang="en-US" sz="4800" dirty="0" smtClean="0">
                <a:solidFill>
                  <a:srgbClr val="FFC000"/>
                </a:solidFill>
                <a:latin typeface="Times New Roman" panose="02020603050405020304" pitchFamily="18" charset="0"/>
                <a:cs typeface="Times New Roman" panose="02020603050405020304" pitchFamily="18" charset="0"/>
              </a:rPr>
              <a:t>A child is born….</a:t>
            </a:r>
            <a:endParaRPr lang="en-US" sz="4800" dirty="0">
              <a:solidFill>
                <a:srgbClr val="FFC000"/>
              </a:solidFill>
              <a:latin typeface="Times New Roman" panose="02020603050405020304" pitchFamily="18" charset="0"/>
              <a:cs typeface="Times New Roman" panose="02020603050405020304" pitchFamily="18" charset="0"/>
            </a:endParaRPr>
          </a:p>
        </p:txBody>
      </p:sp>
      <p:sp>
        <p:nvSpPr>
          <p:cNvPr id="5" name="Content Placeholder 4"/>
          <p:cNvSpPr>
            <a:spLocks noGrp="1"/>
          </p:cNvSpPr>
          <p:nvPr>
            <p:ph sz="half" idx="1"/>
          </p:nvPr>
        </p:nvSpPr>
        <p:spPr>
          <a:xfrm>
            <a:off x="152400" y="1295400"/>
            <a:ext cx="4038600" cy="4525963"/>
          </a:xfrm>
        </p:spPr>
        <p:txBody>
          <a:bodyPr>
            <a:noAutofit/>
          </a:bodyPr>
          <a:lstStyle/>
          <a:p>
            <a:r>
              <a:rPr lang="en-US" sz="2400" dirty="0" smtClean="0">
                <a:latin typeface="Times New Roman" panose="02020603050405020304" pitchFamily="18" charset="0"/>
                <a:cs typeface="Times New Roman" panose="02020603050405020304" pitchFamily="18" charset="0"/>
              </a:rPr>
              <a:t>37y.o woman diagnosed after giving birth to son with congenital DM</a:t>
            </a:r>
          </a:p>
          <a:p>
            <a:endParaRPr lang="en-US" sz="2400" dirty="0" smtClean="0">
              <a:latin typeface="Times New Roman" panose="02020603050405020304" pitchFamily="18" charset="0"/>
              <a:cs typeface="Times New Roman" panose="02020603050405020304" pitchFamily="18" charset="0"/>
            </a:endParaRPr>
          </a:p>
          <a:p>
            <a:r>
              <a:rPr lang="en-US" sz="2400" dirty="0" smtClean="0">
                <a:latin typeface="Times New Roman" panose="02020603050405020304" pitchFamily="18" charset="0"/>
                <a:cs typeface="Times New Roman" panose="02020603050405020304" pitchFamily="18" charset="0"/>
              </a:rPr>
              <a:t>Had grip </a:t>
            </a:r>
            <a:r>
              <a:rPr lang="en-US" sz="2400" dirty="0" err="1" smtClean="0">
                <a:latin typeface="Times New Roman" panose="02020603050405020304" pitchFamily="18" charset="0"/>
                <a:cs typeface="Times New Roman" panose="02020603050405020304" pitchFamily="18" charset="0"/>
              </a:rPr>
              <a:t>myotonia</a:t>
            </a:r>
            <a:r>
              <a:rPr lang="en-US" sz="2400" dirty="0" smtClean="0">
                <a:latin typeface="Times New Roman" panose="02020603050405020304" pitchFamily="18" charset="0"/>
                <a:cs typeface="Times New Roman" panose="02020603050405020304" pitchFamily="18" charset="0"/>
              </a:rPr>
              <a:t> in 20’s. and cataract removal age 34</a:t>
            </a:r>
          </a:p>
          <a:p>
            <a:endParaRPr lang="en-US" sz="2400" dirty="0" smtClean="0">
              <a:latin typeface="Times New Roman" panose="02020603050405020304" pitchFamily="18" charset="0"/>
              <a:cs typeface="Times New Roman" panose="02020603050405020304" pitchFamily="18" charset="0"/>
            </a:endParaRPr>
          </a:p>
          <a:p>
            <a:r>
              <a:rPr lang="en-US" sz="2400" dirty="0" smtClean="0">
                <a:latin typeface="Times New Roman" panose="02020603050405020304" pitchFamily="18" charset="0"/>
                <a:cs typeface="Times New Roman" panose="02020603050405020304" pitchFamily="18" charset="0"/>
              </a:rPr>
              <a:t>Mother (67) –diabetes, cardiac arrhythmia</a:t>
            </a:r>
          </a:p>
          <a:p>
            <a:endParaRPr lang="en-US" sz="2400" dirty="0" smtClean="0">
              <a:latin typeface="Times New Roman" panose="02020603050405020304" pitchFamily="18" charset="0"/>
              <a:cs typeface="Times New Roman" panose="02020603050405020304" pitchFamily="18" charset="0"/>
            </a:endParaRPr>
          </a:p>
          <a:p>
            <a:r>
              <a:rPr lang="en-US" sz="2400" i="1" dirty="0" smtClean="0">
                <a:latin typeface="Times New Roman" panose="02020603050405020304" pitchFamily="18" charset="0"/>
                <a:cs typeface="Times New Roman" panose="02020603050405020304" pitchFamily="18" charset="0"/>
              </a:rPr>
              <a:t>Terminated 2</a:t>
            </a:r>
            <a:r>
              <a:rPr lang="en-US" sz="2400" i="1" baseline="30000" dirty="0" smtClean="0">
                <a:latin typeface="Times New Roman" panose="02020603050405020304" pitchFamily="18" charset="0"/>
                <a:cs typeface="Times New Roman" panose="02020603050405020304" pitchFamily="18" charset="0"/>
              </a:rPr>
              <a:t>nd</a:t>
            </a:r>
            <a:r>
              <a:rPr lang="en-US" sz="2400" i="1" dirty="0" smtClean="0">
                <a:latin typeface="Times New Roman" panose="02020603050405020304" pitchFamily="18" charset="0"/>
                <a:cs typeface="Times New Roman" panose="02020603050405020304" pitchFamily="18" charset="0"/>
              </a:rPr>
              <a:t> pregnancy (CTG&gt;2,500)</a:t>
            </a:r>
          </a:p>
          <a:p>
            <a:r>
              <a:rPr lang="en-US" sz="2400" dirty="0" smtClean="0">
                <a:latin typeface="Times New Roman" panose="02020603050405020304" pitchFamily="18" charset="0"/>
                <a:cs typeface="Times New Roman" panose="02020603050405020304" pitchFamily="18" charset="0"/>
              </a:rPr>
              <a:t>Trying to adopt </a:t>
            </a:r>
            <a:endParaRPr lang="en-US" sz="2400" dirty="0">
              <a:latin typeface="Times New Roman" panose="02020603050405020304" pitchFamily="18" charset="0"/>
              <a:cs typeface="Times New Roman" panose="02020603050405020304" pitchFamily="18" charset="0"/>
            </a:endParaRPr>
          </a:p>
        </p:txBody>
      </p:sp>
      <p:pic>
        <p:nvPicPr>
          <p:cNvPr id="8" name="Picture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600700" y="4419600"/>
            <a:ext cx="3543300" cy="2352423"/>
          </a:xfrm>
          <a:prstGeom prst="rect">
            <a:avLst/>
          </a:prstGeom>
        </p:spPr>
      </p:pic>
      <p:pic>
        <p:nvPicPr>
          <p:cNvPr id="7" name="Content Placeholder 6"/>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5181600" y="1295400"/>
            <a:ext cx="3429000" cy="3429000"/>
          </a:xfrm>
        </p:spPr>
      </p:pic>
      <p:sp>
        <p:nvSpPr>
          <p:cNvPr id="3" name="Rectangle 2"/>
          <p:cNvSpPr/>
          <p:nvPr/>
        </p:nvSpPr>
        <p:spPr>
          <a:xfrm>
            <a:off x="3838679" y="6379245"/>
            <a:ext cx="1762021" cy="369332"/>
          </a:xfrm>
          <a:prstGeom prst="rect">
            <a:avLst/>
          </a:prstGeom>
        </p:spPr>
        <p:txBody>
          <a:bodyPr wrap="none">
            <a:spAutoFit/>
          </a:bodyPr>
          <a:lstStyle/>
          <a:p>
            <a:r>
              <a:rPr lang="en-US" dirty="0" smtClean="0">
                <a:latin typeface="Times New Roman" panose="02020603050405020304" pitchFamily="18" charset="0"/>
                <a:cs typeface="Times New Roman" panose="02020603050405020304" pitchFamily="18" charset="0"/>
              </a:rPr>
              <a:t>400 </a:t>
            </a:r>
            <a:r>
              <a:rPr lang="en-US" dirty="0">
                <a:latin typeface="Times New Roman" panose="02020603050405020304" pitchFamily="18" charset="0"/>
                <a:cs typeface="Times New Roman" panose="02020603050405020304" pitchFamily="18" charset="0"/>
              </a:rPr>
              <a:t>CTG repeats</a:t>
            </a:r>
          </a:p>
        </p:txBody>
      </p:sp>
    </p:spTree>
    <p:extLst>
      <p:ext uri="{BB962C8B-B14F-4D97-AF65-F5344CB8AC3E}">
        <p14:creationId xmlns:p14="http://schemas.microsoft.com/office/powerpoint/2010/main" val="1457650125"/>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Autofit/>
          </a:bodyPr>
          <a:lstStyle/>
          <a:p>
            <a:pPr marL="0" indent="0">
              <a:buNone/>
            </a:pPr>
            <a:r>
              <a:rPr lang="en-US" sz="2400" u="sng" dirty="0" smtClean="0">
                <a:latin typeface="Times New Roman" panose="02020603050405020304" pitchFamily="18" charset="0"/>
                <a:cs typeface="Times New Roman" panose="02020603050405020304" pitchFamily="18" charset="0"/>
              </a:rPr>
              <a:t>Patient</a:t>
            </a:r>
          </a:p>
          <a:p>
            <a:pPr marL="0" indent="0">
              <a:buNone/>
            </a:pPr>
            <a:r>
              <a:rPr lang="en-US" sz="2400" dirty="0" smtClean="0">
                <a:latin typeface="Times New Roman" panose="02020603050405020304" pitchFamily="18" charset="0"/>
                <a:cs typeface="Times New Roman" panose="02020603050405020304" pitchFamily="18" charset="0"/>
              </a:rPr>
              <a:t>Nonspecific, minimal symptomatology</a:t>
            </a:r>
          </a:p>
          <a:p>
            <a:pPr marL="0" indent="0">
              <a:buNone/>
            </a:pPr>
            <a:r>
              <a:rPr lang="en-US" sz="2400" dirty="0" smtClean="0">
                <a:latin typeface="Times New Roman" panose="02020603050405020304" pitchFamily="18" charset="0"/>
                <a:cs typeface="Times New Roman" panose="02020603050405020304" pitchFamily="18" charset="0"/>
              </a:rPr>
              <a:t>No </a:t>
            </a:r>
            <a:r>
              <a:rPr lang="en-US" sz="2400" i="1" dirty="0" smtClean="0">
                <a:latin typeface="Times New Roman" panose="02020603050405020304" pitchFamily="18" charset="0"/>
                <a:cs typeface="Times New Roman" panose="02020603050405020304" pitchFamily="18" charset="0"/>
              </a:rPr>
              <a:t>known </a:t>
            </a:r>
            <a:r>
              <a:rPr lang="en-US" sz="2400" dirty="0" smtClean="0">
                <a:latin typeface="Times New Roman" panose="02020603050405020304" pitchFamily="18" charset="0"/>
                <a:cs typeface="Times New Roman" panose="02020603050405020304" pitchFamily="18" charset="0"/>
              </a:rPr>
              <a:t>family history</a:t>
            </a:r>
          </a:p>
          <a:p>
            <a:pPr marL="0" indent="0">
              <a:buNone/>
            </a:pPr>
            <a:r>
              <a:rPr lang="en-US" sz="2400" dirty="0" smtClean="0">
                <a:latin typeface="Times New Roman" panose="02020603050405020304" pitchFamily="18" charset="0"/>
                <a:cs typeface="Times New Roman" panose="02020603050405020304" pitchFamily="18" charset="0"/>
              </a:rPr>
              <a:t>Access to general care, resources</a:t>
            </a:r>
          </a:p>
          <a:p>
            <a:pPr marL="0" indent="0">
              <a:buNone/>
            </a:pPr>
            <a:endParaRPr lang="en-US" sz="2400" dirty="0" smtClean="0">
              <a:latin typeface="Times New Roman" panose="02020603050405020304" pitchFamily="18" charset="0"/>
              <a:cs typeface="Times New Roman" panose="02020603050405020304" pitchFamily="18" charset="0"/>
            </a:endParaRPr>
          </a:p>
          <a:p>
            <a:pPr marL="0" indent="0">
              <a:buNone/>
            </a:pPr>
            <a:r>
              <a:rPr lang="en-US" sz="2400" u="sng" dirty="0" smtClean="0">
                <a:latin typeface="Times New Roman" panose="02020603050405020304" pitchFamily="18" charset="0"/>
                <a:cs typeface="Times New Roman" panose="02020603050405020304" pitchFamily="18" charset="0"/>
              </a:rPr>
              <a:t>Physician/Health Care</a:t>
            </a:r>
          </a:p>
          <a:p>
            <a:pPr marL="0" indent="0">
              <a:buNone/>
            </a:pPr>
            <a:r>
              <a:rPr lang="en-US" sz="2400" dirty="0" smtClean="0">
                <a:latin typeface="Times New Roman" panose="02020603050405020304" pitchFamily="18" charset="0"/>
                <a:cs typeface="Times New Roman" panose="02020603050405020304" pitchFamily="18" charset="0"/>
              </a:rPr>
              <a:t>Clinical experience, knowledge, time</a:t>
            </a:r>
          </a:p>
          <a:p>
            <a:pPr marL="0" indent="0">
              <a:buNone/>
            </a:pPr>
            <a:r>
              <a:rPr lang="en-US" sz="2400" dirty="0" smtClean="0">
                <a:latin typeface="Times New Roman" panose="02020603050405020304" pitchFamily="18" charset="0"/>
                <a:cs typeface="Times New Roman" panose="02020603050405020304" pitchFamily="18" charset="0"/>
              </a:rPr>
              <a:t>Access/knowledge of  diagnostic resources</a:t>
            </a:r>
          </a:p>
          <a:p>
            <a:pPr marL="0" indent="0">
              <a:buNone/>
            </a:pPr>
            <a:r>
              <a:rPr lang="en-US" sz="2400" dirty="0" smtClean="0">
                <a:latin typeface="Times New Roman" panose="02020603050405020304" pitchFamily="18" charset="0"/>
                <a:cs typeface="Times New Roman" panose="02020603050405020304" pitchFamily="18" charset="0"/>
              </a:rPr>
              <a:t>Referral to specialty clinic/physician/research centers</a:t>
            </a:r>
          </a:p>
          <a:p>
            <a:pPr marL="0" indent="0">
              <a:buNone/>
            </a:pPr>
            <a:endParaRPr lang="en-US" sz="2400" dirty="0" smtClean="0">
              <a:latin typeface="Times New Roman" panose="02020603050405020304" pitchFamily="18" charset="0"/>
              <a:cs typeface="Times New Roman" panose="02020603050405020304" pitchFamily="18" charset="0"/>
            </a:endParaRPr>
          </a:p>
          <a:p>
            <a:pPr marL="0" indent="0">
              <a:buNone/>
            </a:pPr>
            <a:endParaRPr lang="en-US" sz="2400" dirty="0" smtClean="0">
              <a:latin typeface="Times New Roman" panose="02020603050405020304" pitchFamily="18" charset="0"/>
              <a:cs typeface="Times New Roman" panose="02020603050405020304" pitchFamily="18" charset="0"/>
            </a:endParaRPr>
          </a:p>
          <a:p>
            <a:pPr marL="0" indent="0">
              <a:buNone/>
            </a:pPr>
            <a:endParaRPr lang="en-US" sz="2400" dirty="0" smtClean="0">
              <a:latin typeface="Times New Roman" panose="02020603050405020304" pitchFamily="18" charset="0"/>
              <a:cs typeface="Times New Roman" panose="02020603050405020304" pitchFamily="18" charset="0"/>
            </a:endParaRPr>
          </a:p>
        </p:txBody>
      </p:sp>
      <p:sp>
        <p:nvSpPr>
          <p:cNvPr id="5" name="Title 1"/>
          <p:cNvSpPr>
            <a:spLocks noGrp="1"/>
          </p:cNvSpPr>
          <p:nvPr>
            <p:ph type="title"/>
          </p:nvPr>
        </p:nvSpPr>
        <p:spPr/>
        <p:txBody>
          <a:bodyPr>
            <a:normAutofit fontScale="90000"/>
          </a:bodyPr>
          <a:lstStyle/>
          <a:p>
            <a:r>
              <a:rPr lang="en-US" sz="4000" dirty="0" smtClean="0">
                <a:solidFill>
                  <a:srgbClr val="FFC000"/>
                </a:solidFill>
                <a:latin typeface="Times New Roman" panose="02020603050405020304" pitchFamily="18" charset="0"/>
                <a:cs typeface="Times New Roman" panose="02020603050405020304" pitchFamily="18" charset="0"/>
              </a:rPr>
              <a:t>Recognize, Diagnose, Treat</a:t>
            </a:r>
            <a:br>
              <a:rPr lang="en-US" sz="4000" dirty="0" smtClean="0">
                <a:solidFill>
                  <a:srgbClr val="FFC000"/>
                </a:solidFill>
                <a:latin typeface="Times New Roman" panose="02020603050405020304" pitchFamily="18" charset="0"/>
                <a:cs typeface="Times New Roman" panose="02020603050405020304" pitchFamily="18" charset="0"/>
              </a:rPr>
            </a:br>
            <a:r>
              <a:rPr lang="en-US" sz="4000" dirty="0" smtClean="0">
                <a:solidFill>
                  <a:srgbClr val="FFC000"/>
                </a:solidFill>
                <a:latin typeface="Times New Roman" panose="02020603050405020304" pitchFamily="18" charset="0"/>
                <a:cs typeface="Times New Roman" panose="02020603050405020304" pitchFamily="18" charset="0"/>
              </a:rPr>
              <a:t>The Challenges</a:t>
            </a:r>
            <a:endParaRPr lang="en-US" sz="4000" dirty="0">
              <a:solidFill>
                <a:srgbClr val="FFC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506848915"/>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Times New Roman" panose="02020603050405020304" pitchFamily="18" charset="0"/>
                <a:cs typeface="Times New Roman" panose="02020603050405020304" pitchFamily="18" charset="0"/>
              </a:rPr>
              <a:t>US Prevalence Estimate</a:t>
            </a:r>
            <a:endParaRPr lang="en-US" dirty="0">
              <a:latin typeface="Times New Roman" panose="02020603050405020304" pitchFamily="18" charset="0"/>
              <a:cs typeface="Times New Roman" panose="02020603050405020304" pitchFamily="18" charset="0"/>
            </a:endParaRPr>
          </a:p>
        </p:txBody>
      </p:sp>
      <p:pic>
        <p:nvPicPr>
          <p:cNvPr id="4" name="Content Placeholder 3"/>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76200" y="1828800"/>
            <a:ext cx="5195454" cy="3657600"/>
          </a:xfrm>
        </p:spPr>
      </p:pic>
      <p:sp>
        <p:nvSpPr>
          <p:cNvPr id="3" name="TextBox 2"/>
          <p:cNvSpPr txBox="1"/>
          <p:nvPr/>
        </p:nvSpPr>
        <p:spPr>
          <a:xfrm>
            <a:off x="5311204" y="1905000"/>
            <a:ext cx="3714495" cy="3970318"/>
          </a:xfrm>
          <a:prstGeom prst="rect">
            <a:avLst/>
          </a:prstGeom>
          <a:noFill/>
        </p:spPr>
        <p:txBody>
          <a:bodyPr wrap="none" rtlCol="0">
            <a:spAutoFit/>
          </a:bodyPr>
          <a:lstStyle/>
          <a:p>
            <a:r>
              <a:rPr lang="en-US" sz="2800" dirty="0" smtClean="0">
                <a:solidFill>
                  <a:srgbClr val="FFC000"/>
                </a:solidFill>
                <a:latin typeface="Times New Roman"/>
                <a:cs typeface="Times New Roman"/>
              </a:rPr>
              <a:t>Prevalence 15 out of 10</a:t>
            </a:r>
            <a:r>
              <a:rPr lang="en-US" sz="2800" baseline="30000" dirty="0" smtClean="0">
                <a:solidFill>
                  <a:srgbClr val="FFC000"/>
                </a:solidFill>
                <a:latin typeface="Times New Roman"/>
                <a:cs typeface="Times New Roman"/>
              </a:rPr>
              <a:t>3</a:t>
            </a:r>
            <a:endParaRPr lang="en-US" sz="2800" dirty="0" smtClean="0">
              <a:solidFill>
                <a:srgbClr val="FFC000"/>
              </a:solidFill>
              <a:latin typeface="Times New Roman"/>
              <a:cs typeface="Times New Roman"/>
            </a:endParaRPr>
          </a:p>
          <a:p>
            <a:endParaRPr lang="en-US" sz="2800" dirty="0">
              <a:solidFill>
                <a:srgbClr val="FFC000"/>
              </a:solidFill>
              <a:latin typeface="Times New Roman"/>
              <a:cs typeface="Times New Roman"/>
            </a:endParaRPr>
          </a:p>
          <a:p>
            <a:r>
              <a:rPr lang="en-US" sz="2800" dirty="0" smtClean="0">
                <a:solidFill>
                  <a:srgbClr val="FFC000"/>
                </a:solidFill>
                <a:latin typeface="Times New Roman"/>
                <a:cs typeface="Times New Roman"/>
              </a:rPr>
              <a:t>≈</a:t>
            </a:r>
            <a:r>
              <a:rPr lang="en-US" sz="2800" dirty="0">
                <a:solidFill>
                  <a:srgbClr val="FFC000"/>
                </a:solidFill>
                <a:latin typeface="Times New Roman"/>
                <a:ea typeface="ＭＳ ゴシック"/>
                <a:cs typeface="Times New Roman"/>
              </a:rPr>
              <a:t> </a:t>
            </a:r>
            <a:r>
              <a:rPr lang="en-US" sz="2800" dirty="0" smtClean="0">
                <a:solidFill>
                  <a:srgbClr val="FFC000"/>
                </a:solidFill>
                <a:latin typeface="Times New Roman"/>
                <a:ea typeface="ＭＳ ゴシック"/>
                <a:cs typeface="Times New Roman"/>
              </a:rPr>
              <a:t>50,0000 US</a:t>
            </a:r>
          </a:p>
          <a:p>
            <a:endParaRPr lang="en-US" sz="2800" dirty="0">
              <a:solidFill>
                <a:srgbClr val="FFC000"/>
              </a:solidFill>
              <a:latin typeface="Times New Roman"/>
              <a:ea typeface="ＭＳ ゴシック"/>
              <a:cs typeface="Times New Roman"/>
            </a:endParaRPr>
          </a:p>
          <a:p>
            <a:r>
              <a:rPr lang="en-US" sz="2800" dirty="0" smtClean="0">
                <a:solidFill>
                  <a:srgbClr val="FFC000"/>
                </a:solidFill>
                <a:latin typeface="Times New Roman"/>
                <a:cs typeface="Times New Roman"/>
              </a:rPr>
              <a:t>≈ 4000 Texas</a:t>
            </a:r>
          </a:p>
          <a:p>
            <a:endParaRPr lang="en-US" sz="2800" dirty="0" smtClean="0">
              <a:solidFill>
                <a:srgbClr val="FFC000"/>
              </a:solidFill>
              <a:latin typeface="Times New Roman"/>
              <a:cs typeface="Times New Roman"/>
            </a:endParaRPr>
          </a:p>
          <a:p>
            <a:r>
              <a:rPr lang="en-US" sz="2800" dirty="0" smtClean="0">
                <a:solidFill>
                  <a:srgbClr val="FFC000"/>
                </a:solidFill>
                <a:latin typeface="Times New Roman"/>
                <a:cs typeface="Times New Roman"/>
              </a:rPr>
              <a:t>≈ </a:t>
            </a:r>
            <a:r>
              <a:rPr lang="en-US" sz="2800" b="1" dirty="0" smtClean="0">
                <a:solidFill>
                  <a:srgbClr val="FFC000"/>
                </a:solidFill>
                <a:latin typeface="Times New Roman"/>
                <a:cs typeface="Times New Roman"/>
              </a:rPr>
              <a:t>400 Houston</a:t>
            </a:r>
          </a:p>
          <a:p>
            <a:endParaRPr lang="en-US" sz="2800" dirty="0">
              <a:solidFill>
                <a:srgbClr val="FFC000"/>
              </a:solidFill>
              <a:latin typeface="Times New Roman"/>
              <a:cs typeface="Times New Roman"/>
            </a:endParaRPr>
          </a:p>
          <a:p>
            <a:r>
              <a:rPr lang="en-US" sz="2800" dirty="0" smtClean="0">
                <a:solidFill>
                  <a:srgbClr val="FFC000"/>
                </a:solidFill>
                <a:latin typeface="Times New Roman"/>
                <a:cs typeface="Times New Roman"/>
              </a:rPr>
              <a:t> </a:t>
            </a:r>
            <a:endParaRPr lang="en-US" sz="2800" dirty="0">
              <a:solidFill>
                <a:srgbClr val="FFC000"/>
              </a:solidFill>
              <a:latin typeface="Times New Roman"/>
              <a:cs typeface="Times New Roman"/>
            </a:endParaRPr>
          </a:p>
        </p:txBody>
      </p:sp>
      <p:sp>
        <p:nvSpPr>
          <p:cNvPr id="6" name="TextBox 5"/>
          <p:cNvSpPr txBox="1"/>
          <p:nvPr/>
        </p:nvSpPr>
        <p:spPr>
          <a:xfrm>
            <a:off x="1266864" y="6126163"/>
            <a:ext cx="6617581" cy="369332"/>
          </a:xfrm>
          <a:prstGeom prst="rect">
            <a:avLst/>
          </a:prstGeom>
          <a:noFill/>
        </p:spPr>
        <p:txBody>
          <a:bodyPr wrap="none" rtlCol="0">
            <a:spAutoFit/>
          </a:bodyPr>
          <a:lstStyle/>
          <a:p>
            <a:r>
              <a:rPr lang="en-US" dirty="0" smtClean="0">
                <a:solidFill>
                  <a:srgbClr val="FF0000"/>
                </a:solidFill>
                <a:latin typeface="Times New Roman" panose="02020603050405020304" pitchFamily="18" charset="0"/>
                <a:cs typeface="Times New Roman" panose="02020603050405020304" pitchFamily="18" charset="0"/>
              </a:rPr>
              <a:t>Estimated large number of undiagnosed and/or unmanaged patients</a:t>
            </a:r>
            <a:endParaRPr lang="en-US" dirty="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15866252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normAutofit/>
          </a:bodyPr>
          <a:lstStyle/>
          <a:p>
            <a:r>
              <a:rPr lang="en-US" dirty="0" smtClean="0">
                <a:solidFill>
                  <a:srgbClr val="FFC000"/>
                </a:solidFill>
                <a:latin typeface="Times New Roman" panose="02020603050405020304" pitchFamily="18" charset="0"/>
                <a:cs typeface="Times New Roman" panose="02020603050405020304" pitchFamily="18" charset="0"/>
              </a:rPr>
              <a:t>Never again….</a:t>
            </a:r>
            <a:endParaRPr lang="en-US" dirty="0">
              <a:solidFill>
                <a:srgbClr val="FFC000"/>
              </a:solidFill>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a:xfrm>
            <a:off x="457200" y="1143000"/>
            <a:ext cx="8229600" cy="4525963"/>
          </a:xfrm>
        </p:spPr>
        <p:txBody>
          <a:bodyPr>
            <a:noAutofit/>
          </a:bodyPr>
          <a:lstStyle/>
          <a:p>
            <a:r>
              <a:rPr lang="en-US" sz="2400" dirty="0" smtClean="0">
                <a:latin typeface="Times New Roman" panose="02020603050405020304" pitchFamily="18" charset="0"/>
                <a:cs typeface="Times New Roman" panose="02020603050405020304" pitchFamily="18" charset="0"/>
              </a:rPr>
              <a:t>42y.o  DM 1 patient brought for follow up by non affected father to clinic. In wheelchair but unable to wake up for evaluation. </a:t>
            </a:r>
          </a:p>
          <a:p>
            <a:endParaRPr lang="en-US" sz="2400" dirty="0" smtClean="0">
              <a:latin typeface="Times New Roman" panose="02020603050405020304" pitchFamily="18" charset="0"/>
              <a:cs typeface="Times New Roman" panose="02020603050405020304" pitchFamily="18" charset="0"/>
            </a:endParaRPr>
          </a:p>
          <a:p>
            <a:r>
              <a:rPr lang="en-US" sz="2400" dirty="0" smtClean="0">
                <a:latin typeface="Times New Roman" panose="02020603050405020304" pitchFamily="18" charset="0"/>
                <a:cs typeface="Times New Roman" panose="02020603050405020304" pitchFamily="18" charset="0"/>
              </a:rPr>
              <a:t>Slurred speech,  lid drooping and general weakness. Had not seen cardiologist or pulmonologist as referred, nor had lab work completed. </a:t>
            </a:r>
          </a:p>
          <a:p>
            <a:endParaRPr lang="en-US" sz="2400" dirty="0" smtClean="0">
              <a:latin typeface="Times New Roman" panose="02020603050405020304" pitchFamily="18" charset="0"/>
              <a:cs typeface="Times New Roman" panose="02020603050405020304" pitchFamily="18" charset="0"/>
            </a:endParaRPr>
          </a:p>
          <a:p>
            <a:r>
              <a:rPr lang="en-US" sz="2400" dirty="0" smtClean="0">
                <a:latin typeface="Times New Roman" panose="02020603050405020304" pitchFamily="18" charset="0"/>
                <a:cs typeface="Times New Roman" panose="02020603050405020304" pitchFamily="18" charset="0"/>
              </a:rPr>
              <a:t>Exam significant for “blue’ fingers and lips, lower extremity +++ edema and heart rate in 40’s (normal is &gt;60)</a:t>
            </a:r>
          </a:p>
          <a:p>
            <a:endParaRPr lang="en-US" sz="2400" dirty="0">
              <a:latin typeface="Times New Roman" panose="02020603050405020304" pitchFamily="18" charset="0"/>
              <a:cs typeface="Times New Roman" panose="02020603050405020304" pitchFamily="18" charset="0"/>
            </a:endParaRPr>
          </a:p>
          <a:p>
            <a:r>
              <a:rPr lang="en-US" sz="2400" dirty="0" smtClean="0">
                <a:latin typeface="Times New Roman" panose="02020603050405020304" pitchFamily="18" charset="0"/>
                <a:cs typeface="Times New Roman" panose="02020603050405020304" pitchFamily="18" charset="0"/>
              </a:rPr>
              <a:t>Refused admission to hospital for expedited work up. </a:t>
            </a:r>
            <a:r>
              <a:rPr lang="en-US" sz="2400" b="1" i="1" dirty="0" smtClean="0">
                <a:solidFill>
                  <a:srgbClr val="FFC000"/>
                </a:solidFill>
                <a:latin typeface="Times New Roman" panose="02020603050405020304" pitchFamily="18" charset="0"/>
                <a:cs typeface="Times New Roman" panose="02020603050405020304" pitchFamily="18" charset="0"/>
              </a:rPr>
              <a:t>Died in sleep a few days later. </a:t>
            </a:r>
            <a:endParaRPr lang="en-US" sz="2400" b="1" i="1" dirty="0">
              <a:solidFill>
                <a:srgbClr val="FFC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06179026"/>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533400" y="160611"/>
            <a:ext cx="8229600" cy="1143000"/>
          </a:xfrm>
        </p:spPr>
        <p:txBody>
          <a:bodyPr>
            <a:noAutofit/>
          </a:bodyPr>
          <a:lstStyle/>
          <a:p>
            <a:r>
              <a:rPr lang="en-US" sz="3600" dirty="0" err="1">
                <a:solidFill>
                  <a:srgbClr val="FFC000"/>
                </a:solidFill>
                <a:latin typeface="Times New Roman" panose="02020603050405020304" pitchFamily="18" charset="0"/>
                <a:cs typeface="Times New Roman" panose="02020603050405020304" pitchFamily="18" charset="0"/>
              </a:rPr>
              <a:t>Myotonic</a:t>
            </a:r>
            <a:r>
              <a:rPr lang="en-US" sz="3600" dirty="0">
                <a:solidFill>
                  <a:srgbClr val="FFC000"/>
                </a:solidFill>
                <a:latin typeface="Times New Roman" panose="02020603050405020304" pitchFamily="18" charset="0"/>
                <a:cs typeface="Times New Roman" panose="02020603050405020304" pitchFamily="18" charset="0"/>
              </a:rPr>
              <a:t> Dystrophy Multidisciplinary Care Clinic (MDMCC)</a:t>
            </a:r>
            <a:br>
              <a:rPr lang="en-US" sz="3600" dirty="0">
                <a:solidFill>
                  <a:srgbClr val="FFC000"/>
                </a:solidFill>
                <a:latin typeface="Times New Roman" panose="02020603050405020304" pitchFamily="18" charset="0"/>
                <a:cs typeface="Times New Roman" panose="02020603050405020304" pitchFamily="18" charset="0"/>
              </a:rPr>
            </a:br>
            <a:endParaRPr lang="en-US" sz="2400" dirty="0"/>
          </a:p>
        </p:txBody>
      </p:sp>
      <p:pic>
        <p:nvPicPr>
          <p:cNvPr id="14" name="Picture 8" descr="photo_9999_221.jpg"/>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39092" y="1447800"/>
            <a:ext cx="4078958" cy="27138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7" descr="photo_9999_22.jp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3505200" y="1905000"/>
            <a:ext cx="4401917" cy="29355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4" descr="photo_9999_231.jpg"/>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057802" y="3886200"/>
            <a:ext cx="4086198" cy="27249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Box 1"/>
          <p:cNvSpPr txBox="1"/>
          <p:nvPr/>
        </p:nvSpPr>
        <p:spPr>
          <a:xfrm>
            <a:off x="457200" y="4438346"/>
            <a:ext cx="4541115" cy="2308324"/>
          </a:xfrm>
          <a:prstGeom prst="rect">
            <a:avLst/>
          </a:prstGeom>
          <a:noFill/>
        </p:spPr>
        <p:txBody>
          <a:bodyPr wrap="none" rtlCol="0">
            <a:spAutoFit/>
          </a:bodyPr>
          <a:lstStyle/>
          <a:p>
            <a:r>
              <a:rPr lang="en-US" b="1" dirty="0" smtClean="0">
                <a:latin typeface="Times New Roman" panose="02020603050405020304" pitchFamily="18" charset="0"/>
                <a:cs typeface="Times New Roman" panose="02020603050405020304" pitchFamily="18" charset="0"/>
              </a:rPr>
              <a:t>14 Team Members</a:t>
            </a:r>
          </a:p>
          <a:p>
            <a:r>
              <a:rPr lang="en-US" b="1" dirty="0" smtClean="0">
                <a:latin typeface="Times New Roman" panose="02020603050405020304" pitchFamily="18" charset="0"/>
                <a:cs typeface="Times New Roman" panose="02020603050405020304" pitchFamily="18" charset="0"/>
              </a:rPr>
              <a:t>-Neurology (3)</a:t>
            </a:r>
          </a:p>
          <a:p>
            <a:r>
              <a:rPr lang="en-US" b="1" dirty="0" smtClean="0">
                <a:latin typeface="Times New Roman" panose="02020603050405020304" pitchFamily="18" charset="0"/>
                <a:cs typeface="Times New Roman" panose="02020603050405020304" pitchFamily="18" charset="0"/>
              </a:rPr>
              <a:t>-Cardiology</a:t>
            </a:r>
          </a:p>
          <a:p>
            <a:r>
              <a:rPr lang="en-US" b="1" dirty="0" smtClean="0">
                <a:latin typeface="Times New Roman" panose="02020603050405020304" pitchFamily="18" charset="0"/>
                <a:cs typeface="Times New Roman" panose="02020603050405020304" pitchFamily="18" charset="0"/>
              </a:rPr>
              <a:t>-Pulmonology</a:t>
            </a:r>
          </a:p>
          <a:p>
            <a:r>
              <a:rPr lang="en-US" b="1" dirty="0" smtClean="0">
                <a:latin typeface="Times New Roman" panose="02020603050405020304" pitchFamily="18" charset="0"/>
                <a:cs typeface="Times New Roman" panose="02020603050405020304" pitchFamily="18" charset="0"/>
              </a:rPr>
              <a:t>-Neuropsychology</a:t>
            </a:r>
          </a:p>
          <a:p>
            <a:r>
              <a:rPr lang="en-US" b="1" dirty="0" smtClean="0">
                <a:latin typeface="Times New Roman" panose="02020603050405020304" pitchFamily="18" charset="0"/>
                <a:cs typeface="Times New Roman" panose="02020603050405020304" pitchFamily="18" charset="0"/>
              </a:rPr>
              <a:t>-Allied Services (SW, OT, PT, RT, Nutrition)</a:t>
            </a:r>
          </a:p>
          <a:p>
            <a:r>
              <a:rPr lang="en-US" b="1" dirty="0" smtClean="0">
                <a:latin typeface="Times New Roman" panose="02020603050405020304" pitchFamily="18" charset="0"/>
                <a:cs typeface="Times New Roman" panose="02020603050405020304" pitchFamily="18" charset="0"/>
              </a:rPr>
              <a:t>-Research</a:t>
            </a:r>
          </a:p>
          <a:p>
            <a:r>
              <a:rPr lang="en-US" b="1" dirty="0" smtClean="0">
                <a:latin typeface="Times New Roman" panose="02020603050405020304" pitchFamily="18" charset="0"/>
                <a:cs typeface="Times New Roman" panose="02020603050405020304" pitchFamily="18" charset="0"/>
              </a:rPr>
              <a:t>-MDA HSR</a:t>
            </a:r>
            <a:endParaRPr lang="en-US"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762382915"/>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FFC000"/>
                </a:solidFill>
                <a:latin typeface="Times New Roman" panose="02020603050405020304" pitchFamily="18" charset="0"/>
                <a:cs typeface="Times New Roman" panose="02020603050405020304" pitchFamily="18" charset="0"/>
              </a:rPr>
              <a:t>Clinical Care Guidelines</a:t>
            </a:r>
            <a:endParaRPr lang="en-US" dirty="0">
              <a:solidFill>
                <a:srgbClr val="FFC000"/>
              </a:solidFill>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p:txBody>
          <a:bodyPr>
            <a:normAutofit lnSpcReduction="10000"/>
          </a:bodyPr>
          <a:lstStyle/>
          <a:p>
            <a:r>
              <a:rPr lang="en-US" dirty="0" smtClean="0">
                <a:latin typeface="Times New Roman" panose="02020603050405020304" pitchFamily="18" charset="0"/>
                <a:cs typeface="Times New Roman" panose="02020603050405020304" pitchFamily="18" charset="0"/>
              </a:rPr>
              <a:t>Annual ECG, Echo/</a:t>
            </a:r>
            <a:r>
              <a:rPr lang="en-US" dirty="0" err="1" smtClean="0">
                <a:latin typeface="Times New Roman" panose="02020603050405020304" pitchFamily="18" charset="0"/>
                <a:cs typeface="Times New Roman" panose="02020603050405020304" pitchFamily="18" charset="0"/>
              </a:rPr>
              <a:t>Holter</a:t>
            </a:r>
            <a:r>
              <a:rPr lang="en-US" dirty="0" smtClean="0">
                <a:latin typeface="Times New Roman" panose="02020603050405020304" pitchFamily="18" charset="0"/>
                <a:cs typeface="Times New Roman" panose="02020603050405020304" pitchFamily="18" charset="0"/>
              </a:rPr>
              <a:t>/Imaging (q2-3yrs)</a:t>
            </a:r>
          </a:p>
          <a:p>
            <a:r>
              <a:rPr lang="en-US" dirty="0" smtClean="0">
                <a:latin typeface="Times New Roman" panose="02020603050405020304" pitchFamily="18" charset="0"/>
                <a:cs typeface="Times New Roman" panose="02020603050405020304" pitchFamily="18" charset="0"/>
              </a:rPr>
              <a:t>Biannual PFT (MIP, MEP)</a:t>
            </a:r>
          </a:p>
          <a:p>
            <a:r>
              <a:rPr lang="en-US" dirty="0" smtClean="0">
                <a:latin typeface="Times New Roman" panose="02020603050405020304" pitchFamily="18" charset="0"/>
                <a:cs typeface="Times New Roman" panose="02020603050405020304" pitchFamily="18" charset="0"/>
              </a:rPr>
              <a:t>Baseline Sleep study screen</a:t>
            </a:r>
          </a:p>
          <a:p>
            <a:r>
              <a:rPr lang="en-US" dirty="0" smtClean="0">
                <a:latin typeface="Times New Roman" panose="02020603050405020304" pitchFamily="18" charset="0"/>
                <a:cs typeface="Times New Roman" panose="02020603050405020304" pitchFamily="18" charset="0"/>
              </a:rPr>
              <a:t>Annual FBS, HbA1C, Thyroid function</a:t>
            </a:r>
          </a:p>
          <a:p>
            <a:r>
              <a:rPr lang="en-US" dirty="0" smtClean="0">
                <a:latin typeface="Times New Roman" panose="02020603050405020304" pitchFamily="18" charset="0"/>
                <a:cs typeface="Times New Roman" panose="02020603050405020304" pitchFamily="18" charset="0"/>
              </a:rPr>
              <a:t>Promote general health, cancer screen</a:t>
            </a:r>
          </a:p>
          <a:p>
            <a:r>
              <a:rPr lang="en-US" dirty="0" smtClean="0">
                <a:latin typeface="Times New Roman" panose="02020603050405020304" pitchFamily="18" charset="0"/>
                <a:cs typeface="Times New Roman" panose="02020603050405020304" pitchFamily="18" charset="0"/>
              </a:rPr>
              <a:t>Speech/Swallowing/Nutrition</a:t>
            </a:r>
          </a:p>
          <a:p>
            <a:r>
              <a:rPr lang="en-US" dirty="0" smtClean="0">
                <a:latin typeface="Times New Roman" panose="02020603050405020304" pitchFamily="18" charset="0"/>
                <a:cs typeface="Times New Roman" panose="02020603050405020304" pitchFamily="18" charset="0"/>
              </a:rPr>
              <a:t>Social services and rehab/DME</a:t>
            </a:r>
          </a:p>
          <a:p>
            <a:r>
              <a:rPr lang="en-US" b="1" i="1" dirty="0" smtClean="0">
                <a:solidFill>
                  <a:srgbClr val="FFC000"/>
                </a:solidFill>
                <a:latin typeface="Times New Roman" panose="02020603050405020304" pitchFamily="18" charset="0"/>
                <a:cs typeface="Times New Roman" panose="02020603050405020304" pitchFamily="18" charset="0"/>
              </a:rPr>
              <a:t>Research</a:t>
            </a:r>
          </a:p>
          <a:p>
            <a:endParaRPr lang="en-US"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60148481"/>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27892" y="172061"/>
            <a:ext cx="8229600" cy="1143000"/>
          </a:xfrm>
        </p:spPr>
        <p:txBody>
          <a:bodyPr/>
          <a:lstStyle/>
          <a:p>
            <a:r>
              <a:rPr lang="en-US" dirty="0" smtClean="0">
                <a:solidFill>
                  <a:srgbClr val="FFC000"/>
                </a:solidFill>
                <a:latin typeface="Times New Roman" panose="02020603050405020304" pitchFamily="18" charset="0"/>
                <a:cs typeface="Times New Roman" panose="02020603050405020304" pitchFamily="18" charset="0"/>
              </a:rPr>
              <a:t>Progress</a:t>
            </a:r>
            <a:endParaRPr lang="en-US" dirty="0">
              <a:solidFill>
                <a:srgbClr val="FFC000"/>
              </a:solidFill>
              <a:latin typeface="Times New Roman" panose="02020603050405020304" pitchFamily="18" charset="0"/>
              <a:cs typeface="Times New Roman" panose="02020603050405020304" pitchFamily="18" charset="0"/>
            </a:endParaRPr>
          </a:p>
        </p:txBody>
      </p:sp>
      <p:sp>
        <p:nvSpPr>
          <p:cNvPr id="6" name="Content Placeholder 5"/>
          <p:cNvSpPr>
            <a:spLocks noGrp="1"/>
          </p:cNvSpPr>
          <p:nvPr>
            <p:ph idx="1"/>
          </p:nvPr>
        </p:nvSpPr>
        <p:spPr>
          <a:xfrm>
            <a:off x="-58616" y="1315061"/>
            <a:ext cx="8229600" cy="4525963"/>
          </a:xfrm>
        </p:spPr>
        <p:txBody>
          <a:bodyPr/>
          <a:lstStyle/>
          <a:p>
            <a:r>
              <a:rPr lang="en-US" dirty="0" smtClean="0">
                <a:latin typeface="Times New Roman" panose="02020603050405020304" pitchFamily="18" charset="0"/>
                <a:cs typeface="Times New Roman" panose="02020603050405020304" pitchFamily="18" charset="0"/>
              </a:rPr>
              <a:t>Clinic occurs quarterly</a:t>
            </a:r>
          </a:p>
          <a:p>
            <a:r>
              <a:rPr lang="en-US" dirty="0" smtClean="0">
                <a:latin typeface="Times New Roman" panose="02020603050405020304" pitchFamily="18" charset="0"/>
                <a:cs typeface="Times New Roman" panose="02020603050405020304" pitchFamily="18" charset="0"/>
              </a:rPr>
              <a:t>22-30 patients/ clinic (two cohorts)</a:t>
            </a:r>
          </a:p>
          <a:p>
            <a:r>
              <a:rPr lang="en-US" dirty="0" smtClean="0">
                <a:latin typeface="Times New Roman" panose="02020603050405020304" pitchFamily="18" charset="0"/>
                <a:cs typeface="Times New Roman" panose="02020603050405020304" pitchFamily="18" charset="0"/>
              </a:rPr>
              <a:t>Increased numbers related to </a:t>
            </a:r>
            <a:r>
              <a:rPr lang="en-US" dirty="0" smtClean="0">
                <a:solidFill>
                  <a:srgbClr val="FF0000"/>
                </a:solidFill>
                <a:latin typeface="Times New Roman" panose="02020603050405020304" pitchFamily="18" charset="0"/>
                <a:cs typeface="Times New Roman" panose="02020603050405020304" pitchFamily="18" charset="0"/>
              </a:rPr>
              <a:t>family members</a:t>
            </a:r>
            <a:r>
              <a:rPr lang="en-US" dirty="0" smtClean="0">
                <a:latin typeface="Times New Roman" panose="02020603050405020304" pitchFamily="18" charset="0"/>
                <a:cs typeface="Times New Roman" panose="02020603050405020304" pitchFamily="18" charset="0"/>
              </a:rPr>
              <a:t>, referrals, etc. </a:t>
            </a:r>
          </a:p>
          <a:p>
            <a:r>
              <a:rPr lang="en-US" dirty="0" smtClean="0">
                <a:latin typeface="Times New Roman" panose="02020603050405020304" pitchFamily="18" charset="0"/>
                <a:cs typeface="Times New Roman" panose="02020603050405020304" pitchFamily="18" charset="0"/>
              </a:rPr>
              <a:t>42% increase in # of patients evaluated since 2007</a:t>
            </a:r>
            <a:endParaRPr lang="en-US" dirty="0">
              <a:latin typeface="Times New Roman" panose="02020603050405020304" pitchFamily="18" charset="0"/>
              <a:cs typeface="Times New Roman" panose="02020603050405020304" pitchFamily="18" charset="0"/>
            </a:endParaRPr>
          </a:p>
        </p:txBody>
      </p:sp>
      <p:pic>
        <p:nvPicPr>
          <p:cNvPr id="5" name="GregGoneau-Jan202006.WMV">
            <a:hlinkClick r:id="" action="ppaction://media"/>
          </p:cNvPr>
          <p:cNvPicPr>
            <a:picLocks noChangeAspect="1" noChangeArrowheads="1"/>
          </p:cNvPicPr>
          <p:nvPr>
            <a:videoFile r:link="rId2"/>
            <p:extLst>
              <p:ext uri="{DAA4B4D4-6D71-4841-9C94-3DE7FCFB9230}">
                <p14:media xmlns:p14="http://schemas.microsoft.com/office/powerpoint/2010/main" r:link="rId1"/>
              </p:ext>
            </p:extLst>
          </p:nvPr>
        </p:nvPicPr>
        <p:blipFill>
          <a:blip r:embed="rId4">
            <a:extLst>
              <a:ext uri="{28A0092B-C50C-407E-A947-70E740481C1C}">
                <a14:useLocalDpi xmlns:a14="http://schemas.microsoft.com/office/drawing/2010/main" val="0"/>
              </a:ext>
            </a:extLst>
          </a:blip>
          <a:srcRect/>
          <a:stretch>
            <a:fillRect/>
          </a:stretch>
        </p:blipFill>
        <p:spPr>
          <a:xfrm>
            <a:off x="6172200" y="76200"/>
            <a:ext cx="2993361" cy="2245217"/>
          </a:xfrm>
          <a:prstGeom prst="rect">
            <a:avLst/>
          </a:prstGeom>
        </p:spPr>
      </p:pic>
      <p:graphicFrame>
        <p:nvGraphicFramePr>
          <p:cNvPr id="8" name="Chart 7"/>
          <p:cNvGraphicFramePr>
            <a:graphicFrameLocks/>
          </p:cNvGraphicFramePr>
          <p:nvPr>
            <p:extLst>
              <p:ext uri="{D42A27DB-BD31-4B8C-83A1-F6EECF244321}">
                <p14:modId xmlns:p14="http://schemas.microsoft.com/office/powerpoint/2010/main" val="560902561"/>
              </p:ext>
            </p:extLst>
          </p:nvPr>
        </p:nvGraphicFramePr>
        <p:xfrm>
          <a:off x="1524000" y="4114800"/>
          <a:ext cx="6781800" cy="2667000"/>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33392626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seq concurrent="1" nextAc="seek">
              <p:cTn id="7" restart="whenNotActive" fill="hold" evtFilter="cancelBubble" nodeType="interactiveSeq">
                <p:stCondLst>
                  <p:cond evt="onClick" delay="0">
                    <p:tgtEl>
                      <p:spTgt spid="5"/>
                    </p:tgtEl>
                  </p:cond>
                </p:stCondLst>
                <p:endSync evt="end" delay="0">
                  <p:rtn val="all"/>
                </p:endSync>
                <p:childTnLst>
                  <p:par>
                    <p:cTn id="8" fill="hold">
                      <p:stCondLst>
                        <p:cond delay="0"/>
                      </p:stCondLst>
                      <p:childTnLst>
                        <p:par>
                          <p:cTn id="9" fill="hold">
                            <p:stCondLst>
                              <p:cond delay="0"/>
                            </p:stCondLst>
                            <p:childTnLst>
                              <p:par>
                                <p:cTn id="10" presetID="2" presetClass="mediacall" presetSubtype="0" fill="hold" nodeType="clickEffect">
                                  <p:stCondLst>
                                    <p:cond delay="0"/>
                                  </p:stCondLst>
                                  <p:childTnLst>
                                    <p:cmd type="call" cmd="togglePause">
                                      <p:cBhvr>
                                        <p:cTn id="11" dur="1" fill="hold"/>
                                        <p:tgtEl>
                                          <p:spTgt spid="5"/>
                                        </p:tgtEl>
                                      </p:cBhvr>
                                    </p:cmd>
                                  </p:childTnLst>
                                </p:cTn>
                              </p:par>
                            </p:childTnLst>
                          </p:cTn>
                        </p:par>
                      </p:childTnLst>
                    </p:cTn>
                  </p:par>
                </p:childTnLst>
              </p:cTn>
              <p:nextCondLst>
                <p:cond evt="onClick" delay="0">
                  <p:tgtEl>
                    <p:spTgt spid="5"/>
                  </p:tgtEl>
                </p:cond>
              </p:nextCondLst>
            </p:seq>
            <p:video>
              <p:cMediaNode>
                <p:cTn id="12" fill="hold" display="0">
                  <p:stCondLst>
                    <p:cond delay="indefinite"/>
                  </p:stCondLst>
                  <p:endCondLst>
                    <p:cond evt="onNext" delay="0">
                      <p:tgtEl>
                        <p:sldTgt/>
                      </p:tgtEl>
                    </p:cond>
                    <p:cond evt="onPrev" delay="0">
                      <p:tgtEl>
                        <p:sldTgt/>
                      </p:tgtEl>
                    </p:cond>
                  </p:endCondLst>
                </p:cTn>
                <p:tgtEl>
                  <p:spTgt spid="5"/>
                </p:tgtEl>
              </p:cMediaNode>
            </p:video>
          </p:childTnLst>
        </p:cTn>
      </p:par>
    </p:tnLst>
    <p:bldLst>
      <p:bldGraphic spid="8" grpId="0">
        <p:bldAsOne/>
      </p:bldGraphic>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457200" y="5029200"/>
            <a:ext cx="8839200" cy="1015663"/>
          </a:xfrm>
          <a:prstGeom prst="rect">
            <a:avLst/>
          </a:prstGeom>
        </p:spPr>
        <p:txBody>
          <a:bodyPr wrap="square">
            <a:spAutoFit/>
          </a:bodyPr>
          <a:lstStyle/>
          <a:p>
            <a:r>
              <a:rPr lang="en-US" altLang="en-US" sz="2000" b="1" dirty="0" smtClean="0">
                <a:solidFill>
                  <a:srgbClr val="FFC000"/>
                </a:solidFill>
                <a:latin typeface="Times New Roman" panose="02020603050405020304" pitchFamily="18" charset="0"/>
                <a:cs typeface="Times New Roman" panose="02020603050405020304" pitchFamily="18" charset="0"/>
              </a:rPr>
              <a:t>Cohort </a:t>
            </a:r>
            <a:r>
              <a:rPr lang="en-US" altLang="en-US" sz="2000" b="1" dirty="0">
                <a:solidFill>
                  <a:srgbClr val="FFC000"/>
                </a:solidFill>
                <a:latin typeface="Times New Roman" panose="02020603050405020304" pitchFamily="18" charset="0"/>
                <a:cs typeface="Times New Roman" panose="02020603050405020304" pitchFamily="18" charset="0"/>
              </a:rPr>
              <a:t>of 37 patients (22-female; 15-male, average age 48.8 </a:t>
            </a:r>
            <a:r>
              <a:rPr lang="en-US" altLang="en-US" sz="2000" b="1" dirty="0" smtClean="0">
                <a:solidFill>
                  <a:srgbClr val="FFC000"/>
                </a:solidFill>
                <a:latin typeface="Times New Roman" panose="02020603050405020304" pitchFamily="18" charset="0"/>
                <a:cs typeface="Times New Roman" panose="02020603050405020304" pitchFamily="18" charset="0"/>
              </a:rPr>
              <a:t>years)</a:t>
            </a:r>
          </a:p>
          <a:p>
            <a:r>
              <a:rPr lang="en-US" altLang="en-US" sz="2000" b="1" dirty="0" smtClean="0">
                <a:solidFill>
                  <a:srgbClr val="FFC000"/>
                </a:solidFill>
                <a:latin typeface="Times New Roman" panose="02020603050405020304" pitchFamily="18" charset="0"/>
                <a:cs typeface="Times New Roman" panose="02020603050405020304" pitchFamily="18" charset="0"/>
              </a:rPr>
              <a:t>94</a:t>
            </a:r>
            <a:r>
              <a:rPr lang="en-US" altLang="en-US" sz="2000" b="1" dirty="0">
                <a:solidFill>
                  <a:srgbClr val="FFC000"/>
                </a:solidFill>
                <a:latin typeface="Times New Roman" panose="02020603050405020304" pitchFamily="18" charset="0"/>
                <a:cs typeface="Times New Roman" panose="02020603050405020304" pitchFamily="18" charset="0"/>
              </a:rPr>
              <a:t>% have </a:t>
            </a:r>
            <a:r>
              <a:rPr lang="en-US" altLang="en-US" sz="2000" b="1" dirty="0" smtClean="0">
                <a:solidFill>
                  <a:srgbClr val="FFC000"/>
                </a:solidFill>
                <a:latin typeface="Times New Roman" panose="02020603050405020304" pitchFamily="18" charset="0"/>
                <a:cs typeface="Times New Roman" panose="02020603050405020304" pitchFamily="18" charset="0"/>
              </a:rPr>
              <a:t>DM1</a:t>
            </a:r>
          </a:p>
          <a:p>
            <a:endParaRPr lang="en-US" sz="2000" b="1" dirty="0">
              <a:solidFill>
                <a:srgbClr val="FFC000"/>
              </a:solidFill>
              <a:latin typeface="Times New Roman" panose="02020603050405020304" pitchFamily="18" charset="0"/>
              <a:cs typeface="Times New Roman" panose="02020603050405020304" pitchFamily="18" charset="0"/>
            </a:endParaRPr>
          </a:p>
        </p:txBody>
      </p:sp>
      <p:graphicFrame>
        <p:nvGraphicFramePr>
          <p:cNvPr id="4" name="Chart 11"/>
          <p:cNvGraphicFramePr>
            <a:graphicFrameLocks noGrp="1"/>
          </p:cNvGraphicFramePr>
          <p:nvPr>
            <p:ph idx="1"/>
            <p:extLst>
              <p:ext uri="{D42A27DB-BD31-4B8C-83A1-F6EECF244321}">
                <p14:modId xmlns:p14="http://schemas.microsoft.com/office/powerpoint/2010/main" val="2096492587"/>
              </p:ext>
            </p:extLst>
          </p:nvPr>
        </p:nvGraphicFramePr>
        <p:xfrm>
          <a:off x="468923" y="609600"/>
          <a:ext cx="8229600" cy="4140200"/>
        </p:xfrm>
        <a:graphic>
          <a:graphicData uri="http://schemas.openxmlformats.org/presentationml/2006/ole">
            <mc:AlternateContent xmlns:mc="http://schemas.openxmlformats.org/markup-compatibility/2006">
              <mc:Choice xmlns:v="urn:schemas-microsoft-com:vml" Requires="v">
                <p:oleObj spid="_x0000_s1062" name="Chart" r:id="rId4" imgW="7665633" imgH="3855617" progId="Excel.Chart.8">
                  <p:embed/>
                </p:oleObj>
              </mc:Choice>
              <mc:Fallback>
                <p:oleObj name="Chart" r:id="rId4" imgW="7665633" imgH="3855617" progId="Excel.Chart.8">
                  <p:embed/>
                  <p:pic>
                    <p:nvPicPr>
                      <p:cNvPr id="0" name=""/>
                      <p:cNvPicPr>
                        <a:picLocks noChangeArrowheads="1"/>
                      </p:cNvPicPr>
                      <p:nvPr/>
                    </p:nvPicPr>
                    <p:blipFill>
                      <a:blip r:embed="rId5"/>
                      <a:srcRect/>
                      <a:stretch>
                        <a:fillRect/>
                      </a:stretch>
                    </p:blipFill>
                    <p:spPr bwMode="auto">
                      <a:xfrm>
                        <a:off x="468923" y="609600"/>
                        <a:ext cx="8229600" cy="4140200"/>
                      </a:xfrm>
                      <a:prstGeom prst="rect">
                        <a:avLst/>
                      </a:prstGeom>
                      <a:solidFill>
                        <a:schemeClr val="tx1"/>
                      </a:solidFill>
                      <a:ln>
                        <a:noFill/>
                      </a:ln>
                    </p:spPr>
                  </p:pic>
                </p:oleObj>
              </mc:Fallback>
            </mc:AlternateContent>
          </a:graphicData>
        </a:graphic>
      </p:graphicFrame>
    </p:spTree>
    <p:extLst>
      <p:ext uri="{BB962C8B-B14F-4D97-AF65-F5344CB8AC3E}">
        <p14:creationId xmlns:p14="http://schemas.microsoft.com/office/powerpoint/2010/main" val="2090991574"/>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solidFill>
                  <a:srgbClr val="FFC000"/>
                </a:solidFill>
                <a:latin typeface="Times New Roman" panose="02020603050405020304" pitchFamily="18" charset="0"/>
                <a:cs typeface="Times New Roman" panose="02020603050405020304" pitchFamily="18" charset="0"/>
              </a:rPr>
              <a:t>Impact?</a:t>
            </a:r>
            <a:r>
              <a:rPr lang="en-US" dirty="0">
                <a:solidFill>
                  <a:srgbClr val="FFC000"/>
                </a:solidFill>
                <a:latin typeface="Times New Roman" panose="02020603050405020304" pitchFamily="18" charset="0"/>
                <a:cs typeface="Times New Roman" panose="02020603050405020304" pitchFamily="18" charset="0"/>
              </a:rPr>
              <a:t/>
            </a:r>
            <a:br>
              <a:rPr lang="en-US" dirty="0">
                <a:solidFill>
                  <a:srgbClr val="FFC000"/>
                </a:solidFill>
                <a:latin typeface="Times New Roman" panose="02020603050405020304" pitchFamily="18" charset="0"/>
                <a:cs typeface="Times New Roman" panose="02020603050405020304" pitchFamily="18" charset="0"/>
              </a:rPr>
            </a:br>
            <a:endParaRPr lang="en-US" dirty="0"/>
          </a:p>
        </p:txBody>
      </p:sp>
      <p:sp>
        <p:nvSpPr>
          <p:cNvPr id="3" name="Content Placeholder 2"/>
          <p:cNvSpPr>
            <a:spLocks noGrp="1"/>
          </p:cNvSpPr>
          <p:nvPr>
            <p:ph sz="half" idx="1"/>
          </p:nvPr>
        </p:nvSpPr>
        <p:spPr>
          <a:xfrm>
            <a:off x="228600" y="2209800"/>
            <a:ext cx="4038600" cy="4525963"/>
          </a:xfrm>
        </p:spPr>
        <p:txBody>
          <a:bodyPr/>
          <a:lstStyle/>
          <a:p>
            <a:pPr marL="342900" lvl="1" indent="-342900">
              <a:buFont typeface="Arial" panose="020B0604020202020204" pitchFamily="34" charset="0"/>
              <a:buChar char="•"/>
            </a:pPr>
            <a:r>
              <a:rPr lang="en-US" sz="1600" dirty="0">
                <a:latin typeface="Times New Roman" panose="02020603050405020304" pitchFamily="18" charset="0"/>
                <a:cs typeface="Times New Roman" panose="02020603050405020304" pitchFamily="18" charset="0"/>
              </a:rPr>
              <a:t>2005-Substitute teacher, married, smoker; </a:t>
            </a:r>
            <a:r>
              <a:rPr lang="en-US" sz="1600" dirty="0">
                <a:solidFill>
                  <a:srgbClr val="FF0000"/>
                </a:solidFill>
                <a:latin typeface="Times New Roman" panose="02020603050405020304" pitchFamily="18" charset="0"/>
                <a:cs typeface="Times New Roman" panose="02020603050405020304" pitchFamily="18" charset="0"/>
              </a:rPr>
              <a:t>EKG LBBB,</a:t>
            </a:r>
            <a:r>
              <a:rPr lang="en-US" sz="1600" dirty="0">
                <a:latin typeface="Times New Roman" panose="02020603050405020304" pitchFamily="18" charset="0"/>
                <a:cs typeface="Times New Roman" panose="02020603050405020304" pitchFamily="18" charset="0"/>
              </a:rPr>
              <a:t> TSH, A1c </a:t>
            </a:r>
            <a:r>
              <a:rPr lang="en-US" sz="1600" dirty="0" err="1">
                <a:latin typeface="Times New Roman" panose="02020603050405020304" pitchFamily="18" charset="0"/>
                <a:cs typeface="Times New Roman" panose="02020603050405020304" pitchFamily="18" charset="0"/>
              </a:rPr>
              <a:t>nl</a:t>
            </a:r>
            <a:r>
              <a:rPr lang="en-US" sz="1600" dirty="0">
                <a:latin typeface="Times New Roman" panose="02020603050405020304" pitchFamily="18" charset="0"/>
                <a:cs typeface="Times New Roman" panose="02020603050405020304" pitchFamily="18" charset="0"/>
              </a:rPr>
              <a:t>. </a:t>
            </a:r>
            <a:r>
              <a:rPr lang="en-US" sz="1600" dirty="0">
                <a:solidFill>
                  <a:srgbClr val="FF0000"/>
                </a:solidFill>
                <a:latin typeface="Times New Roman" panose="02020603050405020304" pitchFamily="18" charset="0"/>
                <a:cs typeface="Times New Roman" panose="02020603050405020304" pitchFamily="18" charset="0"/>
              </a:rPr>
              <a:t>FVC 64</a:t>
            </a:r>
            <a:r>
              <a:rPr lang="en-US" sz="1600" dirty="0" smtClean="0">
                <a:solidFill>
                  <a:srgbClr val="FF0000"/>
                </a:solidFill>
                <a:latin typeface="Times New Roman" panose="02020603050405020304" pitchFamily="18" charset="0"/>
                <a:cs typeface="Times New Roman" panose="02020603050405020304" pitchFamily="18" charset="0"/>
              </a:rPr>
              <a:t>%</a:t>
            </a:r>
          </a:p>
          <a:p>
            <a:pPr marL="342900" lvl="1" indent="-342900">
              <a:buFont typeface="Arial" panose="020B0604020202020204" pitchFamily="34" charset="0"/>
              <a:buChar char="•"/>
            </a:pPr>
            <a:endParaRPr lang="en-US" sz="1600" dirty="0" smtClean="0">
              <a:solidFill>
                <a:srgbClr val="FF0000"/>
              </a:solidFill>
              <a:latin typeface="Times New Roman" panose="02020603050405020304" pitchFamily="18" charset="0"/>
              <a:cs typeface="Times New Roman" panose="02020603050405020304" pitchFamily="18" charset="0"/>
            </a:endParaRPr>
          </a:p>
          <a:p>
            <a:pPr marL="342900" lvl="1" indent="-342900">
              <a:buFont typeface="Arial" panose="020B0604020202020204" pitchFamily="34" charset="0"/>
              <a:buChar char="•"/>
            </a:pPr>
            <a:r>
              <a:rPr lang="en-US" sz="1600" dirty="0">
                <a:latin typeface="Times New Roman" panose="02020603050405020304" pitchFamily="18" charset="0"/>
                <a:cs typeface="Times New Roman" panose="02020603050405020304" pitchFamily="18" charset="0"/>
              </a:rPr>
              <a:t>2006-pizza delivery, FVC 57</a:t>
            </a:r>
            <a:r>
              <a:rPr lang="en-US" sz="1600" dirty="0" smtClean="0">
                <a:latin typeface="Times New Roman" panose="02020603050405020304" pitchFamily="18" charset="0"/>
                <a:cs typeface="Times New Roman" panose="02020603050405020304" pitchFamily="18" charset="0"/>
              </a:rPr>
              <a:t>%</a:t>
            </a:r>
          </a:p>
          <a:p>
            <a:pPr marL="342900" lvl="1" indent="-342900">
              <a:buFont typeface="Arial" panose="020B0604020202020204" pitchFamily="34" charset="0"/>
              <a:buChar char="•"/>
            </a:pPr>
            <a:endParaRPr lang="en-US" sz="1600" dirty="0" smtClean="0">
              <a:latin typeface="Times New Roman" panose="02020603050405020304" pitchFamily="18" charset="0"/>
              <a:cs typeface="Times New Roman" panose="02020603050405020304" pitchFamily="18" charset="0"/>
            </a:endParaRPr>
          </a:p>
          <a:p>
            <a:pPr marL="342900" lvl="1" indent="-342900">
              <a:buFont typeface="Arial" panose="020B0604020202020204" pitchFamily="34" charset="0"/>
              <a:buChar char="•"/>
            </a:pPr>
            <a:r>
              <a:rPr lang="en-US" sz="1600" dirty="0">
                <a:latin typeface="Times New Roman" panose="02020603050405020304" pitchFamily="18" charset="0"/>
                <a:cs typeface="Times New Roman" panose="02020603050405020304" pitchFamily="18" charset="0"/>
              </a:rPr>
              <a:t>2008-OSA</a:t>
            </a:r>
            <a:r>
              <a:rPr lang="en-US" sz="1600" dirty="0">
                <a:solidFill>
                  <a:srgbClr val="FF0000"/>
                </a:solidFill>
                <a:latin typeface="Times New Roman" panose="02020603050405020304" pitchFamily="18" charset="0"/>
                <a:cs typeface="Times New Roman" panose="02020603050405020304" pitchFamily="18" charset="0"/>
              </a:rPr>
              <a:t>; EKG LBBB, 1◦ block, GTT </a:t>
            </a:r>
            <a:r>
              <a:rPr lang="en-US" sz="1600" dirty="0" err="1">
                <a:latin typeface="Times New Roman" panose="02020603050405020304" pitchFamily="18" charset="0"/>
                <a:cs typeface="Times New Roman" panose="02020603050405020304" pitchFamily="18" charset="0"/>
              </a:rPr>
              <a:t>nl</a:t>
            </a:r>
            <a:r>
              <a:rPr lang="en-US" sz="1600" dirty="0">
                <a:latin typeface="Times New Roman" panose="02020603050405020304" pitchFamily="18" charset="0"/>
                <a:cs typeface="Times New Roman" panose="02020603050405020304" pitchFamily="18" charset="0"/>
              </a:rPr>
              <a:t>; night store </a:t>
            </a:r>
            <a:r>
              <a:rPr lang="en-US" sz="1600" dirty="0" smtClean="0">
                <a:latin typeface="Times New Roman" panose="02020603050405020304" pitchFamily="18" charset="0"/>
                <a:cs typeface="Times New Roman" panose="02020603050405020304" pitchFamily="18" charset="0"/>
              </a:rPr>
              <a:t>manager</a:t>
            </a:r>
          </a:p>
          <a:p>
            <a:pPr marL="342900" lvl="1" indent="-342900">
              <a:buFont typeface="Arial" panose="020B0604020202020204" pitchFamily="34" charset="0"/>
              <a:buChar char="•"/>
            </a:pPr>
            <a:endParaRPr lang="en-US" sz="1600" dirty="0" smtClean="0">
              <a:latin typeface="Times New Roman" panose="02020603050405020304" pitchFamily="18" charset="0"/>
              <a:cs typeface="Times New Roman" panose="02020603050405020304" pitchFamily="18" charset="0"/>
            </a:endParaRPr>
          </a:p>
          <a:p>
            <a:pPr marL="342900" lvl="1" indent="-342900">
              <a:buFont typeface="Arial" panose="020B0604020202020204" pitchFamily="34" charset="0"/>
              <a:buChar char="•"/>
            </a:pPr>
            <a:r>
              <a:rPr lang="en-US" sz="1600" dirty="0">
                <a:latin typeface="Times New Roman" panose="02020603050405020304" pitchFamily="18" charset="0"/>
                <a:cs typeface="Times New Roman" panose="02020603050405020304" pitchFamily="18" charset="0"/>
              </a:rPr>
              <a:t>2009-Gallstones, fatty liver, elevated LFT’s. </a:t>
            </a:r>
            <a:r>
              <a:rPr lang="en-US" sz="1600" dirty="0">
                <a:solidFill>
                  <a:srgbClr val="FF0000"/>
                </a:solidFill>
                <a:latin typeface="Times New Roman" panose="02020603050405020304" pitchFamily="18" charset="0"/>
                <a:cs typeface="Times New Roman" panose="02020603050405020304" pitchFamily="18" charset="0"/>
              </a:rPr>
              <a:t>FVC 45.7</a:t>
            </a:r>
            <a:r>
              <a:rPr lang="en-US" sz="1600" dirty="0" smtClean="0">
                <a:solidFill>
                  <a:srgbClr val="FF0000"/>
                </a:solidFill>
                <a:latin typeface="Times New Roman" panose="02020603050405020304" pitchFamily="18" charset="0"/>
                <a:cs typeface="Times New Roman" panose="02020603050405020304" pitchFamily="18" charset="0"/>
              </a:rPr>
              <a:t>%</a:t>
            </a:r>
          </a:p>
          <a:p>
            <a:pPr marL="342900" lvl="1" indent="-342900">
              <a:buFont typeface="Arial" panose="020B0604020202020204" pitchFamily="34" charset="0"/>
              <a:buChar char="•"/>
            </a:pPr>
            <a:endParaRPr lang="en-US" sz="1600" dirty="0">
              <a:solidFill>
                <a:srgbClr val="FF0000"/>
              </a:solidFill>
              <a:latin typeface="Times New Roman" panose="02020603050405020304" pitchFamily="18" charset="0"/>
              <a:cs typeface="Times New Roman" panose="02020603050405020304" pitchFamily="18" charset="0"/>
            </a:endParaRPr>
          </a:p>
          <a:p>
            <a:pPr marL="342900" lvl="1" indent="-342900">
              <a:buFont typeface="Arial" panose="020B0604020202020204" pitchFamily="34" charset="0"/>
              <a:buChar char="•"/>
            </a:pPr>
            <a:r>
              <a:rPr lang="en-US" sz="1600" dirty="0" smtClean="0">
                <a:solidFill>
                  <a:srgbClr val="FF0000"/>
                </a:solidFill>
                <a:latin typeface="Times New Roman" panose="02020603050405020304" pitchFamily="18" charset="0"/>
                <a:cs typeface="Times New Roman" panose="02020603050405020304" pitchFamily="18" charset="0"/>
              </a:rPr>
              <a:t>2010-</a:t>
            </a:r>
            <a:r>
              <a:rPr lang="en-US" sz="1600" dirty="0" smtClean="0">
                <a:latin typeface="Times New Roman" panose="02020603050405020304" pitchFamily="18" charset="0"/>
                <a:cs typeface="Times New Roman" panose="02020603050405020304" pitchFamily="18" charset="0"/>
              </a:rPr>
              <a:t>AFO’s cane, falls, cataracts</a:t>
            </a:r>
            <a:endParaRPr lang="en-US" sz="1600" dirty="0">
              <a:latin typeface="Times New Roman" panose="02020603050405020304" pitchFamily="18" charset="0"/>
              <a:cs typeface="Times New Roman" panose="02020603050405020304" pitchFamily="18" charset="0"/>
            </a:endParaRPr>
          </a:p>
          <a:p>
            <a:pPr marL="342900" lvl="1" indent="-342900">
              <a:buFont typeface="Arial" panose="020B0604020202020204" pitchFamily="34" charset="0"/>
              <a:buChar char="•"/>
            </a:pPr>
            <a:endParaRPr lang="en-US" sz="1600" dirty="0">
              <a:latin typeface="Times New Roman" panose="02020603050405020304" pitchFamily="18" charset="0"/>
              <a:cs typeface="Times New Roman" panose="02020603050405020304" pitchFamily="18" charset="0"/>
            </a:endParaRPr>
          </a:p>
          <a:p>
            <a:pPr marL="342900" lvl="1" indent="-342900">
              <a:buFont typeface="Arial" panose="020B0604020202020204" pitchFamily="34" charset="0"/>
              <a:buChar char="•"/>
            </a:pPr>
            <a:endParaRPr lang="en-US" sz="1600" dirty="0">
              <a:latin typeface="Times New Roman" panose="02020603050405020304" pitchFamily="18" charset="0"/>
              <a:cs typeface="Times New Roman" panose="02020603050405020304" pitchFamily="18" charset="0"/>
            </a:endParaRPr>
          </a:p>
          <a:p>
            <a:pPr marL="342900" lvl="1" indent="-342900">
              <a:buFont typeface="Arial" panose="020B0604020202020204" pitchFamily="34" charset="0"/>
              <a:buChar char="•"/>
            </a:pPr>
            <a:endParaRPr lang="en-US" sz="1600" dirty="0">
              <a:solidFill>
                <a:srgbClr val="FF0000"/>
              </a:solidFill>
              <a:latin typeface="Times New Roman" panose="02020603050405020304" pitchFamily="18" charset="0"/>
              <a:cs typeface="Times New Roman" panose="02020603050405020304" pitchFamily="18" charset="0"/>
            </a:endParaRPr>
          </a:p>
          <a:p>
            <a:endParaRPr lang="en-US" dirty="0"/>
          </a:p>
        </p:txBody>
      </p:sp>
      <p:sp>
        <p:nvSpPr>
          <p:cNvPr id="4" name="Content Placeholder 3"/>
          <p:cNvSpPr>
            <a:spLocks noGrp="1"/>
          </p:cNvSpPr>
          <p:nvPr>
            <p:ph sz="half" idx="2"/>
          </p:nvPr>
        </p:nvSpPr>
        <p:spPr>
          <a:xfrm>
            <a:off x="4656306" y="2209799"/>
            <a:ext cx="4038600" cy="4525963"/>
          </a:xfrm>
        </p:spPr>
        <p:txBody>
          <a:bodyPr/>
          <a:lstStyle/>
          <a:p>
            <a:pPr marL="342900" lvl="1" indent="-342900">
              <a:buFont typeface="Arial" panose="020B0604020202020204" pitchFamily="34" charset="0"/>
              <a:buChar char="•"/>
            </a:pPr>
            <a:r>
              <a:rPr lang="en-US" sz="1600" dirty="0">
                <a:latin typeface="Times New Roman" panose="02020603050405020304" pitchFamily="18" charset="0"/>
                <a:cs typeface="Times New Roman" panose="02020603050405020304" pitchFamily="18" charset="0"/>
              </a:rPr>
              <a:t>2011- </a:t>
            </a:r>
            <a:r>
              <a:rPr lang="en-US" sz="1600" dirty="0">
                <a:solidFill>
                  <a:srgbClr val="FF0000"/>
                </a:solidFill>
                <a:latin typeface="Times New Roman" panose="02020603050405020304" pitchFamily="18" charset="0"/>
                <a:cs typeface="Times New Roman" panose="02020603050405020304" pitchFamily="18" charset="0"/>
              </a:rPr>
              <a:t>FVC 39%; </a:t>
            </a:r>
            <a:r>
              <a:rPr lang="en-US" sz="1600" dirty="0">
                <a:latin typeface="Times New Roman" panose="02020603050405020304" pitchFamily="18" charset="0"/>
                <a:cs typeface="Times New Roman" panose="02020603050405020304" pitchFamily="18" charset="0"/>
              </a:rPr>
              <a:t>uses BIPAP 2-3hrs/day; +chest pain, DOE; DM II; applying for disability; </a:t>
            </a:r>
            <a:r>
              <a:rPr lang="en-US" sz="1600" dirty="0">
                <a:solidFill>
                  <a:srgbClr val="FF0000"/>
                </a:solidFill>
                <a:latin typeface="Times New Roman" panose="02020603050405020304" pitchFamily="18" charset="0"/>
                <a:cs typeface="Times New Roman" panose="02020603050405020304" pitchFamily="18" charset="0"/>
              </a:rPr>
              <a:t>EKG IVCD, LBBB, 1◦ block</a:t>
            </a:r>
          </a:p>
          <a:p>
            <a:pPr marL="342900" lvl="1" indent="-342900">
              <a:buFont typeface="Arial" panose="020B0604020202020204" pitchFamily="34" charset="0"/>
              <a:buChar char="•"/>
            </a:pPr>
            <a:endParaRPr lang="en-US" sz="1600" dirty="0" smtClean="0">
              <a:latin typeface="Times New Roman" panose="02020603050405020304" pitchFamily="18" charset="0"/>
              <a:cs typeface="Times New Roman" panose="02020603050405020304" pitchFamily="18" charset="0"/>
            </a:endParaRPr>
          </a:p>
          <a:p>
            <a:pPr marL="342900" lvl="1" indent="-342900">
              <a:buFont typeface="Arial" panose="020B0604020202020204" pitchFamily="34" charset="0"/>
              <a:buChar char="•"/>
            </a:pPr>
            <a:r>
              <a:rPr lang="en-US" sz="1600" dirty="0" smtClean="0">
                <a:latin typeface="Times New Roman" panose="02020603050405020304" pitchFamily="18" charset="0"/>
                <a:cs typeface="Times New Roman" panose="02020603050405020304" pitchFamily="18" charset="0"/>
              </a:rPr>
              <a:t>2012</a:t>
            </a:r>
            <a:r>
              <a:rPr lang="en-US" sz="1600" dirty="0">
                <a:latin typeface="Times New Roman" panose="02020603050405020304" pitchFamily="18" charset="0"/>
                <a:cs typeface="Times New Roman" panose="02020603050405020304" pitchFamily="18" charset="0"/>
              </a:rPr>
              <a:t>: cholecystectomy, jaundice, DM II , not using </a:t>
            </a:r>
            <a:r>
              <a:rPr lang="en-US" sz="1600" dirty="0" err="1">
                <a:latin typeface="Times New Roman" panose="02020603050405020304" pitchFamily="18" charset="0"/>
                <a:cs typeface="Times New Roman" panose="02020603050405020304" pitchFamily="18" charset="0"/>
              </a:rPr>
              <a:t>BiPAP</a:t>
            </a:r>
            <a:r>
              <a:rPr lang="en-US" sz="1600" dirty="0">
                <a:latin typeface="Times New Roman" panose="02020603050405020304" pitchFamily="18" charset="0"/>
                <a:cs typeface="Times New Roman" panose="02020603050405020304" pitchFamily="18" charset="0"/>
              </a:rPr>
              <a:t>, multiple falls, not working;</a:t>
            </a:r>
            <a:r>
              <a:rPr lang="en-US" sz="1600" dirty="0">
                <a:solidFill>
                  <a:srgbClr val="FF0000"/>
                </a:solidFill>
                <a:latin typeface="Times New Roman" panose="02020603050405020304" pitchFamily="18" charset="0"/>
                <a:cs typeface="Times New Roman" panose="02020603050405020304" pitchFamily="18" charset="0"/>
              </a:rPr>
              <a:t> EKG IVCD, LBBB, 1◦ </a:t>
            </a:r>
            <a:r>
              <a:rPr lang="en-US" sz="1600" dirty="0" smtClean="0">
                <a:solidFill>
                  <a:srgbClr val="FF0000"/>
                </a:solidFill>
                <a:latin typeface="Times New Roman" panose="02020603050405020304" pitchFamily="18" charset="0"/>
                <a:cs typeface="Times New Roman" panose="02020603050405020304" pitchFamily="18" charset="0"/>
              </a:rPr>
              <a:t>block</a:t>
            </a:r>
          </a:p>
          <a:p>
            <a:pPr marL="342900" lvl="1" indent="-342900">
              <a:buFont typeface="Arial" panose="020B0604020202020204" pitchFamily="34" charset="0"/>
              <a:buChar char="•"/>
            </a:pPr>
            <a:endParaRPr lang="en-US" sz="1600" dirty="0">
              <a:latin typeface="Times New Roman" panose="02020603050405020304" pitchFamily="18" charset="0"/>
              <a:cs typeface="Times New Roman" panose="02020603050405020304" pitchFamily="18" charset="0"/>
            </a:endParaRPr>
          </a:p>
          <a:p>
            <a:pPr marL="342900" lvl="1" indent="-342900">
              <a:buFont typeface="Arial" panose="020B0604020202020204" pitchFamily="34" charset="0"/>
              <a:buChar char="•"/>
            </a:pPr>
            <a:r>
              <a:rPr lang="en-US" sz="1600" dirty="0" smtClean="0">
                <a:latin typeface="Times New Roman" panose="02020603050405020304" pitchFamily="18" charset="0"/>
                <a:cs typeface="Times New Roman" panose="02020603050405020304" pitchFamily="18" charset="0"/>
              </a:rPr>
              <a:t>2012-2015 lost to follow up</a:t>
            </a:r>
          </a:p>
          <a:p>
            <a:pPr marL="342900" lvl="1" indent="-342900">
              <a:buFont typeface="Arial" panose="020B0604020202020204" pitchFamily="34" charset="0"/>
              <a:buChar char="•"/>
            </a:pPr>
            <a:endParaRPr lang="en-US" sz="1600" dirty="0">
              <a:latin typeface="Times New Roman" panose="02020603050405020304" pitchFamily="18" charset="0"/>
              <a:cs typeface="Times New Roman" panose="02020603050405020304" pitchFamily="18" charset="0"/>
            </a:endParaRPr>
          </a:p>
          <a:p>
            <a:pPr marL="342900" lvl="1" indent="-342900">
              <a:buFont typeface="Arial" panose="020B0604020202020204" pitchFamily="34" charset="0"/>
              <a:buChar char="•"/>
            </a:pPr>
            <a:r>
              <a:rPr lang="en-US" sz="1600" dirty="0" smtClean="0">
                <a:latin typeface="Times New Roman" panose="02020603050405020304" pitchFamily="18" charset="0"/>
                <a:cs typeface="Times New Roman" panose="02020603050405020304" pitchFamily="18" charset="0"/>
              </a:rPr>
              <a:t>2015-seen </a:t>
            </a:r>
            <a:r>
              <a:rPr lang="en-US" sz="1600" dirty="0">
                <a:latin typeface="Times New Roman" panose="02020603050405020304" pitchFamily="18" charset="0"/>
                <a:cs typeface="Times New Roman" panose="02020603050405020304" pitchFamily="18" charset="0"/>
              </a:rPr>
              <a:t>in clinic wheelchair dependent;  </a:t>
            </a:r>
            <a:r>
              <a:rPr lang="en-US" sz="1600" dirty="0">
                <a:solidFill>
                  <a:srgbClr val="FF0000"/>
                </a:solidFill>
                <a:latin typeface="Times New Roman" panose="02020603050405020304" pitchFamily="18" charset="0"/>
                <a:cs typeface="Times New Roman" panose="02020603050405020304" pitchFamily="18" charset="0"/>
              </a:rPr>
              <a:t>EKG, </a:t>
            </a:r>
            <a:r>
              <a:rPr lang="en-US" sz="1600" dirty="0" err="1">
                <a:solidFill>
                  <a:srgbClr val="FF0000"/>
                </a:solidFill>
                <a:latin typeface="Times New Roman" panose="02020603050405020304" pitchFamily="18" charset="0"/>
                <a:cs typeface="Times New Roman" panose="02020603050405020304" pitchFamily="18" charset="0"/>
              </a:rPr>
              <a:t>Holter</a:t>
            </a:r>
            <a:r>
              <a:rPr lang="en-US" sz="1600" dirty="0">
                <a:solidFill>
                  <a:srgbClr val="FF0000"/>
                </a:solidFill>
                <a:latin typeface="Times New Roman" panose="02020603050405020304" pitchFamily="18" charset="0"/>
                <a:cs typeface="Times New Roman" panose="02020603050405020304" pitchFamily="18" charset="0"/>
              </a:rPr>
              <a:t> + </a:t>
            </a:r>
            <a:r>
              <a:rPr lang="en-US" sz="1600" dirty="0" err="1">
                <a:solidFill>
                  <a:srgbClr val="FF0000"/>
                </a:solidFill>
                <a:latin typeface="Times New Roman" panose="02020603050405020304" pitchFamily="18" charset="0"/>
                <a:cs typeface="Times New Roman" panose="02020603050405020304" pitchFamily="18" charset="0"/>
              </a:rPr>
              <a:t>brady</a:t>
            </a:r>
            <a:r>
              <a:rPr lang="en-US" sz="1600" dirty="0">
                <a:solidFill>
                  <a:srgbClr val="FF0000"/>
                </a:solidFill>
                <a:latin typeface="Times New Roman" panose="02020603050405020304" pitchFamily="18" charset="0"/>
                <a:cs typeface="Times New Roman" panose="02020603050405020304" pitchFamily="18" charset="0"/>
              </a:rPr>
              <a:t> cardia &amp; 2 ◦ block-Pacemaker placed April 2015</a:t>
            </a:r>
            <a:r>
              <a:rPr lang="en-US" sz="1600" dirty="0">
                <a:latin typeface="Times New Roman" panose="02020603050405020304" pitchFamily="18" charset="0"/>
                <a:cs typeface="Times New Roman" panose="02020603050405020304" pitchFamily="18" charset="0"/>
              </a:rPr>
              <a:t>.</a:t>
            </a:r>
          </a:p>
          <a:p>
            <a:endParaRPr lang="en-US" dirty="0"/>
          </a:p>
        </p:txBody>
      </p:sp>
      <p:sp>
        <p:nvSpPr>
          <p:cNvPr id="5" name="Rectangle 4"/>
          <p:cNvSpPr/>
          <p:nvPr/>
        </p:nvSpPr>
        <p:spPr>
          <a:xfrm>
            <a:off x="533400" y="6089431"/>
            <a:ext cx="7467599" cy="646331"/>
          </a:xfrm>
          <a:prstGeom prst="rect">
            <a:avLst/>
          </a:prstGeom>
        </p:spPr>
        <p:txBody>
          <a:bodyPr wrap="square">
            <a:spAutoFit/>
          </a:bodyPr>
          <a:lstStyle/>
          <a:p>
            <a:r>
              <a:rPr lang="en-US" b="1" dirty="0">
                <a:solidFill>
                  <a:srgbClr val="FFC000"/>
                </a:solidFill>
                <a:latin typeface="Times New Roman" panose="02020603050405020304" pitchFamily="18" charset="0"/>
                <a:cs typeface="Times New Roman" panose="02020603050405020304" pitchFamily="18" charset="0"/>
              </a:rPr>
              <a:t>2016-diagnosed with parathyroid  cancer; w/c </a:t>
            </a:r>
            <a:r>
              <a:rPr lang="en-US" b="1" dirty="0" smtClean="0">
                <a:solidFill>
                  <a:srgbClr val="FFC000"/>
                </a:solidFill>
                <a:latin typeface="Times New Roman" panose="02020603050405020304" pitchFamily="18" charset="0"/>
                <a:cs typeface="Times New Roman" panose="02020603050405020304" pitchFamily="18" charset="0"/>
              </a:rPr>
              <a:t>dependent. Continues follow up with wife in clinic</a:t>
            </a:r>
            <a:endParaRPr lang="en-US" b="1" dirty="0">
              <a:solidFill>
                <a:srgbClr val="FFC000"/>
              </a:solidFill>
              <a:latin typeface="Times New Roman" panose="02020603050405020304" pitchFamily="18" charset="0"/>
              <a:cs typeface="Times New Roman" panose="02020603050405020304" pitchFamily="18" charset="0"/>
            </a:endParaRPr>
          </a:p>
        </p:txBody>
      </p:sp>
      <p:sp>
        <p:nvSpPr>
          <p:cNvPr id="6" name="Rectangle 5"/>
          <p:cNvSpPr/>
          <p:nvPr/>
        </p:nvSpPr>
        <p:spPr>
          <a:xfrm>
            <a:off x="458820" y="1219043"/>
            <a:ext cx="7542179" cy="707886"/>
          </a:xfrm>
          <a:prstGeom prst="rect">
            <a:avLst/>
          </a:prstGeom>
        </p:spPr>
        <p:txBody>
          <a:bodyPr wrap="square">
            <a:spAutoFit/>
          </a:bodyPr>
          <a:lstStyle/>
          <a:p>
            <a:r>
              <a:rPr lang="en-US" sz="2000" b="1" dirty="0">
                <a:solidFill>
                  <a:srgbClr val="FFC000"/>
                </a:solidFill>
                <a:latin typeface="Times New Roman" panose="02020603050405020304" pitchFamily="18" charset="0"/>
                <a:cs typeface="Times New Roman" panose="02020603050405020304" pitchFamily="18" charset="0"/>
              </a:rPr>
              <a:t>35 </a:t>
            </a:r>
            <a:r>
              <a:rPr lang="en-US" sz="2000" b="1" dirty="0" err="1">
                <a:solidFill>
                  <a:srgbClr val="FFC000"/>
                </a:solidFill>
                <a:latin typeface="Times New Roman" panose="02020603050405020304" pitchFamily="18" charset="0"/>
                <a:cs typeface="Times New Roman" panose="02020603050405020304" pitchFamily="18" charset="0"/>
              </a:rPr>
              <a:t>y.o</a:t>
            </a:r>
            <a:r>
              <a:rPr lang="en-US" sz="2000" b="1" dirty="0">
                <a:solidFill>
                  <a:srgbClr val="FFC000"/>
                </a:solidFill>
                <a:latin typeface="Times New Roman" panose="02020603050405020304" pitchFamily="18" charset="0"/>
                <a:cs typeface="Times New Roman" panose="02020603050405020304" pitchFamily="18" charset="0"/>
              </a:rPr>
              <a:t> man with DM 2 dx 1999 </a:t>
            </a:r>
            <a:br>
              <a:rPr lang="en-US" sz="2000" b="1" dirty="0">
                <a:solidFill>
                  <a:srgbClr val="FFC000"/>
                </a:solidFill>
                <a:latin typeface="Times New Roman" panose="02020603050405020304" pitchFamily="18" charset="0"/>
                <a:cs typeface="Times New Roman" panose="02020603050405020304" pitchFamily="18" charset="0"/>
              </a:rPr>
            </a:br>
            <a:r>
              <a:rPr lang="en-US" sz="2000" b="1" dirty="0" smtClean="0">
                <a:solidFill>
                  <a:srgbClr val="FFC000"/>
                </a:solidFill>
                <a:latin typeface="Times New Roman" panose="02020603050405020304" pitchFamily="18" charset="0"/>
                <a:cs typeface="Times New Roman" panose="02020603050405020304" pitchFamily="18" charset="0"/>
              </a:rPr>
              <a:t>Father died dementia; brother died 50’s from chest pain, falls</a:t>
            </a:r>
            <a:endParaRPr lang="en-US" sz="2000" dirty="0"/>
          </a:p>
        </p:txBody>
      </p:sp>
    </p:spTree>
    <p:extLst>
      <p:ext uri="{BB962C8B-B14F-4D97-AF65-F5344CB8AC3E}">
        <p14:creationId xmlns:p14="http://schemas.microsoft.com/office/powerpoint/2010/main" val="26059083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29693" y="581037"/>
            <a:ext cx="7886700" cy="454377"/>
          </a:xfrm>
        </p:spPr>
        <p:txBody>
          <a:bodyPr>
            <a:normAutofit fontScale="90000"/>
          </a:bodyPr>
          <a:lstStyle/>
          <a:p>
            <a:r>
              <a:rPr lang="en-US" dirty="0" smtClean="0">
                <a:solidFill>
                  <a:srgbClr val="FFC000"/>
                </a:solidFill>
                <a:latin typeface="Times New Roman" panose="02020603050405020304" pitchFamily="18" charset="0"/>
                <a:cs typeface="Times New Roman" panose="02020603050405020304" pitchFamily="18" charset="0"/>
              </a:rPr>
              <a:t>Research Progress</a:t>
            </a:r>
            <a:endParaRPr lang="en-US" dirty="0">
              <a:solidFill>
                <a:srgbClr val="FFC000"/>
              </a:solidFill>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a:xfrm>
            <a:off x="628650" y="1696210"/>
            <a:ext cx="8088787" cy="4103042"/>
          </a:xfrm>
        </p:spPr>
        <p:txBody>
          <a:bodyPr>
            <a:noAutofit/>
          </a:bodyPr>
          <a:lstStyle/>
          <a:p>
            <a:pPr marL="473869" indent="-303610"/>
            <a:r>
              <a:rPr lang="en-US" sz="2400" dirty="0" smtClean="0">
                <a:latin typeface="Times New Roman" panose="02020603050405020304" pitchFamily="18" charset="0"/>
                <a:cs typeface="Times New Roman" panose="02020603050405020304" pitchFamily="18" charset="0"/>
              </a:rPr>
              <a:t>Research Updates </a:t>
            </a:r>
          </a:p>
          <a:p>
            <a:pPr marL="873919" lvl="1" indent="-303610"/>
            <a:r>
              <a:rPr lang="en-US" sz="2000" dirty="0" smtClean="0">
                <a:latin typeface="Times New Roman" panose="02020603050405020304" pitchFamily="18" charset="0"/>
                <a:cs typeface="Times New Roman" panose="02020603050405020304" pitchFamily="18" charset="0"/>
              </a:rPr>
              <a:t>Tetsuo Ashizawa, MD</a:t>
            </a:r>
          </a:p>
          <a:p>
            <a:pPr marL="473869" indent="-303610"/>
            <a:endParaRPr lang="en-US" sz="2400" dirty="0">
              <a:latin typeface="Times New Roman" panose="02020603050405020304" pitchFamily="18" charset="0"/>
              <a:cs typeface="Times New Roman" panose="02020603050405020304" pitchFamily="18" charset="0"/>
            </a:endParaRPr>
          </a:p>
          <a:p>
            <a:pPr marL="473869" indent="-303610"/>
            <a:r>
              <a:rPr lang="en-US" sz="2400" dirty="0" smtClean="0">
                <a:latin typeface="Times New Roman" panose="02020603050405020304" pitchFamily="18" charset="0"/>
                <a:cs typeface="Times New Roman" panose="02020603050405020304" pitchFamily="18" charset="0"/>
              </a:rPr>
              <a:t>Clinical Natural History Study </a:t>
            </a:r>
          </a:p>
          <a:p>
            <a:pPr marL="873919" lvl="1" indent="-303610"/>
            <a:r>
              <a:rPr lang="en-US" sz="2000" dirty="0" smtClean="0">
                <a:latin typeface="Times New Roman" panose="02020603050405020304" pitchFamily="18" charset="0"/>
                <a:cs typeface="Times New Roman" panose="02020603050405020304" pitchFamily="18" charset="0"/>
              </a:rPr>
              <a:t>Sharon Halton, CRC</a:t>
            </a:r>
            <a:endParaRPr lang="en-US" sz="2000" dirty="0">
              <a:latin typeface="Times New Roman" panose="02020603050405020304" pitchFamily="18" charset="0"/>
              <a:cs typeface="Times New Roman" panose="02020603050405020304" pitchFamily="18" charset="0"/>
            </a:endParaRPr>
          </a:p>
          <a:p>
            <a:pPr marL="473869" indent="-303610"/>
            <a:endParaRPr lang="en-US" sz="2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43376553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457200"/>
            <a:ext cx="8229600" cy="1143000"/>
          </a:xfrm>
        </p:spPr>
        <p:txBody>
          <a:bodyPr>
            <a:normAutofit fontScale="90000"/>
          </a:bodyPr>
          <a:lstStyle/>
          <a:p>
            <a:r>
              <a:rPr lang="en-US" dirty="0" err="1" smtClean="0">
                <a:solidFill>
                  <a:srgbClr val="FFC000"/>
                </a:solidFill>
                <a:latin typeface="Times New Roman" panose="02020603050405020304" pitchFamily="18" charset="0"/>
                <a:cs typeface="Times New Roman" panose="02020603050405020304" pitchFamily="18" charset="0"/>
              </a:rPr>
              <a:t>Myotonic</a:t>
            </a:r>
            <a:r>
              <a:rPr lang="en-US" dirty="0" smtClean="0">
                <a:solidFill>
                  <a:srgbClr val="FFC000"/>
                </a:solidFill>
                <a:latin typeface="Times New Roman" panose="02020603050405020304" pitchFamily="18" charset="0"/>
                <a:cs typeface="Times New Roman" panose="02020603050405020304" pitchFamily="18" charset="0"/>
              </a:rPr>
              <a:t> Dystrophy Multidisciplinary Care Clinic (MDMCC)</a:t>
            </a:r>
            <a:br>
              <a:rPr lang="en-US" dirty="0" smtClean="0">
                <a:solidFill>
                  <a:srgbClr val="FFC000"/>
                </a:solidFill>
                <a:latin typeface="Times New Roman" panose="02020603050405020304" pitchFamily="18" charset="0"/>
                <a:cs typeface="Times New Roman" panose="02020603050405020304" pitchFamily="18" charset="0"/>
              </a:rPr>
            </a:br>
            <a:r>
              <a:rPr lang="en-US" sz="3600" dirty="0" smtClean="0">
                <a:solidFill>
                  <a:srgbClr val="FFC000"/>
                </a:solidFill>
                <a:latin typeface="Times New Roman" panose="02020603050405020304" pitchFamily="18" charset="0"/>
                <a:cs typeface="Times New Roman" panose="02020603050405020304" pitchFamily="18" charset="0"/>
              </a:rPr>
              <a:t>Mission and Vision</a:t>
            </a:r>
            <a:endParaRPr lang="en-US" sz="3600" dirty="0">
              <a:solidFill>
                <a:srgbClr val="FFC000"/>
              </a:solidFill>
              <a:latin typeface="Times New Roman" panose="02020603050405020304" pitchFamily="18" charset="0"/>
              <a:cs typeface="Times New Roman" panose="02020603050405020304" pitchFamily="18" charset="0"/>
            </a:endParaRPr>
          </a:p>
        </p:txBody>
      </p:sp>
      <p:sp>
        <p:nvSpPr>
          <p:cNvPr id="5" name="Content Placeholder 4"/>
          <p:cNvSpPr>
            <a:spLocks noGrp="1"/>
          </p:cNvSpPr>
          <p:nvPr>
            <p:ph idx="1"/>
          </p:nvPr>
        </p:nvSpPr>
        <p:spPr>
          <a:xfrm>
            <a:off x="457200" y="1981200"/>
            <a:ext cx="8229600" cy="1676400"/>
          </a:xfrm>
        </p:spPr>
        <p:txBody>
          <a:bodyPr>
            <a:normAutofit/>
          </a:bodyPr>
          <a:lstStyle/>
          <a:p>
            <a:r>
              <a:rPr lang="en-US" b="1" i="1" dirty="0" smtClean="0">
                <a:latin typeface="Times New Roman" panose="02020603050405020304" pitchFamily="18" charset="0"/>
                <a:cs typeface="Times New Roman" panose="02020603050405020304" pitchFamily="18" charset="0"/>
              </a:rPr>
              <a:t>Improve Access to Care</a:t>
            </a:r>
          </a:p>
          <a:p>
            <a:r>
              <a:rPr lang="en-US" b="1" i="1" dirty="0" smtClean="0">
                <a:latin typeface="Times New Roman" panose="02020603050405020304" pitchFamily="18" charset="0"/>
                <a:cs typeface="Times New Roman" panose="02020603050405020304" pitchFamily="18" charset="0"/>
              </a:rPr>
              <a:t>Improve Quality of Life and Survival</a:t>
            </a:r>
          </a:p>
          <a:p>
            <a:endParaRPr lang="en-US" b="1" i="1" dirty="0">
              <a:solidFill>
                <a:srgbClr val="FFC000"/>
              </a:solidFill>
              <a:latin typeface="Times New Roman" panose="02020603050405020304" pitchFamily="18" charset="0"/>
              <a:cs typeface="Times New Roman" panose="02020603050405020304" pitchFamily="18" charset="0"/>
            </a:endParaRPr>
          </a:p>
        </p:txBody>
      </p:sp>
      <p:cxnSp>
        <p:nvCxnSpPr>
          <p:cNvPr id="3" name="Straight Arrow Connector 2"/>
          <p:cNvCxnSpPr/>
          <p:nvPr/>
        </p:nvCxnSpPr>
        <p:spPr>
          <a:xfrm flipH="1">
            <a:off x="2438400" y="3519845"/>
            <a:ext cx="1905000" cy="1447800"/>
          </a:xfrm>
          <a:prstGeom prst="straightConnector1">
            <a:avLst/>
          </a:prstGeom>
          <a:ln w="38100">
            <a:solidFill>
              <a:srgbClr val="C00000"/>
            </a:solidFill>
            <a:tailEnd type="triangle"/>
          </a:ln>
        </p:spPr>
        <p:style>
          <a:lnRef idx="1">
            <a:schemeClr val="accent1"/>
          </a:lnRef>
          <a:fillRef idx="0">
            <a:schemeClr val="accent1"/>
          </a:fillRef>
          <a:effectRef idx="0">
            <a:schemeClr val="accent1"/>
          </a:effectRef>
          <a:fontRef idx="minor">
            <a:schemeClr val="tx1"/>
          </a:fontRef>
        </p:style>
      </p:cxnSp>
      <p:cxnSp>
        <p:nvCxnSpPr>
          <p:cNvPr id="7" name="Straight Arrow Connector 6"/>
          <p:cNvCxnSpPr/>
          <p:nvPr/>
        </p:nvCxnSpPr>
        <p:spPr>
          <a:xfrm>
            <a:off x="4343400" y="3519845"/>
            <a:ext cx="0" cy="1646236"/>
          </a:xfrm>
          <a:prstGeom prst="straightConnector1">
            <a:avLst/>
          </a:prstGeom>
          <a:ln w="38100">
            <a:solidFill>
              <a:srgbClr val="C00000"/>
            </a:solidFill>
            <a:tailEnd type="triangle"/>
          </a:ln>
        </p:spPr>
        <p:style>
          <a:lnRef idx="1">
            <a:schemeClr val="accent1"/>
          </a:lnRef>
          <a:fillRef idx="0">
            <a:schemeClr val="accent1"/>
          </a:fillRef>
          <a:effectRef idx="0">
            <a:schemeClr val="accent1"/>
          </a:effectRef>
          <a:fontRef idx="minor">
            <a:schemeClr val="tx1"/>
          </a:fontRef>
        </p:style>
      </p:cxnSp>
      <p:cxnSp>
        <p:nvCxnSpPr>
          <p:cNvPr id="8" name="Straight Arrow Connector 7"/>
          <p:cNvCxnSpPr/>
          <p:nvPr/>
        </p:nvCxnSpPr>
        <p:spPr>
          <a:xfrm>
            <a:off x="4343400" y="3519845"/>
            <a:ext cx="1828800" cy="1524000"/>
          </a:xfrm>
          <a:prstGeom prst="straightConnector1">
            <a:avLst/>
          </a:prstGeom>
          <a:ln w="38100">
            <a:solidFill>
              <a:srgbClr val="C00000"/>
            </a:solidFill>
            <a:tailEnd type="triangle"/>
          </a:ln>
        </p:spPr>
        <p:style>
          <a:lnRef idx="1">
            <a:schemeClr val="accent1"/>
          </a:lnRef>
          <a:fillRef idx="0">
            <a:schemeClr val="accent1"/>
          </a:fillRef>
          <a:effectRef idx="0">
            <a:schemeClr val="accent1"/>
          </a:effectRef>
          <a:fontRef idx="minor">
            <a:schemeClr val="tx1"/>
          </a:fontRef>
        </p:style>
      </p:cxnSp>
      <p:sp>
        <p:nvSpPr>
          <p:cNvPr id="12" name="TextBox 11"/>
          <p:cNvSpPr txBox="1"/>
          <p:nvPr/>
        </p:nvSpPr>
        <p:spPr>
          <a:xfrm>
            <a:off x="1100864" y="5311914"/>
            <a:ext cx="1686680" cy="707886"/>
          </a:xfrm>
          <a:prstGeom prst="rect">
            <a:avLst/>
          </a:prstGeom>
          <a:noFill/>
        </p:spPr>
        <p:txBody>
          <a:bodyPr wrap="none" rtlCol="0">
            <a:spAutoFit/>
          </a:bodyPr>
          <a:lstStyle/>
          <a:p>
            <a:r>
              <a:rPr lang="en-US" sz="2000" b="1" dirty="0" smtClean="0">
                <a:latin typeface="Californian FB" panose="0207040306080B030204" pitchFamily="18" charset="0"/>
              </a:rPr>
              <a:t>Excellence in </a:t>
            </a:r>
          </a:p>
          <a:p>
            <a:r>
              <a:rPr lang="en-US" sz="2000" b="1" dirty="0" smtClean="0">
                <a:latin typeface="Californian FB" panose="0207040306080B030204" pitchFamily="18" charset="0"/>
              </a:rPr>
              <a:t>Clinical Care</a:t>
            </a:r>
            <a:endParaRPr lang="en-US" sz="2000" b="1" dirty="0">
              <a:latin typeface="Californian FB" panose="0207040306080B030204" pitchFamily="18" charset="0"/>
            </a:endParaRPr>
          </a:p>
        </p:txBody>
      </p:sp>
      <p:sp>
        <p:nvSpPr>
          <p:cNvPr id="13" name="TextBox 12"/>
          <p:cNvSpPr txBox="1"/>
          <p:nvPr/>
        </p:nvSpPr>
        <p:spPr>
          <a:xfrm>
            <a:off x="3346345" y="5311914"/>
            <a:ext cx="2587568" cy="707886"/>
          </a:xfrm>
          <a:prstGeom prst="rect">
            <a:avLst/>
          </a:prstGeom>
          <a:noFill/>
        </p:spPr>
        <p:txBody>
          <a:bodyPr wrap="none" rtlCol="0">
            <a:spAutoFit/>
          </a:bodyPr>
          <a:lstStyle/>
          <a:p>
            <a:r>
              <a:rPr lang="en-US" sz="2000" b="1" dirty="0" smtClean="0">
                <a:latin typeface="Californian FB" panose="0207040306080B030204" pitchFamily="18" charset="0"/>
              </a:rPr>
              <a:t>Clinical/Translational</a:t>
            </a:r>
          </a:p>
          <a:p>
            <a:r>
              <a:rPr lang="en-US" sz="2000" b="1" dirty="0" smtClean="0">
                <a:latin typeface="Californian FB" panose="0207040306080B030204" pitchFamily="18" charset="0"/>
              </a:rPr>
              <a:t>Research</a:t>
            </a:r>
          </a:p>
        </p:txBody>
      </p:sp>
      <p:sp>
        <p:nvSpPr>
          <p:cNvPr id="14" name="TextBox 13"/>
          <p:cNvSpPr txBox="1"/>
          <p:nvPr/>
        </p:nvSpPr>
        <p:spPr>
          <a:xfrm>
            <a:off x="6282464" y="5314890"/>
            <a:ext cx="2343911" cy="400110"/>
          </a:xfrm>
          <a:prstGeom prst="rect">
            <a:avLst/>
          </a:prstGeom>
          <a:noFill/>
        </p:spPr>
        <p:txBody>
          <a:bodyPr wrap="none" rtlCol="0">
            <a:spAutoFit/>
          </a:bodyPr>
          <a:lstStyle/>
          <a:p>
            <a:r>
              <a:rPr lang="en-US" sz="2000" b="1" dirty="0" smtClean="0">
                <a:latin typeface="Californian FB" panose="0207040306080B030204" pitchFamily="18" charset="0"/>
              </a:rPr>
              <a:t>Education/Training</a:t>
            </a:r>
          </a:p>
        </p:txBody>
      </p:sp>
    </p:spTree>
    <p:extLst>
      <p:ext uri="{BB962C8B-B14F-4D97-AF65-F5344CB8AC3E}">
        <p14:creationId xmlns:p14="http://schemas.microsoft.com/office/powerpoint/2010/main" val="52399821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2" name="Text Box 1030"/>
          <p:cNvSpPr txBox="1">
            <a:spLocks noChangeArrowheads="1"/>
          </p:cNvSpPr>
          <p:nvPr/>
        </p:nvSpPr>
        <p:spPr bwMode="auto">
          <a:xfrm>
            <a:off x="3200400" y="2203877"/>
            <a:ext cx="2971800" cy="2939266"/>
          </a:xfrm>
          <a:prstGeom prst="rect">
            <a:avLst/>
          </a:prstGeom>
          <a:noFill/>
          <a:ln w="9525">
            <a:noFill/>
            <a:miter lim="800000"/>
            <a:headEnd/>
            <a:tailEnd/>
          </a:ln>
        </p:spPr>
        <p:txBody>
          <a:bodyPr wrap="square">
            <a:spAutoFit/>
          </a:bodyPr>
          <a:lstStyle/>
          <a:p>
            <a:endParaRPr lang="en-US" sz="700" dirty="0">
              <a:latin typeface="Times New Roman" panose="02020603050405020304" pitchFamily="18" charset="0"/>
              <a:cs typeface="Times New Roman" panose="02020603050405020304" pitchFamily="18" charset="0"/>
            </a:endParaRPr>
          </a:p>
          <a:p>
            <a:r>
              <a:rPr lang="en-US" sz="1100" b="1" dirty="0">
                <a:solidFill>
                  <a:srgbClr val="FFC000"/>
                </a:solidFill>
                <a:latin typeface="Times New Roman" panose="02020603050405020304" pitchFamily="18" charset="0"/>
                <a:cs typeface="Times New Roman" panose="02020603050405020304" pitchFamily="18" charset="0"/>
              </a:rPr>
              <a:t>Gastrointestinal System</a:t>
            </a:r>
          </a:p>
          <a:p>
            <a:r>
              <a:rPr lang="en-US" sz="1100" dirty="0">
                <a:latin typeface="Times New Roman" panose="02020603050405020304" pitchFamily="18" charset="0"/>
                <a:cs typeface="Times New Roman" panose="02020603050405020304" pitchFamily="18" charset="0"/>
              </a:rPr>
              <a:t>Dysmotility, cholelithiasis</a:t>
            </a:r>
          </a:p>
          <a:p>
            <a:endParaRPr lang="en-US" sz="700" dirty="0">
              <a:latin typeface="Times New Roman" panose="02020603050405020304" pitchFamily="18" charset="0"/>
              <a:cs typeface="Times New Roman" panose="02020603050405020304" pitchFamily="18" charset="0"/>
            </a:endParaRPr>
          </a:p>
          <a:p>
            <a:r>
              <a:rPr lang="en-US" sz="1100" b="1" dirty="0">
                <a:solidFill>
                  <a:srgbClr val="FFC000"/>
                </a:solidFill>
                <a:latin typeface="Times New Roman" panose="02020603050405020304" pitchFamily="18" charset="0"/>
                <a:cs typeface="Times New Roman" panose="02020603050405020304" pitchFamily="18" charset="0"/>
              </a:rPr>
              <a:t>Endocrine System</a:t>
            </a:r>
          </a:p>
          <a:p>
            <a:r>
              <a:rPr lang="en-US" sz="1100" dirty="0">
                <a:latin typeface="Times New Roman" panose="02020603050405020304" pitchFamily="18" charset="0"/>
                <a:cs typeface="Times New Roman" panose="02020603050405020304" pitchFamily="18" charset="0"/>
              </a:rPr>
              <a:t>Insulin insensitivity, testicular atrophy</a:t>
            </a:r>
          </a:p>
          <a:p>
            <a:endParaRPr lang="en-US" sz="700" b="1" u="sng" dirty="0">
              <a:latin typeface="Times New Roman" panose="02020603050405020304" pitchFamily="18" charset="0"/>
              <a:cs typeface="Times New Roman" panose="02020603050405020304" pitchFamily="18" charset="0"/>
            </a:endParaRPr>
          </a:p>
          <a:p>
            <a:r>
              <a:rPr lang="en-US" sz="1100" b="1" dirty="0">
                <a:solidFill>
                  <a:srgbClr val="FFC000"/>
                </a:solidFill>
                <a:latin typeface="Times New Roman" panose="02020603050405020304" pitchFamily="18" charset="0"/>
                <a:cs typeface="Times New Roman" panose="02020603050405020304" pitchFamily="18" charset="0"/>
              </a:rPr>
              <a:t>Immune System </a:t>
            </a:r>
          </a:p>
          <a:p>
            <a:r>
              <a:rPr lang="en-US" sz="1100" dirty="0">
                <a:latin typeface="Times New Roman" panose="02020603050405020304" pitchFamily="18" charset="0"/>
                <a:cs typeface="Times New Roman" panose="02020603050405020304" pitchFamily="18" charset="0"/>
              </a:rPr>
              <a:t>Hypogammaglobulinemia</a:t>
            </a:r>
          </a:p>
          <a:p>
            <a:endParaRPr lang="en-US" sz="700" b="1" u="sng" dirty="0">
              <a:latin typeface="Times New Roman" panose="02020603050405020304" pitchFamily="18" charset="0"/>
              <a:cs typeface="Times New Roman" panose="02020603050405020304" pitchFamily="18" charset="0"/>
            </a:endParaRPr>
          </a:p>
          <a:p>
            <a:r>
              <a:rPr lang="en-US" sz="1100" b="1" dirty="0">
                <a:solidFill>
                  <a:srgbClr val="FFC000"/>
                </a:solidFill>
                <a:latin typeface="Times New Roman" panose="02020603050405020304" pitchFamily="18" charset="0"/>
                <a:cs typeface="Times New Roman" panose="02020603050405020304" pitchFamily="18" charset="0"/>
              </a:rPr>
              <a:t>Bone </a:t>
            </a:r>
          </a:p>
          <a:p>
            <a:r>
              <a:rPr lang="en-US" sz="1100" dirty="0">
                <a:latin typeface="Times New Roman" panose="02020603050405020304" pitchFamily="18" charset="0"/>
                <a:cs typeface="Times New Roman" panose="02020603050405020304" pitchFamily="18" charset="0"/>
              </a:rPr>
              <a:t>Hyperostosis frontalis</a:t>
            </a:r>
          </a:p>
          <a:p>
            <a:endParaRPr lang="en-US" sz="700" b="1" u="sng" dirty="0">
              <a:latin typeface="Times New Roman" panose="02020603050405020304" pitchFamily="18" charset="0"/>
              <a:cs typeface="Times New Roman" panose="02020603050405020304" pitchFamily="18" charset="0"/>
            </a:endParaRPr>
          </a:p>
          <a:p>
            <a:r>
              <a:rPr lang="en-US" sz="1100" b="1" dirty="0">
                <a:solidFill>
                  <a:srgbClr val="FFC000"/>
                </a:solidFill>
                <a:latin typeface="Times New Roman" panose="02020603050405020304" pitchFamily="18" charset="0"/>
                <a:cs typeface="Times New Roman" panose="02020603050405020304" pitchFamily="18" charset="0"/>
              </a:rPr>
              <a:t>Skin </a:t>
            </a:r>
          </a:p>
          <a:p>
            <a:r>
              <a:rPr lang="en-US" sz="1100" dirty="0">
                <a:latin typeface="Times New Roman" panose="02020603050405020304" pitchFamily="18" charset="0"/>
                <a:cs typeface="Times New Roman" panose="02020603050405020304" pitchFamily="18" charset="0"/>
              </a:rPr>
              <a:t>Multiple pilomatricoma</a:t>
            </a:r>
          </a:p>
          <a:p>
            <a:endParaRPr lang="en-US" sz="700" b="1" u="sng" dirty="0">
              <a:latin typeface="Times New Roman" panose="02020603050405020304" pitchFamily="18" charset="0"/>
              <a:cs typeface="Times New Roman" panose="02020603050405020304" pitchFamily="18" charset="0"/>
            </a:endParaRPr>
          </a:p>
          <a:p>
            <a:r>
              <a:rPr lang="en-US" sz="1100" b="1" dirty="0">
                <a:solidFill>
                  <a:srgbClr val="FFC000"/>
                </a:solidFill>
                <a:latin typeface="Times New Roman" panose="02020603050405020304" pitchFamily="18" charset="0"/>
                <a:cs typeface="Times New Roman" panose="02020603050405020304" pitchFamily="18" charset="0"/>
              </a:rPr>
              <a:t>Others</a:t>
            </a:r>
          </a:p>
          <a:p>
            <a:r>
              <a:rPr lang="en-US" sz="1100" dirty="0">
                <a:latin typeface="Times New Roman" panose="02020603050405020304" pitchFamily="18" charset="0"/>
                <a:cs typeface="Times New Roman" panose="02020603050405020304" pitchFamily="18" charset="0"/>
              </a:rPr>
              <a:t>Peripheral neuropathy, Hearing loss</a:t>
            </a:r>
          </a:p>
          <a:p>
            <a:r>
              <a:rPr lang="en-US" sz="1100" dirty="0">
                <a:latin typeface="Times New Roman" panose="02020603050405020304" pitchFamily="18" charset="0"/>
                <a:cs typeface="Times New Roman" panose="02020603050405020304" pitchFamily="18" charset="0"/>
              </a:rPr>
              <a:t>Other </a:t>
            </a:r>
            <a:r>
              <a:rPr lang="en-US" sz="1100" dirty="0" smtClean="0">
                <a:latin typeface="Times New Roman" panose="02020603050405020304" pitchFamily="18" charset="0"/>
                <a:cs typeface="Times New Roman" panose="02020603050405020304" pitchFamily="18" charset="0"/>
              </a:rPr>
              <a:t>Tumors/Cancer</a:t>
            </a:r>
            <a:endParaRPr lang="en-US" sz="1100" dirty="0">
              <a:latin typeface="Times New Roman" panose="02020603050405020304" pitchFamily="18" charset="0"/>
              <a:cs typeface="Times New Roman" panose="02020603050405020304" pitchFamily="18" charset="0"/>
            </a:endParaRPr>
          </a:p>
        </p:txBody>
      </p:sp>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461699" y="2083252"/>
            <a:ext cx="5457050" cy="3264186"/>
          </a:xfrm>
          <a:prstGeom prst="rect">
            <a:avLst/>
          </a:prstGeom>
        </p:spPr>
      </p:pic>
      <p:pic>
        <p:nvPicPr>
          <p:cNvPr id="7170" name="Picture 1026" descr="1"/>
          <p:cNvPicPr>
            <a:picLocks noChangeAspect="1" noChangeArrowheads="1"/>
          </p:cNvPicPr>
          <p:nvPr/>
        </p:nvPicPr>
        <p:blipFill>
          <a:blip r:embed="rId5" cstate="print"/>
          <a:srcRect/>
          <a:stretch>
            <a:fillRect/>
          </a:stretch>
        </p:blipFill>
        <p:spPr bwMode="auto">
          <a:xfrm>
            <a:off x="146046" y="741978"/>
            <a:ext cx="1308536" cy="2038297"/>
          </a:xfrm>
          <a:prstGeom prst="rect">
            <a:avLst/>
          </a:prstGeom>
          <a:noFill/>
          <a:ln w="9525">
            <a:noFill/>
            <a:miter lim="800000"/>
            <a:headEnd/>
            <a:tailEnd/>
          </a:ln>
        </p:spPr>
      </p:pic>
      <p:pic>
        <p:nvPicPr>
          <p:cNvPr id="6" name="Picture 6" descr="EMG myotonia"/>
          <p:cNvPicPr>
            <a:picLocks noChangeAspect="1" noChangeArrowheads="1"/>
          </p:cNvPicPr>
          <p:nvPr/>
        </p:nvPicPr>
        <p:blipFill>
          <a:blip r:embed="rId6" cstate="print"/>
          <a:srcRect/>
          <a:stretch>
            <a:fillRect/>
          </a:stretch>
        </p:blipFill>
        <p:spPr bwMode="auto">
          <a:xfrm>
            <a:off x="191163" y="3698619"/>
            <a:ext cx="1325518" cy="379706"/>
          </a:xfrm>
          <a:prstGeom prst="rect">
            <a:avLst/>
          </a:prstGeom>
          <a:noFill/>
          <a:ln w="9525">
            <a:noFill/>
            <a:miter lim="800000"/>
            <a:headEnd/>
            <a:tailEnd/>
          </a:ln>
        </p:spPr>
      </p:pic>
      <p:sp>
        <p:nvSpPr>
          <p:cNvPr id="9" name="Text Box 19"/>
          <p:cNvSpPr txBox="1">
            <a:spLocks noChangeArrowheads="1"/>
          </p:cNvSpPr>
          <p:nvPr/>
        </p:nvSpPr>
        <p:spPr bwMode="auto">
          <a:xfrm>
            <a:off x="146046" y="3329490"/>
            <a:ext cx="614271" cy="307777"/>
          </a:xfrm>
          <a:prstGeom prst="rect">
            <a:avLst/>
          </a:prstGeom>
          <a:noFill/>
          <a:ln w="9525">
            <a:noFill/>
            <a:miter lim="800000"/>
            <a:headEnd/>
            <a:tailEnd/>
          </a:ln>
        </p:spPr>
        <p:txBody>
          <a:bodyPr wrap="none">
            <a:spAutoFit/>
          </a:bodyPr>
          <a:lstStyle/>
          <a:p>
            <a:r>
              <a:rPr lang="en-US" sz="1400" b="1" dirty="0">
                <a:solidFill>
                  <a:srgbClr val="FFC000"/>
                </a:solidFill>
                <a:latin typeface="Times New Roman" panose="02020603050405020304" pitchFamily="18" charset="0"/>
                <a:cs typeface="Times New Roman" panose="02020603050405020304" pitchFamily="18" charset="0"/>
              </a:rPr>
              <a:t>EMG</a:t>
            </a:r>
          </a:p>
        </p:txBody>
      </p:sp>
      <p:pic>
        <p:nvPicPr>
          <p:cNvPr id="11" name="Picture 10" descr="Fig 3.tif"/>
          <p:cNvPicPr>
            <a:picLocks noChangeAspect="1"/>
          </p:cNvPicPr>
          <p:nvPr/>
        </p:nvPicPr>
        <p:blipFill>
          <a:blip r:embed="rId7" cstate="print"/>
          <a:stretch>
            <a:fillRect/>
          </a:stretch>
        </p:blipFill>
        <p:spPr>
          <a:xfrm>
            <a:off x="7392165" y="2039828"/>
            <a:ext cx="1675635" cy="1597439"/>
          </a:xfrm>
          <a:prstGeom prst="rect">
            <a:avLst/>
          </a:prstGeom>
        </p:spPr>
      </p:pic>
      <p:sp>
        <p:nvSpPr>
          <p:cNvPr id="13" name="Text Box 13"/>
          <p:cNvSpPr txBox="1">
            <a:spLocks noChangeArrowheads="1"/>
          </p:cNvSpPr>
          <p:nvPr/>
        </p:nvSpPr>
        <p:spPr bwMode="auto">
          <a:xfrm>
            <a:off x="1501907" y="702498"/>
            <a:ext cx="3146293" cy="1169551"/>
          </a:xfrm>
          <a:prstGeom prst="rect">
            <a:avLst/>
          </a:prstGeom>
          <a:noFill/>
          <a:ln w="9525">
            <a:noFill/>
            <a:miter lim="800000"/>
            <a:headEnd/>
            <a:tailEnd/>
          </a:ln>
        </p:spPr>
        <p:txBody>
          <a:bodyPr wrap="square">
            <a:spAutoFit/>
          </a:bodyPr>
          <a:lstStyle/>
          <a:p>
            <a:r>
              <a:rPr lang="en-US" sz="1400" b="1" dirty="0">
                <a:latin typeface="Times New Roman" panose="02020603050405020304" pitchFamily="18" charset="0"/>
                <a:cs typeface="Times New Roman" panose="02020603050405020304" pitchFamily="18" charset="0"/>
              </a:rPr>
              <a:t>Facial weakness/ptosis</a:t>
            </a:r>
          </a:p>
          <a:p>
            <a:r>
              <a:rPr lang="en-US" sz="1400" b="1" dirty="0">
                <a:latin typeface="Times New Roman" panose="02020603050405020304" pitchFamily="18" charset="0"/>
                <a:cs typeface="Times New Roman" panose="02020603050405020304" pitchFamily="18" charset="0"/>
              </a:rPr>
              <a:t>Temporalis &amp; neck muscle atrophy</a:t>
            </a:r>
          </a:p>
          <a:p>
            <a:r>
              <a:rPr lang="en-US" sz="1400" b="1" dirty="0">
                <a:latin typeface="Times New Roman" panose="02020603050405020304" pitchFamily="18" charset="0"/>
                <a:cs typeface="Times New Roman" panose="02020603050405020304" pitchFamily="18" charset="0"/>
              </a:rPr>
              <a:t>Bulbar muscle weakness</a:t>
            </a:r>
          </a:p>
          <a:p>
            <a:r>
              <a:rPr lang="en-US" sz="1400" b="1" dirty="0">
                <a:latin typeface="Times New Roman" panose="02020603050405020304" pitchFamily="18" charset="0"/>
                <a:cs typeface="Times New Roman" panose="02020603050405020304" pitchFamily="18" charset="0"/>
              </a:rPr>
              <a:t>Distal muscle weakness and atrophy</a:t>
            </a:r>
          </a:p>
          <a:p>
            <a:r>
              <a:rPr lang="en-US" sz="1400" b="1" dirty="0">
                <a:latin typeface="Times New Roman" panose="02020603050405020304" pitchFamily="18" charset="0"/>
                <a:cs typeface="Times New Roman" panose="02020603050405020304" pitchFamily="18" charset="0"/>
              </a:rPr>
              <a:t>Percussion or grip myotonia</a:t>
            </a:r>
          </a:p>
        </p:txBody>
      </p:sp>
      <p:sp>
        <p:nvSpPr>
          <p:cNvPr id="14" name="Text Box 5"/>
          <p:cNvSpPr txBox="1">
            <a:spLocks noChangeArrowheads="1"/>
          </p:cNvSpPr>
          <p:nvPr/>
        </p:nvSpPr>
        <p:spPr bwMode="auto">
          <a:xfrm>
            <a:off x="184046" y="4078325"/>
            <a:ext cx="1967205" cy="276999"/>
          </a:xfrm>
          <a:prstGeom prst="rect">
            <a:avLst/>
          </a:prstGeom>
          <a:noFill/>
          <a:ln w="9525">
            <a:noFill/>
            <a:miter lim="800000"/>
            <a:headEnd/>
            <a:tailEnd/>
          </a:ln>
        </p:spPr>
        <p:txBody>
          <a:bodyPr wrap="none">
            <a:spAutoFit/>
          </a:bodyPr>
          <a:lstStyle/>
          <a:p>
            <a:r>
              <a:rPr lang="en-US" sz="1200" b="1" dirty="0">
                <a:latin typeface="Times New Roman" panose="02020603050405020304" pitchFamily="18" charset="0"/>
                <a:cs typeface="Times New Roman" panose="02020603050405020304" pitchFamily="18" charset="0"/>
              </a:rPr>
              <a:t>Myotonia, Myopathic units</a:t>
            </a:r>
          </a:p>
        </p:txBody>
      </p:sp>
      <p:sp>
        <p:nvSpPr>
          <p:cNvPr id="15" name="Text Box 20"/>
          <p:cNvSpPr txBox="1">
            <a:spLocks noChangeArrowheads="1"/>
          </p:cNvSpPr>
          <p:nvPr/>
        </p:nvSpPr>
        <p:spPr bwMode="auto">
          <a:xfrm>
            <a:off x="8212752" y="1745999"/>
            <a:ext cx="734496" cy="307777"/>
          </a:xfrm>
          <a:prstGeom prst="rect">
            <a:avLst/>
          </a:prstGeom>
          <a:noFill/>
          <a:ln w="9525">
            <a:noFill/>
            <a:miter lim="800000"/>
            <a:headEnd/>
            <a:tailEnd/>
          </a:ln>
        </p:spPr>
        <p:txBody>
          <a:bodyPr wrap="none">
            <a:spAutoFit/>
          </a:bodyPr>
          <a:lstStyle/>
          <a:p>
            <a:r>
              <a:rPr lang="en-US" sz="1400" b="1" dirty="0" smtClean="0">
                <a:solidFill>
                  <a:srgbClr val="FFC000"/>
                </a:solidFill>
                <a:latin typeface="Times New Roman" panose="02020603050405020304" pitchFamily="18" charset="0"/>
                <a:cs typeface="Times New Roman" panose="02020603050405020304" pitchFamily="18" charset="0"/>
              </a:rPr>
              <a:t>Muscle</a:t>
            </a:r>
            <a:endParaRPr lang="en-US" sz="1400" b="1" dirty="0">
              <a:solidFill>
                <a:srgbClr val="FFC000"/>
              </a:solidFill>
              <a:latin typeface="Times New Roman" panose="02020603050405020304" pitchFamily="18" charset="0"/>
              <a:cs typeface="Times New Roman" panose="02020603050405020304" pitchFamily="18" charset="0"/>
            </a:endParaRPr>
          </a:p>
        </p:txBody>
      </p:sp>
      <p:sp>
        <p:nvSpPr>
          <p:cNvPr id="16" name="Text Box 21"/>
          <p:cNvSpPr txBox="1">
            <a:spLocks noChangeArrowheads="1"/>
          </p:cNvSpPr>
          <p:nvPr/>
        </p:nvSpPr>
        <p:spPr bwMode="auto">
          <a:xfrm>
            <a:off x="6681331" y="3673510"/>
            <a:ext cx="2863146" cy="646331"/>
          </a:xfrm>
          <a:prstGeom prst="rect">
            <a:avLst/>
          </a:prstGeom>
          <a:noFill/>
          <a:ln w="9525">
            <a:noFill/>
            <a:miter lim="800000"/>
            <a:headEnd/>
            <a:tailEnd/>
          </a:ln>
        </p:spPr>
        <p:txBody>
          <a:bodyPr wrap="square">
            <a:spAutoFit/>
          </a:bodyPr>
          <a:lstStyle/>
          <a:p>
            <a:r>
              <a:rPr lang="en-US" sz="1200" b="1" dirty="0">
                <a:latin typeface="Times New Roman" panose="02020603050405020304" pitchFamily="18" charset="0"/>
                <a:cs typeface="Times New Roman" panose="02020603050405020304" pitchFamily="18" charset="0"/>
              </a:rPr>
              <a:t>Internal nuclei, Fiber size variation, </a:t>
            </a:r>
          </a:p>
          <a:p>
            <a:r>
              <a:rPr lang="en-US" sz="1200" b="1" dirty="0">
                <a:latin typeface="Times New Roman" panose="02020603050405020304" pitchFamily="18" charset="0"/>
                <a:cs typeface="Times New Roman" panose="02020603050405020304" pitchFamily="18" charset="0"/>
              </a:rPr>
              <a:t>Type 1 atrophy, Sarcoplasmic mass</a:t>
            </a:r>
          </a:p>
          <a:p>
            <a:r>
              <a:rPr lang="en-US" sz="1200" b="1" dirty="0">
                <a:latin typeface="Times New Roman" panose="02020603050405020304" pitchFamily="18" charset="0"/>
                <a:cs typeface="Times New Roman" panose="02020603050405020304" pitchFamily="18" charset="0"/>
              </a:rPr>
              <a:t>Ring fibers</a:t>
            </a:r>
          </a:p>
        </p:txBody>
      </p:sp>
      <p:sp>
        <p:nvSpPr>
          <p:cNvPr id="2" name="TextBox 1"/>
          <p:cNvSpPr txBox="1"/>
          <p:nvPr/>
        </p:nvSpPr>
        <p:spPr>
          <a:xfrm>
            <a:off x="137254" y="6604271"/>
            <a:ext cx="2223686" cy="276999"/>
          </a:xfrm>
          <a:prstGeom prst="rect">
            <a:avLst/>
          </a:prstGeom>
          <a:noFill/>
        </p:spPr>
        <p:txBody>
          <a:bodyPr wrap="none" rtlCol="0">
            <a:spAutoFit/>
          </a:bodyPr>
          <a:lstStyle/>
          <a:p>
            <a:r>
              <a:rPr lang="en-US" sz="1200" b="1" dirty="0">
                <a:latin typeface="Times New Roman" panose="02020603050405020304" pitchFamily="18" charset="0"/>
                <a:cs typeface="Times New Roman" panose="02020603050405020304" pitchFamily="18" charset="0"/>
              </a:rPr>
              <a:t>Cardiac arrhythmias and CHF</a:t>
            </a:r>
          </a:p>
        </p:txBody>
      </p:sp>
      <p:pic>
        <p:nvPicPr>
          <p:cNvPr id="11268" name="Picture 4" descr="http://cdn.rtmagazine.com/rtmagazi/2014/07/RTaug-vent-500.jpg"/>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5468149" y="5426204"/>
            <a:ext cx="1973570" cy="1263085"/>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6545423" y="553642"/>
            <a:ext cx="933269" cy="307777"/>
          </a:xfrm>
          <a:prstGeom prst="rect">
            <a:avLst/>
          </a:prstGeom>
          <a:noFill/>
        </p:spPr>
        <p:txBody>
          <a:bodyPr wrap="none" rtlCol="0">
            <a:spAutoFit/>
          </a:bodyPr>
          <a:lstStyle/>
          <a:p>
            <a:r>
              <a:rPr lang="en-US" sz="1400" b="1" dirty="0">
                <a:solidFill>
                  <a:srgbClr val="FFC000"/>
                </a:solidFill>
                <a:latin typeface="Times New Roman" panose="02020603050405020304" pitchFamily="18" charset="0"/>
                <a:cs typeface="Times New Roman" panose="02020603050405020304" pitchFamily="18" charset="0"/>
              </a:rPr>
              <a:t>Cataracts</a:t>
            </a:r>
          </a:p>
        </p:txBody>
      </p:sp>
      <p:sp>
        <p:nvSpPr>
          <p:cNvPr id="4" name="TextBox 3"/>
          <p:cNvSpPr txBox="1"/>
          <p:nvPr/>
        </p:nvSpPr>
        <p:spPr>
          <a:xfrm>
            <a:off x="1554328" y="76307"/>
            <a:ext cx="6376297" cy="461665"/>
          </a:xfrm>
          <a:prstGeom prst="rect">
            <a:avLst/>
          </a:prstGeom>
          <a:noFill/>
        </p:spPr>
        <p:txBody>
          <a:bodyPr wrap="none" rtlCol="0">
            <a:spAutoFit/>
          </a:bodyPr>
          <a:lstStyle/>
          <a:p>
            <a:r>
              <a:rPr lang="en-US" sz="2400" b="1" dirty="0">
                <a:solidFill>
                  <a:srgbClr val="FFC000"/>
                </a:solidFill>
                <a:latin typeface="Times New Roman" panose="02020603050405020304" pitchFamily="18" charset="0"/>
                <a:cs typeface="Times New Roman" panose="02020603050405020304" pitchFamily="18" charset="0"/>
              </a:rPr>
              <a:t>Myotonic Dystrophy is a Multisystemic Disease</a:t>
            </a:r>
          </a:p>
        </p:txBody>
      </p:sp>
      <p:sp>
        <p:nvSpPr>
          <p:cNvPr id="5" name="TextBox 4"/>
          <p:cNvSpPr txBox="1"/>
          <p:nvPr/>
        </p:nvSpPr>
        <p:spPr>
          <a:xfrm>
            <a:off x="5468149" y="4466036"/>
            <a:ext cx="2779701" cy="954107"/>
          </a:xfrm>
          <a:prstGeom prst="rect">
            <a:avLst/>
          </a:prstGeom>
          <a:noFill/>
        </p:spPr>
        <p:txBody>
          <a:bodyPr wrap="square" rtlCol="0">
            <a:spAutoFit/>
          </a:bodyPr>
          <a:lstStyle/>
          <a:p>
            <a:r>
              <a:rPr lang="en-US" sz="1400" b="1" dirty="0">
                <a:solidFill>
                  <a:srgbClr val="FFC000"/>
                </a:solidFill>
                <a:latin typeface="Times New Roman" panose="02020603050405020304" pitchFamily="18" charset="0"/>
                <a:cs typeface="Times New Roman" panose="02020603050405020304" pitchFamily="18" charset="0"/>
              </a:rPr>
              <a:t>Respiratory</a:t>
            </a:r>
          </a:p>
          <a:p>
            <a:r>
              <a:rPr lang="en-US" sz="1400" dirty="0">
                <a:latin typeface="Times New Roman" panose="02020603050405020304" pitchFamily="18" charset="0"/>
                <a:cs typeface="Times New Roman" panose="02020603050405020304" pitchFamily="18" charset="0"/>
              </a:rPr>
              <a:t>Weak breathing muscles, decreased respiratory drive (enhanced by anesthesia)</a:t>
            </a:r>
          </a:p>
        </p:txBody>
      </p:sp>
      <p:pic>
        <p:nvPicPr>
          <p:cNvPr id="23" name="Picture 4" descr="DM1cataractvsm"/>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5435214" y="602852"/>
            <a:ext cx="1171216" cy="12372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4" name="Text Box 19"/>
          <p:cNvSpPr txBox="1">
            <a:spLocks noChangeArrowheads="1"/>
          </p:cNvSpPr>
          <p:nvPr/>
        </p:nvSpPr>
        <p:spPr bwMode="auto">
          <a:xfrm>
            <a:off x="171389" y="5037902"/>
            <a:ext cx="803425" cy="307777"/>
          </a:xfrm>
          <a:prstGeom prst="rect">
            <a:avLst/>
          </a:prstGeom>
          <a:noFill/>
          <a:ln w="9525">
            <a:noFill/>
            <a:miter lim="800000"/>
            <a:headEnd/>
            <a:tailEnd/>
          </a:ln>
        </p:spPr>
        <p:txBody>
          <a:bodyPr wrap="none">
            <a:spAutoFit/>
          </a:bodyPr>
          <a:lstStyle/>
          <a:p>
            <a:r>
              <a:rPr lang="en-US" sz="1400" b="1" dirty="0" smtClean="0">
                <a:solidFill>
                  <a:srgbClr val="FFC000"/>
                </a:solidFill>
                <a:latin typeface="Times New Roman" panose="02020603050405020304" pitchFamily="18" charset="0"/>
                <a:cs typeface="Times New Roman" panose="02020603050405020304" pitchFamily="18" charset="0"/>
              </a:rPr>
              <a:t>Cardiac</a:t>
            </a:r>
            <a:endParaRPr lang="en-US" sz="1400" b="1" dirty="0">
              <a:solidFill>
                <a:srgbClr val="FFC000"/>
              </a:solidFill>
              <a:latin typeface="Times New Roman" panose="02020603050405020304" pitchFamily="18" charset="0"/>
              <a:cs typeface="Times New Roman" panose="02020603050405020304" pitchFamily="18" charset="0"/>
            </a:endParaRPr>
          </a:p>
        </p:txBody>
      </p:sp>
      <p:grpSp>
        <p:nvGrpSpPr>
          <p:cNvPr id="26" name="Group 25"/>
          <p:cNvGrpSpPr/>
          <p:nvPr/>
        </p:nvGrpSpPr>
        <p:grpSpPr>
          <a:xfrm>
            <a:off x="137254" y="5478960"/>
            <a:ext cx="3917846" cy="1125311"/>
            <a:chOff x="31223" y="4937494"/>
            <a:chExt cx="6575363" cy="1629927"/>
          </a:xfrm>
        </p:grpSpPr>
        <p:pic>
          <p:nvPicPr>
            <p:cNvPr id="27" name="Picture 2" descr="third degree heart block"/>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1661891" y="4937494"/>
              <a:ext cx="2224310" cy="551416"/>
            </a:xfrm>
            <a:prstGeom prst="rect">
              <a:avLst/>
            </a:prstGeom>
            <a:noFill/>
            <a:extLst>
              <a:ext uri="{909E8E84-426E-40DD-AFC4-6F175D3DCCD1}">
                <a14:hiddenFill xmlns:a14="http://schemas.microsoft.com/office/drawing/2010/main">
                  <a:solidFill>
                    <a:srgbClr val="FFFFFF"/>
                  </a:solidFill>
                </a14:hiddenFill>
              </a:ext>
            </a:extLst>
          </p:spPr>
        </p:pic>
        <p:pic>
          <p:nvPicPr>
            <p:cNvPr id="28" name="Picture 4" descr="Sinus Bradycardia"/>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1661891" y="5486400"/>
              <a:ext cx="4944695" cy="393328"/>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29" name="Object 28"/>
            <p:cNvGraphicFramePr>
              <a:graphicFrameLocks noChangeAspect="1"/>
            </p:cNvGraphicFramePr>
            <p:nvPr>
              <p:extLst/>
            </p:nvPr>
          </p:nvGraphicFramePr>
          <p:xfrm>
            <a:off x="4155727" y="5867401"/>
            <a:ext cx="2167576" cy="555927"/>
          </p:xfrm>
          <a:graphic>
            <a:graphicData uri="http://schemas.openxmlformats.org/presentationml/2006/ole">
              <mc:AlternateContent xmlns:mc="http://schemas.openxmlformats.org/markup-compatibility/2006">
                <mc:Choice xmlns:v="urn:schemas-microsoft-com:vml" Requires="v">
                  <p:oleObj spid="_x0000_s3084" name="Image" r:id="rId12" imgW="3401280" imgH="795240" progId="Photoshop.Image.13">
                    <p:embed/>
                  </p:oleObj>
                </mc:Choice>
                <mc:Fallback>
                  <p:oleObj name="Image" r:id="rId12" imgW="3401280" imgH="795240" progId="Photoshop.Image.13">
                    <p:embed/>
                    <p:pic>
                      <p:nvPicPr>
                        <p:cNvPr id="0" name=""/>
                        <p:cNvPicPr/>
                        <p:nvPr/>
                      </p:nvPicPr>
                      <p:blipFill>
                        <a:blip r:embed="rId13"/>
                        <a:stretch>
                          <a:fillRect/>
                        </a:stretch>
                      </p:blipFill>
                      <p:spPr>
                        <a:xfrm>
                          <a:off x="4155727" y="5867401"/>
                          <a:ext cx="2167576" cy="555927"/>
                        </a:xfrm>
                        <a:prstGeom prst="rect">
                          <a:avLst/>
                        </a:prstGeom>
                      </p:spPr>
                    </p:pic>
                  </p:oleObj>
                </mc:Fallback>
              </mc:AlternateContent>
            </a:graphicData>
          </a:graphic>
        </p:graphicFrame>
        <p:pic>
          <p:nvPicPr>
            <p:cNvPr id="30" name="Picture 12" descr="http://my.clevelandclinic.org/ccf/media/Images/heart/ECGafib2.jpg"/>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1661890" y="5867400"/>
              <a:ext cx="2409998" cy="605218"/>
            </a:xfrm>
            <a:prstGeom prst="rect">
              <a:avLst/>
            </a:prstGeom>
            <a:noFill/>
            <a:extLst>
              <a:ext uri="{909E8E84-426E-40DD-AFC4-6F175D3DCCD1}">
                <a14:hiddenFill xmlns:a14="http://schemas.microsoft.com/office/drawing/2010/main">
                  <a:solidFill>
                    <a:srgbClr val="FFFFFF"/>
                  </a:solidFill>
                </a14:hiddenFill>
              </a:ext>
            </a:extLst>
          </p:spPr>
        </p:pic>
        <p:pic>
          <p:nvPicPr>
            <p:cNvPr id="31" name="Picture 8" descr="http://thumbs.dreamstime.com/z/heart-electrical-conduction-14219038.jpg"/>
            <p:cNvPicPr>
              <a:picLocks noChangeAspect="1" noChangeArrowheads="1"/>
            </p:cNvPicPr>
            <p:nvPr/>
          </p:nvPicPr>
          <p:blipFill>
            <a:blip r:embed="rId15" cstate="print">
              <a:extLst>
                <a:ext uri="{28A0092B-C50C-407E-A947-70E740481C1C}">
                  <a14:useLocalDpi xmlns:a14="http://schemas.microsoft.com/office/drawing/2010/main" val="0"/>
                </a:ext>
              </a:extLst>
            </a:blip>
            <a:srcRect/>
            <a:stretch>
              <a:fillRect/>
            </a:stretch>
          </p:blipFill>
          <p:spPr bwMode="auto">
            <a:xfrm>
              <a:off x="31223" y="4946898"/>
              <a:ext cx="1588748" cy="1620523"/>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1626110602"/>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nodeType="clickEffect">
                                  <p:stCondLst>
                                    <p:cond delay="0"/>
                                  </p:stCondLst>
                                  <p:childTnLst>
                                    <p:animEffect transition="out" filter="fade">
                                      <p:cBhvr>
                                        <p:cTn id="6" dur="500"/>
                                        <p:tgtEl>
                                          <p:spTgt spid="7"/>
                                        </p:tgtEl>
                                      </p:cBhvr>
                                    </p:animEffect>
                                    <p:set>
                                      <p:cBhvr>
                                        <p:cTn id="7" dur="1" fill="hold">
                                          <p:stCondLst>
                                            <p:cond delay="499"/>
                                          </p:stCondLst>
                                        </p:cTn>
                                        <p:tgtEl>
                                          <p:spTgt spid="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ToIaStp6tW8"/>
          <p:cNvPicPr>
            <a:picLocks noRot="1" noChangeAspect="1"/>
          </p:cNvPicPr>
          <p:nvPr>
            <a:videoFile r:link="rId1"/>
          </p:nvPr>
        </p:nvPicPr>
        <p:blipFill>
          <a:blip r:embed="rId4"/>
          <a:stretch>
            <a:fillRect/>
          </a:stretch>
        </p:blipFill>
        <p:spPr>
          <a:xfrm>
            <a:off x="228600" y="3886200"/>
            <a:ext cx="4131027" cy="2323703"/>
          </a:xfrm>
          <a:prstGeom prst="rect">
            <a:avLst/>
          </a:prstGeom>
        </p:spPr>
      </p:pic>
      <p:pic>
        <p:nvPicPr>
          <p:cNvPr id="2" name="Wg1SVoa-8JE"/>
          <p:cNvPicPr>
            <a:picLocks noRot="1" noChangeAspect="1"/>
          </p:cNvPicPr>
          <p:nvPr>
            <a:videoFile r:link="rId2"/>
          </p:nvPr>
        </p:nvPicPr>
        <p:blipFill>
          <a:blip r:embed="rId5"/>
          <a:stretch>
            <a:fillRect/>
          </a:stretch>
        </p:blipFill>
        <p:spPr>
          <a:xfrm>
            <a:off x="4495800" y="707668"/>
            <a:ext cx="4131027" cy="2323703"/>
          </a:xfrm>
          <a:prstGeom prst="rect">
            <a:avLst/>
          </a:prstGeom>
        </p:spPr>
      </p:pic>
      <p:sp>
        <p:nvSpPr>
          <p:cNvPr id="5" name="TextBox 4"/>
          <p:cNvSpPr txBox="1"/>
          <p:nvPr/>
        </p:nvSpPr>
        <p:spPr>
          <a:xfrm>
            <a:off x="5422107" y="1500188"/>
            <a:ext cx="1301959" cy="738664"/>
          </a:xfrm>
          <a:prstGeom prst="rect">
            <a:avLst/>
          </a:prstGeom>
          <a:noFill/>
        </p:spPr>
        <p:txBody>
          <a:bodyPr wrap="none" rtlCol="0">
            <a:spAutoFit/>
          </a:bodyPr>
          <a:lstStyle/>
          <a:p>
            <a:r>
              <a:rPr lang="ja-JP" altLang="en-US" sz="2100" b="1" dirty="0">
                <a:solidFill>
                  <a:schemeClr val="bg1"/>
                </a:solidFill>
              </a:rPr>
              <a:t>ミオトニー</a:t>
            </a:r>
            <a:endParaRPr lang="en-US" altLang="ja-JP" sz="2100" b="1" dirty="0">
              <a:solidFill>
                <a:schemeClr val="bg1"/>
              </a:solidFill>
            </a:endParaRPr>
          </a:p>
          <a:p>
            <a:endParaRPr lang="en-US" sz="2100" dirty="0"/>
          </a:p>
        </p:txBody>
      </p:sp>
      <p:sp>
        <p:nvSpPr>
          <p:cNvPr id="7" name="Rectangle 6"/>
          <p:cNvSpPr/>
          <p:nvPr/>
        </p:nvSpPr>
        <p:spPr>
          <a:xfrm>
            <a:off x="283135" y="381000"/>
            <a:ext cx="2536265" cy="523220"/>
          </a:xfrm>
          <a:prstGeom prst="rect">
            <a:avLst/>
          </a:prstGeom>
        </p:spPr>
        <p:txBody>
          <a:bodyPr wrap="square">
            <a:spAutoFit/>
          </a:bodyPr>
          <a:lstStyle/>
          <a:p>
            <a:r>
              <a:rPr lang="en-US" altLang="ja-JP" sz="2800" b="1" dirty="0" err="1" smtClean="0">
                <a:solidFill>
                  <a:srgbClr val="FFFF00"/>
                </a:solidFill>
                <a:latin typeface="Times New Roman" panose="02020603050405020304" pitchFamily="18" charset="0"/>
                <a:cs typeface="Times New Roman" panose="02020603050405020304" pitchFamily="18" charset="0"/>
              </a:rPr>
              <a:t>Myotonia</a:t>
            </a:r>
            <a:r>
              <a:rPr lang="ja-JP" altLang="en-US" sz="2400" b="1" dirty="0" smtClean="0">
                <a:solidFill>
                  <a:schemeClr val="bg1"/>
                </a:solidFill>
                <a:latin typeface="Times New Roman" panose="02020603050405020304" pitchFamily="18" charset="0"/>
                <a:cs typeface="Times New Roman" panose="02020603050405020304" pitchFamily="18" charset="0"/>
              </a:rPr>
              <a:t>：</a:t>
            </a:r>
            <a:endParaRPr lang="en-US" altLang="ja-JP" sz="2400" b="1" dirty="0">
              <a:solidFill>
                <a:schemeClr val="bg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79911825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descr="http://www.cmj.org/articles/2015/128/10/images/ChinMedJ_2015_128_10_1412_156812_u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48200" y="3124200"/>
            <a:ext cx="4229101" cy="3166432"/>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283135" y="381000"/>
            <a:ext cx="2383865" cy="584775"/>
          </a:xfrm>
          <a:prstGeom prst="rect">
            <a:avLst/>
          </a:prstGeom>
        </p:spPr>
        <p:txBody>
          <a:bodyPr wrap="square">
            <a:spAutoFit/>
          </a:bodyPr>
          <a:lstStyle/>
          <a:p>
            <a:r>
              <a:rPr lang="en-US" altLang="ja-JP" sz="3200" dirty="0" smtClean="0">
                <a:solidFill>
                  <a:srgbClr val="FFFF00"/>
                </a:solidFill>
                <a:latin typeface="Times New Roman" panose="02020603050405020304" pitchFamily="18" charset="0"/>
                <a:cs typeface="Times New Roman" panose="02020603050405020304" pitchFamily="18" charset="0"/>
              </a:rPr>
              <a:t>Brain</a:t>
            </a:r>
            <a:r>
              <a:rPr lang="ja-JP" altLang="en-US" sz="2800" dirty="0" smtClean="0">
                <a:solidFill>
                  <a:schemeClr val="bg1"/>
                </a:solidFill>
                <a:latin typeface="Times New Roman" panose="02020603050405020304" pitchFamily="18" charset="0"/>
                <a:cs typeface="Times New Roman" panose="02020603050405020304" pitchFamily="18" charset="0"/>
              </a:rPr>
              <a:t>：</a:t>
            </a:r>
            <a:endParaRPr lang="en-US" altLang="ja-JP" sz="2800" dirty="0">
              <a:solidFill>
                <a:schemeClr val="bg1"/>
              </a:solidFill>
              <a:latin typeface="Times New Roman" panose="02020603050405020304" pitchFamily="18" charset="0"/>
              <a:cs typeface="Times New Roman" panose="02020603050405020304" pitchFamily="18" charset="0"/>
            </a:endParaRPr>
          </a:p>
        </p:txBody>
      </p:sp>
      <p:sp>
        <p:nvSpPr>
          <p:cNvPr id="3" name="Rectangle 2"/>
          <p:cNvSpPr/>
          <p:nvPr/>
        </p:nvSpPr>
        <p:spPr>
          <a:xfrm>
            <a:off x="0" y="1447800"/>
            <a:ext cx="4572000" cy="4832092"/>
          </a:xfrm>
          <a:prstGeom prst="rect">
            <a:avLst/>
          </a:prstGeom>
        </p:spPr>
        <p:txBody>
          <a:bodyPr>
            <a:spAutoFit/>
          </a:bodyPr>
          <a:lstStyle/>
          <a:p>
            <a:pPr marL="457200" indent="-457200">
              <a:buFont typeface="Arial" panose="020B0604020202020204" pitchFamily="34" charset="0"/>
              <a:buChar char="•"/>
            </a:pPr>
            <a:r>
              <a:rPr lang="en-US" altLang="ja-JP" sz="2800" dirty="0">
                <a:latin typeface="Times New Roman" panose="02020603050405020304" pitchFamily="18" charset="0"/>
                <a:cs typeface="Times New Roman" panose="02020603050405020304" pitchFamily="18" charset="0"/>
              </a:rPr>
              <a:t>Frontal </a:t>
            </a:r>
            <a:r>
              <a:rPr lang="en-US" altLang="ja-JP" sz="2800" dirty="0" smtClean="0">
                <a:latin typeface="Times New Roman" panose="02020603050405020304" pitchFamily="18" charset="0"/>
                <a:cs typeface="Times New Roman" panose="02020603050405020304" pitchFamily="18" charset="0"/>
              </a:rPr>
              <a:t>lobe dysfunction</a:t>
            </a:r>
          </a:p>
          <a:p>
            <a:pPr marL="914400" lvl="1" indent="-457200">
              <a:buFont typeface="Arial" panose="020B0604020202020204" pitchFamily="34" charset="0"/>
              <a:buChar char="•"/>
            </a:pPr>
            <a:r>
              <a:rPr lang="en-US" altLang="ja-JP" sz="2800" dirty="0" smtClean="0">
                <a:latin typeface="Times New Roman" panose="02020603050405020304" pitchFamily="18" charset="0"/>
                <a:cs typeface="Times New Roman" panose="02020603050405020304" pitchFamily="18" charset="0"/>
              </a:rPr>
              <a:t>Judgment</a:t>
            </a:r>
          </a:p>
          <a:p>
            <a:pPr marL="914400" lvl="1" indent="-457200">
              <a:buFont typeface="Arial" panose="020B0604020202020204" pitchFamily="34" charset="0"/>
              <a:buChar char="•"/>
            </a:pPr>
            <a:r>
              <a:rPr lang="en-US" altLang="ja-JP" sz="2800" dirty="0" smtClean="0">
                <a:latin typeface="Times New Roman" panose="02020603050405020304" pitchFamily="18" charset="0"/>
                <a:cs typeface="Times New Roman" panose="02020603050405020304" pitchFamily="18" charset="0"/>
              </a:rPr>
              <a:t>Memory speed/concentration</a:t>
            </a:r>
            <a:endParaRPr lang="en-US" altLang="ja-JP" sz="2800" dirty="0">
              <a:latin typeface="Times New Roman" panose="02020603050405020304" pitchFamily="18" charset="0"/>
              <a:cs typeface="Times New Roman" panose="02020603050405020304" pitchFamily="18" charset="0"/>
            </a:endParaRPr>
          </a:p>
          <a:p>
            <a:pPr marL="457200" indent="-457200">
              <a:buFont typeface="Arial" panose="020B0604020202020204" pitchFamily="34" charset="0"/>
              <a:buChar char="•"/>
            </a:pPr>
            <a:r>
              <a:rPr lang="en-US" altLang="ja-JP" sz="2800" dirty="0">
                <a:latin typeface="Times New Roman" panose="02020603050405020304" pitchFamily="18" charset="0"/>
                <a:cs typeface="Times New Roman" panose="02020603050405020304" pitchFamily="18" charset="0"/>
              </a:rPr>
              <a:t>Intellectual </a:t>
            </a:r>
            <a:r>
              <a:rPr lang="en-US" altLang="ja-JP" sz="2800" dirty="0" smtClean="0">
                <a:latin typeface="Times New Roman" panose="02020603050405020304" pitchFamily="18" charset="0"/>
                <a:cs typeface="Times New Roman" panose="02020603050405020304" pitchFamily="18" charset="0"/>
              </a:rPr>
              <a:t>development in congenital &amp; childhood </a:t>
            </a:r>
            <a:r>
              <a:rPr lang="en-US" altLang="ja-JP" sz="2800" dirty="0">
                <a:latin typeface="Times New Roman" panose="02020603050405020304" pitchFamily="18" charset="0"/>
                <a:cs typeface="Times New Roman" panose="02020603050405020304" pitchFamily="18" charset="0"/>
              </a:rPr>
              <a:t>cases)</a:t>
            </a:r>
          </a:p>
          <a:p>
            <a:pPr marL="457200" indent="-457200">
              <a:buFont typeface="Arial" panose="020B0604020202020204" pitchFamily="34" charset="0"/>
              <a:buChar char="•"/>
            </a:pPr>
            <a:r>
              <a:rPr lang="en-US" altLang="ja-JP" sz="2800" dirty="0">
                <a:latin typeface="Times New Roman" panose="02020603050405020304" pitchFamily="18" charset="0"/>
                <a:cs typeface="Times New Roman" panose="02020603050405020304" pitchFamily="18" charset="0"/>
              </a:rPr>
              <a:t>Sleep disorders (excessive sleepiness)</a:t>
            </a:r>
          </a:p>
          <a:p>
            <a:pPr marL="914400" lvl="1" indent="-457200">
              <a:buFont typeface="Arial" panose="020B0604020202020204" pitchFamily="34" charset="0"/>
              <a:buChar char="•"/>
            </a:pPr>
            <a:r>
              <a:rPr lang="en-US" altLang="ja-JP" sz="2800" dirty="0">
                <a:latin typeface="Times New Roman" panose="02020603050405020304" pitchFamily="18" charset="0"/>
                <a:cs typeface="Times New Roman" panose="02020603050405020304" pitchFamily="18" charset="0"/>
              </a:rPr>
              <a:t>Central </a:t>
            </a:r>
            <a:r>
              <a:rPr lang="en-US" altLang="ja-JP" sz="2800" dirty="0" smtClean="0">
                <a:latin typeface="Times New Roman" panose="02020603050405020304" pitchFamily="18" charset="0"/>
                <a:cs typeface="Times New Roman" panose="02020603050405020304" pitchFamily="18" charset="0"/>
              </a:rPr>
              <a:t> &amp; obstructive sleep apnea</a:t>
            </a:r>
            <a:endParaRPr lang="en-US" altLang="ja-JP" sz="2800" dirty="0">
              <a:latin typeface="Times New Roman" panose="02020603050405020304" pitchFamily="18" charset="0"/>
              <a:cs typeface="Times New Roman" panose="02020603050405020304" pitchFamily="18" charset="0"/>
            </a:endParaRPr>
          </a:p>
        </p:txBody>
      </p:sp>
      <p:pic>
        <p:nvPicPr>
          <p:cNvPr id="5" name="Picture 4" descr="Facial muscle weakness in MMD"/>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15000" y="533400"/>
            <a:ext cx="1752600" cy="2173224"/>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p14="http://schemas.microsoft.com/office/powerpoint/2010/main" val="200953878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a:xfrm>
            <a:off x="457200" y="304800"/>
            <a:ext cx="8229600" cy="1143000"/>
          </a:xfrm>
        </p:spPr>
        <p:txBody>
          <a:bodyPr/>
          <a:lstStyle/>
          <a:p>
            <a:pPr eaLnBrk="1" hangingPunct="1"/>
            <a:r>
              <a:rPr lang="en-US" altLang="en-US" dirty="0" err="1" smtClean="0">
                <a:solidFill>
                  <a:srgbClr val="FFC000"/>
                </a:solidFill>
                <a:latin typeface="Times New Roman" panose="02020603050405020304" pitchFamily="18" charset="0"/>
                <a:cs typeface="Times New Roman" panose="02020603050405020304" pitchFamily="18" charset="0"/>
              </a:rPr>
              <a:t>Myotonic</a:t>
            </a:r>
            <a:r>
              <a:rPr lang="en-US" altLang="en-US" dirty="0" smtClean="0">
                <a:solidFill>
                  <a:srgbClr val="FFC000"/>
                </a:solidFill>
                <a:latin typeface="Times New Roman" panose="02020603050405020304" pitchFamily="18" charset="0"/>
                <a:cs typeface="Times New Roman" panose="02020603050405020304" pitchFamily="18" charset="0"/>
              </a:rPr>
              <a:t> Dystrophy</a:t>
            </a:r>
          </a:p>
        </p:txBody>
      </p:sp>
      <p:sp>
        <p:nvSpPr>
          <p:cNvPr id="9219" name="Rectangle 3"/>
          <p:cNvSpPr>
            <a:spLocks noGrp="1" noChangeArrowheads="1"/>
          </p:cNvSpPr>
          <p:nvPr>
            <p:ph type="body" sz="half" idx="1"/>
          </p:nvPr>
        </p:nvSpPr>
        <p:spPr>
          <a:xfrm>
            <a:off x="152400" y="1600200"/>
            <a:ext cx="4038600" cy="4525963"/>
          </a:xfrm>
        </p:spPr>
        <p:txBody>
          <a:bodyPr>
            <a:normAutofit/>
          </a:bodyPr>
          <a:lstStyle/>
          <a:p>
            <a:pPr eaLnBrk="1" hangingPunct="1"/>
            <a:r>
              <a:rPr lang="en-US" altLang="en-US" sz="2800" dirty="0" smtClean="0">
                <a:latin typeface="Times New Roman" panose="02020603050405020304" pitchFamily="18" charset="0"/>
                <a:cs typeface="Times New Roman" panose="02020603050405020304" pitchFamily="18" charset="0"/>
              </a:rPr>
              <a:t>Gene mutations</a:t>
            </a:r>
          </a:p>
          <a:p>
            <a:pPr eaLnBrk="1" hangingPunct="1"/>
            <a:r>
              <a:rPr lang="en-US" altLang="en-US" sz="2800" dirty="0" smtClean="0">
                <a:latin typeface="Times New Roman" panose="02020603050405020304" pitchFamily="18" charset="0"/>
                <a:cs typeface="Times New Roman" panose="02020603050405020304" pitchFamily="18" charset="0"/>
              </a:rPr>
              <a:t>Two known mutations</a:t>
            </a:r>
          </a:p>
          <a:p>
            <a:pPr lvl="1" eaLnBrk="1" hangingPunct="1"/>
            <a:r>
              <a:rPr lang="en-US" altLang="en-US" sz="2400" b="1" dirty="0" smtClean="0">
                <a:solidFill>
                  <a:srgbClr val="FFC000"/>
                </a:solidFill>
                <a:latin typeface="Times New Roman" panose="02020603050405020304" pitchFamily="18" charset="0"/>
                <a:cs typeface="Times New Roman" panose="02020603050405020304" pitchFamily="18" charset="0"/>
              </a:rPr>
              <a:t>DM 1</a:t>
            </a:r>
            <a:r>
              <a:rPr lang="en-US" altLang="en-US" sz="2400" dirty="0" smtClean="0">
                <a:latin typeface="Times New Roman" panose="02020603050405020304" pitchFamily="18" charset="0"/>
                <a:cs typeface="Times New Roman" panose="02020603050405020304" pitchFamily="18" charset="0"/>
              </a:rPr>
              <a:t> : expansion of CTG repeats of </a:t>
            </a:r>
            <a:r>
              <a:rPr lang="en-US" altLang="en-US" sz="2400" i="1" dirty="0" smtClean="0">
                <a:latin typeface="Times New Roman" panose="02020603050405020304" pitchFamily="18" charset="0"/>
                <a:cs typeface="Times New Roman" panose="02020603050405020304" pitchFamily="18" charset="0"/>
              </a:rPr>
              <a:t>DMPK</a:t>
            </a:r>
            <a:r>
              <a:rPr lang="en-US" altLang="en-US" sz="2400" dirty="0" smtClean="0">
                <a:latin typeface="Times New Roman" panose="02020603050405020304" pitchFamily="18" charset="0"/>
                <a:cs typeface="Times New Roman" panose="02020603050405020304" pitchFamily="18" charset="0"/>
              </a:rPr>
              <a:t> gene</a:t>
            </a:r>
          </a:p>
          <a:p>
            <a:pPr lvl="1" eaLnBrk="1" hangingPunct="1"/>
            <a:r>
              <a:rPr lang="en-US" altLang="en-US" sz="2400" b="1" dirty="0" smtClean="0">
                <a:solidFill>
                  <a:srgbClr val="FFC000"/>
                </a:solidFill>
                <a:latin typeface="Times New Roman" panose="02020603050405020304" pitchFamily="18" charset="0"/>
                <a:cs typeface="Times New Roman" panose="02020603050405020304" pitchFamily="18" charset="0"/>
              </a:rPr>
              <a:t>DM 2</a:t>
            </a:r>
            <a:r>
              <a:rPr lang="en-US" altLang="en-US" sz="2400" dirty="0" smtClean="0">
                <a:latin typeface="Times New Roman" panose="02020603050405020304" pitchFamily="18" charset="0"/>
                <a:cs typeface="Times New Roman" panose="02020603050405020304" pitchFamily="18" charset="0"/>
              </a:rPr>
              <a:t> : expansion of CCTG repeats within the first intron in the </a:t>
            </a:r>
            <a:r>
              <a:rPr lang="en-US" altLang="en-US" sz="2400" i="1" dirty="0" smtClean="0">
                <a:latin typeface="Times New Roman" panose="02020603050405020304" pitchFamily="18" charset="0"/>
                <a:cs typeface="Times New Roman" panose="02020603050405020304" pitchFamily="18" charset="0"/>
              </a:rPr>
              <a:t>ZNF9</a:t>
            </a:r>
            <a:r>
              <a:rPr lang="en-US" altLang="en-US" sz="2400" dirty="0" smtClean="0">
                <a:latin typeface="Times New Roman" panose="02020603050405020304" pitchFamily="18" charset="0"/>
                <a:cs typeface="Times New Roman" panose="02020603050405020304" pitchFamily="18" charset="0"/>
              </a:rPr>
              <a:t> gene. </a:t>
            </a:r>
          </a:p>
        </p:txBody>
      </p:sp>
      <p:pic>
        <p:nvPicPr>
          <p:cNvPr id="9221" name="Picture 5" descr="Myotonic"/>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19600" y="1600200"/>
            <a:ext cx="4495800" cy="480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222" name="Rectangle 6"/>
          <p:cNvSpPr>
            <a:spLocks noChangeArrowheads="1"/>
          </p:cNvSpPr>
          <p:nvPr/>
        </p:nvSpPr>
        <p:spPr bwMode="auto">
          <a:xfrm>
            <a:off x="4510881" y="4038600"/>
            <a:ext cx="4404519" cy="2286000"/>
          </a:xfrm>
          <a:prstGeom prst="rect">
            <a:avLst/>
          </a:prstGeom>
          <a:solidFill>
            <a:schemeClr val="tx1"/>
          </a:solidFill>
          <a:ln>
            <a:noFill/>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9223" name="Text Box 8"/>
          <p:cNvSpPr txBox="1">
            <a:spLocks noChangeArrowheads="1"/>
          </p:cNvSpPr>
          <p:nvPr/>
        </p:nvSpPr>
        <p:spPr bwMode="auto">
          <a:xfrm>
            <a:off x="4724400" y="4492840"/>
            <a:ext cx="3733800" cy="701675"/>
          </a:xfrm>
          <a:prstGeom prst="rect">
            <a:avLst/>
          </a:prstGeom>
          <a:solidFill>
            <a:schemeClr val="tx1"/>
          </a:solidFill>
          <a:ln>
            <a:noFill/>
          </a:ln>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US" altLang="en-US" sz="2000" b="1" dirty="0">
                <a:solidFill>
                  <a:srgbClr val="FF0000"/>
                </a:solidFill>
              </a:rPr>
              <a:t>Normal CTG repeat size : </a:t>
            </a:r>
            <a:r>
              <a:rPr lang="en-US" altLang="en-US" sz="2000" b="1" dirty="0">
                <a:solidFill>
                  <a:srgbClr val="FF0000"/>
                </a:solidFill>
                <a:cs typeface="Arial" panose="020B0604020202020204" pitchFamily="34" charset="0"/>
              </a:rPr>
              <a:t>≤ 35</a:t>
            </a:r>
            <a:endParaRPr lang="en-US" altLang="en-US" sz="2000" b="1" dirty="0">
              <a:solidFill>
                <a:srgbClr val="FF0000"/>
              </a:solidFill>
            </a:endParaRPr>
          </a:p>
        </p:txBody>
      </p:sp>
    </p:spTree>
    <p:extLst>
      <p:ext uri="{BB962C8B-B14F-4D97-AF65-F5344CB8AC3E}">
        <p14:creationId xmlns:p14="http://schemas.microsoft.com/office/powerpoint/2010/main" val="361002492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523875" y="459276"/>
            <a:ext cx="8229600" cy="1143000"/>
          </a:xfrm>
        </p:spPr>
        <p:txBody>
          <a:bodyPr/>
          <a:lstStyle/>
          <a:p>
            <a:endParaRPr lang="en-US"/>
          </a:p>
        </p:txBody>
      </p:sp>
      <p:pic>
        <p:nvPicPr>
          <p:cNvPr id="8" name="Picture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09550" y="-76200"/>
            <a:ext cx="8858250" cy="6858000"/>
          </a:xfrm>
          <a:prstGeom prst="rect">
            <a:avLst/>
          </a:prstGeom>
        </p:spPr>
      </p:pic>
      <p:grpSp>
        <p:nvGrpSpPr>
          <p:cNvPr id="40" name="Group 39"/>
          <p:cNvGrpSpPr/>
          <p:nvPr/>
        </p:nvGrpSpPr>
        <p:grpSpPr>
          <a:xfrm>
            <a:off x="523875" y="3398837"/>
            <a:ext cx="8543925" cy="3382963"/>
            <a:chOff x="457200" y="3276600"/>
            <a:chExt cx="8543925" cy="3382963"/>
          </a:xfrm>
        </p:grpSpPr>
        <p:grpSp>
          <p:nvGrpSpPr>
            <p:cNvPr id="22" name="Group 21"/>
            <p:cNvGrpSpPr/>
            <p:nvPr/>
          </p:nvGrpSpPr>
          <p:grpSpPr>
            <a:xfrm>
              <a:off x="2743200" y="3276600"/>
              <a:ext cx="6257925" cy="3382963"/>
              <a:chOff x="2743200" y="3276600"/>
              <a:chExt cx="6257925" cy="3382963"/>
            </a:xfrm>
          </p:grpSpPr>
          <p:grpSp>
            <p:nvGrpSpPr>
              <p:cNvPr id="20" name="Group 19"/>
              <p:cNvGrpSpPr/>
              <p:nvPr/>
            </p:nvGrpSpPr>
            <p:grpSpPr>
              <a:xfrm>
                <a:off x="3733800" y="3276600"/>
                <a:ext cx="2105801" cy="1258416"/>
                <a:chOff x="3733800" y="3276600"/>
                <a:chExt cx="2105801" cy="1258416"/>
              </a:xfrm>
            </p:grpSpPr>
            <p:cxnSp>
              <p:nvCxnSpPr>
                <p:cNvPr id="10" name="Straight Arrow Connector 9"/>
                <p:cNvCxnSpPr/>
                <p:nvPr/>
              </p:nvCxnSpPr>
              <p:spPr>
                <a:xfrm>
                  <a:off x="3733800" y="4419600"/>
                  <a:ext cx="619125" cy="0"/>
                </a:xfrm>
                <a:prstGeom prst="straightConnector1">
                  <a:avLst/>
                </a:prstGeom>
                <a:ln w="19050">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13" name="Straight Arrow Connector 12"/>
                <p:cNvCxnSpPr/>
                <p:nvPr/>
              </p:nvCxnSpPr>
              <p:spPr>
                <a:xfrm>
                  <a:off x="3733800" y="4191000"/>
                  <a:ext cx="619125" cy="0"/>
                </a:xfrm>
                <a:prstGeom prst="straightConnector1">
                  <a:avLst/>
                </a:prstGeom>
                <a:ln w="19050">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14" name="Straight Arrow Connector 13"/>
                <p:cNvCxnSpPr/>
                <p:nvPr/>
              </p:nvCxnSpPr>
              <p:spPr>
                <a:xfrm>
                  <a:off x="3733800" y="4038600"/>
                  <a:ext cx="619125" cy="0"/>
                </a:xfrm>
                <a:prstGeom prst="straightConnector1">
                  <a:avLst/>
                </a:prstGeom>
                <a:ln w="19050">
                  <a:solidFill>
                    <a:schemeClr val="bg1"/>
                  </a:solidFill>
                  <a:tailEnd type="triangle"/>
                </a:ln>
              </p:spPr>
              <p:style>
                <a:lnRef idx="1">
                  <a:schemeClr val="accent1"/>
                </a:lnRef>
                <a:fillRef idx="0">
                  <a:schemeClr val="accent1"/>
                </a:fillRef>
                <a:effectRef idx="0">
                  <a:schemeClr val="accent1"/>
                </a:effectRef>
                <a:fontRef idx="minor">
                  <a:schemeClr val="tx1"/>
                </a:fontRef>
              </p:style>
            </p:cxnSp>
            <p:sp>
              <p:nvSpPr>
                <p:cNvPr id="15" name="TextBox 14"/>
                <p:cNvSpPr txBox="1"/>
                <p:nvPr/>
              </p:nvSpPr>
              <p:spPr>
                <a:xfrm>
                  <a:off x="4314825" y="3896561"/>
                  <a:ext cx="1524776" cy="230832"/>
                </a:xfrm>
                <a:prstGeom prst="rect">
                  <a:avLst/>
                </a:prstGeom>
                <a:noFill/>
              </p:spPr>
              <p:txBody>
                <a:bodyPr wrap="none" rtlCol="0">
                  <a:spAutoFit/>
                </a:bodyPr>
                <a:lstStyle/>
                <a:p>
                  <a:r>
                    <a:rPr lang="en-US" sz="900" b="1" dirty="0" smtClean="0">
                      <a:solidFill>
                        <a:schemeClr val="bg1"/>
                      </a:solidFill>
                      <a:latin typeface="Times New Roman" panose="02020603050405020304" pitchFamily="18" charset="0"/>
                      <a:cs typeface="Times New Roman" panose="02020603050405020304" pitchFamily="18" charset="0"/>
                    </a:rPr>
                    <a:t>Cardiac conduction defects</a:t>
                  </a:r>
                  <a:endParaRPr lang="en-US" sz="900" b="1" dirty="0">
                    <a:solidFill>
                      <a:schemeClr val="bg1"/>
                    </a:solidFill>
                    <a:latin typeface="Times New Roman" panose="02020603050405020304" pitchFamily="18" charset="0"/>
                    <a:cs typeface="Times New Roman" panose="02020603050405020304" pitchFamily="18" charset="0"/>
                  </a:endParaRPr>
                </a:p>
              </p:txBody>
            </p:sp>
            <p:sp>
              <p:nvSpPr>
                <p:cNvPr id="16" name="TextBox 15"/>
                <p:cNvSpPr txBox="1"/>
                <p:nvPr/>
              </p:nvSpPr>
              <p:spPr>
                <a:xfrm>
                  <a:off x="4352925" y="4304184"/>
                  <a:ext cx="1438214" cy="230832"/>
                </a:xfrm>
                <a:prstGeom prst="rect">
                  <a:avLst/>
                </a:prstGeom>
                <a:noFill/>
              </p:spPr>
              <p:txBody>
                <a:bodyPr wrap="none" rtlCol="0">
                  <a:spAutoFit/>
                </a:bodyPr>
                <a:lstStyle/>
                <a:p>
                  <a:r>
                    <a:rPr lang="en-US" sz="900" b="1" dirty="0" smtClean="0">
                      <a:solidFill>
                        <a:schemeClr val="bg1"/>
                      </a:solidFill>
                      <a:latin typeface="Times New Roman" panose="02020603050405020304" pitchFamily="18" charset="0"/>
                      <a:cs typeface="Times New Roman" panose="02020603050405020304" pitchFamily="18" charset="0"/>
                    </a:rPr>
                    <a:t>Muscle weakness/wasting</a:t>
                  </a:r>
                  <a:endParaRPr lang="en-US" sz="900" b="1" dirty="0">
                    <a:solidFill>
                      <a:schemeClr val="bg1"/>
                    </a:solidFill>
                    <a:latin typeface="Times New Roman" panose="02020603050405020304" pitchFamily="18" charset="0"/>
                    <a:cs typeface="Times New Roman" panose="02020603050405020304" pitchFamily="18" charset="0"/>
                  </a:endParaRPr>
                </a:p>
              </p:txBody>
            </p:sp>
            <p:sp>
              <p:nvSpPr>
                <p:cNvPr id="17" name="TextBox 16"/>
                <p:cNvSpPr txBox="1"/>
                <p:nvPr/>
              </p:nvSpPr>
              <p:spPr>
                <a:xfrm>
                  <a:off x="4352925" y="4096721"/>
                  <a:ext cx="1146468" cy="230832"/>
                </a:xfrm>
                <a:prstGeom prst="rect">
                  <a:avLst/>
                </a:prstGeom>
                <a:noFill/>
              </p:spPr>
              <p:txBody>
                <a:bodyPr wrap="none" rtlCol="0">
                  <a:spAutoFit/>
                </a:bodyPr>
                <a:lstStyle/>
                <a:p>
                  <a:r>
                    <a:rPr lang="en-US" sz="900" b="1" dirty="0" smtClean="0">
                      <a:solidFill>
                        <a:schemeClr val="bg1"/>
                      </a:solidFill>
                      <a:latin typeface="Times New Roman" panose="02020603050405020304" pitchFamily="18" charset="0"/>
                      <a:cs typeface="Times New Roman" panose="02020603050405020304" pitchFamily="18" charset="0"/>
                    </a:rPr>
                    <a:t>CNS-cognitive, MR</a:t>
                  </a:r>
                  <a:endParaRPr lang="en-US" sz="900" b="1" dirty="0">
                    <a:solidFill>
                      <a:schemeClr val="bg1"/>
                    </a:solidFill>
                    <a:latin typeface="Times New Roman" panose="02020603050405020304" pitchFamily="18" charset="0"/>
                    <a:cs typeface="Times New Roman" panose="02020603050405020304" pitchFamily="18" charset="0"/>
                  </a:endParaRPr>
                </a:p>
              </p:txBody>
            </p:sp>
            <p:sp>
              <p:nvSpPr>
                <p:cNvPr id="18" name="TextBox 17"/>
                <p:cNvSpPr txBox="1"/>
                <p:nvPr/>
              </p:nvSpPr>
              <p:spPr>
                <a:xfrm>
                  <a:off x="4352925" y="3276600"/>
                  <a:ext cx="659155" cy="230832"/>
                </a:xfrm>
                <a:prstGeom prst="rect">
                  <a:avLst/>
                </a:prstGeom>
                <a:solidFill>
                  <a:schemeClr val="tx1">
                    <a:lumMod val="85000"/>
                  </a:schemeClr>
                </a:solidFill>
              </p:spPr>
              <p:txBody>
                <a:bodyPr wrap="none" rtlCol="0">
                  <a:spAutoFit/>
                </a:bodyPr>
                <a:lstStyle/>
                <a:p>
                  <a:r>
                    <a:rPr lang="en-US" sz="900" b="1" dirty="0" err="1" smtClean="0">
                      <a:solidFill>
                        <a:schemeClr val="bg1"/>
                      </a:solidFill>
                      <a:latin typeface="Times New Roman" panose="02020603050405020304" pitchFamily="18" charset="0"/>
                      <a:cs typeface="Times New Roman" panose="02020603050405020304" pitchFamily="18" charset="0"/>
                    </a:rPr>
                    <a:t>Myotonia</a:t>
                  </a:r>
                  <a:endParaRPr lang="en-US" sz="900" b="1" dirty="0">
                    <a:solidFill>
                      <a:schemeClr val="bg1"/>
                    </a:solidFill>
                    <a:latin typeface="Times New Roman" panose="02020603050405020304" pitchFamily="18" charset="0"/>
                    <a:cs typeface="Times New Roman" panose="02020603050405020304" pitchFamily="18" charset="0"/>
                  </a:endParaRPr>
                </a:p>
              </p:txBody>
            </p:sp>
            <p:sp>
              <p:nvSpPr>
                <p:cNvPr id="19" name="TextBox 18"/>
                <p:cNvSpPr txBox="1"/>
                <p:nvPr/>
              </p:nvSpPr>
              <p:spPr>
                <a:xfrm>
                  <a:off x="4343400" y="3515391"/>
                  <a:ext cx="1075936" cy="230832"/>
                </a:xfrm>
                <a:prstGeom prst="rect">
                  <a:avLst/>
                </a:prstGeom>
                <a:solidFill>
                  <a:schemeClr val="tx1">
                    <a:lumMod val="85000"/>
                  </a:schemeClr>
                </a:solidFill>
              </p:spPr>
              <p:txBody>
                <a:bodyPr wrap="none" rtlCol="0">
                  <a:spAutoFit/>
                </a:bodyPr>
                <a:lstStyle/>
                <a:p>
                  <a:r>
                    <a:rPr lang="en-US" sz="900" b="1" dirty="0" smtClean="0">
                      <a:solidFill>
                        <a:schemeClr val="bg1"/>
                      </a:solidFill>
                      <a:latin typeface="Times New Roman" panose="02020603050405020304" pitchFamily="18" charset="0"/>
                      <a:cs typeface="Times New Roman" panose="02020603050405020304" pitchFamily="18" charset="0"/>
                    </a:rPr>
                    <a:t>Insulin resistance </a:t>
                  </a:r>
                  <a:endParaRPr lang="en-US" sz="900" b="1" dirty="0">
                    <a:solidFill>
                      <a:schemeClr val="bg1"/>
                    </a:solidFill>
                    <a:latin typeface="Times New Roman" panose="02020603050405020304" pitchFamily="18" charset="0"/>
                    <a:cs typeface="Times New Roman" panose="02020603050405020304" pitchFamily="18" charset="0"/>
                  </a:endParaRPr>
                </a:p>
              </p:txBody>
            </p:sp>
          </p:grpSp>
          <p:sp>
            <p:nvSpPr>
              <p:cNvPr id="21" name="Rectangle 20"/>
              <p:cNvSpPr/>
              <p:nvPr/>
            </p:nvSpPr>
            <p:spPr>
              <a:xfrm>
                <a:off x="2743200" y="4830763"/>
                <a:ext cx="6257925" cy="18288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3" name="TextBox 22"/>
            <p:cNvSpPr txBox="1"/>
            <p:nvPr/>
          </p:nvSpPr>
          <p:spPr>
            <a:xfrm>
              <a:off x="457200" y="5105400"/>
              <a:ext cx="1087029" cy="369332"/>
            </a:xfrm>
            <a:prstGeom prst="rect">
              <a:avLst/>
            </a:prstGeom>
            <a:noFill/>
          </p:spPr>
          <p:txBody>
            <a:bodyPr wrap="none" rtlCol="0">
              <a:spAutoFit/>
            </a:bodyPr>
            <a:lstStyle/>
            <a:p>
              <a:r>
                <a:rPr lang="en-US" dirty="0" err="1">
                  <a:solidFill>
                    <a:schemeClr val="bg1"/>
                  </a:solidFill>
                </a:rPr>
                <a:t>M</a:t>
              </a:r>
              <a:r>
                <a:rPr lang="en-US" dirty="0" err="1" smtClean="0">
                  <a:solidFill>
                    <a:schemeClr val="bg1"/>
                  </a:solidFill>
                </a:rPr>
                <a:t>yotonia</a:t>
              </a:r>
              <a:endParaRPr lang="en-US" dirty="0">
                <a:solidFill>
                  <a:schemeClr val="bg1"/>
                </a:solidFill>
              </a:endParaRPr>
            </a:p>
          </p:txBody>
        </p:sp>
        <p:sp>
          <p:nvSpPr>
            <p:cNvPr id="24" name="TextBox 23"/>
            <p:cNvSpPr txBox="1"/>
            <p:nvPr/>
          </p:nvSpPr>
          <p:spPr>
            <a:xfrm>
              <a:off x="1752600" y="5105400"/>
              <a:ext cx="1126847" cy="646331"/>
            </a:xfrm>
            <a:prstGeom prst="rect">
              <a:avLst/>
            </a:prstGeom>
            <a:noFill/>
          </p:spPr>
          <p:txBody>
            <a:bodyPr wrap="none" rtlCol="0">
              <a:spAutoFit/>
            </a:bodyPr>
            <a:lstStyle/>
            <a:p>
              <a:r>
                <a:rPr lang="en-US" dirty="0" smtClean="0">
                  <a:solidFill>
                    <a:schemeClr val="bg1"/>
                  </a:solidFill>
                </a:rPr>
                <a:t>Insulin</a:t>
              </a:r>
            </a:p>
            <a:p>
              <a:r>
                <a:rPr lang="en-US" dirty="0" smtClean="0">
                  <a:solidFill>
                    <a:schemeClr val="bg1"/>
                  </a:solidFill>
                </a:rPr>
                <a:t>resistance</a:t>
              </a:r>
              <a:endParaRPr lang="en-US" dirty="0">
                <a:solidFill>
                  <a:schemeClr val="bg1"/>
                </a:solidFill>
              </a:endParaRPr>
            </a:p>
          </p:txBody>
        </p:sp>
        <p:sp>
          <p:nvSpPr>
            <p:cNvPr id="25" name="TextBox 24"/>
            <p:cNvSpPr txBox="1"/>
            <p:nvPr/>
          </p:nvSpPr>
          <p:spPr>
            <a:xfrm>
              <a:off x="3155740" y="5098832"/>
              <a:ext cx="1266693" cy="923330"/>
            </a:xfrm>
            <a:prstGeom prst="rect">
              <a:avLst/>
            </a:prstGeom>
            <a:noFill/>
          </p:spPr>
          <p:txBody>
            <a:bodyPr wrap="none" rtlCol="0">
              <a:spAutoFit/>
            </a:bodyPr>
            <a:lstStyle/>
            <a:p>
              <a:r>
                <a:rPr lang="en-US" dirty="0" smtClean="0">
                  <a:solidFill>
                    <a:schemeClr val="bg1"/>
                  </a:solidFill>
                </a:rPr>
                <a:t>Cardiac</a:t>
              </a:r>
            </a:p>
            <a:p>
              <a:r>
                <a:rPr lang="en-US" dirty="0" smtClean="0">
                  <a:solidFill>
                    <a:schemeClr val="bg1"/>
                  </a:solidFill>
                </a:rPr>
                <a:t>Conduction</a:t>
              </a:r>
            </a:p>
            <a:p>
              <a:r>
                <a:rPr lang="en-US" dirty="0" smtClean="0">
                  <a:solidFill>
                    <a:schemeClr val="bg1"/>
                  </a:solidFill>
                </a:rPr>
                <a:t>defects</a:t>
              </a:r>
              <a:endParaRPr lang="en-US" dirty="0">
                <a:solidFill>
                  <a:schemeClr val="bg1"/>
                </a:solidFill>
              </a:endParaRPr>
            </a:p>
          </p:txBody>
        </p:sp>
        <p:sp>
          <p:nvSpPr>
            <p:cNvPr id="26" name="TextBox 25"/>
            <p:cNvSpPr txBox="1"/>
            <p:nvPr/>
          </p:nvSpPr>
          <p:spPr>
            <a:xfrm>
              <a:off x="4785989" y="5063025"/>
              <a:ext cx="2008242" cy="646331"/>
            </a:xfrm>
            <a:prstGeom prst="rect">
              <a:avLst/>
            </a:prstGeom>
            <a:noFill/>
          </p:spPr>
          <p:txBody>
            <a:bodyPr wrap="none" rtlCol="0">
              <a:spAutoFit/>
            </a:bodyPr>
            <a:lstStyle/>
            <a:p>
              <a:r>
                <a:rPr lang="en-US" dirty="0" smtClean="0">
                  <a:solidFill>
                    <a:schemeClr val="bg1"/>
                  </a:solidFill>
                </a:rPr>
                <a:t>Cognitive</a:t>
              </a:r>
            </a:p>
            <a:p>
              <a:r>
                <a:rPr lang="en-US" dirty="0" smtClean="0">
                  <a:solidFill>
                    <a:schemeClr val="bg1"/>
                  </a:solidFill>
                </a:rPr>
                <a:t>Mental Retardation</a:t>
              </a:r>
            </a:p>
          </p:txBody>
        </p:sp>
        <p:sp>
          <p:nvSpPr>
            <p:cNvPr id="27" name="TextBox 26"/>
            <p:cNvSpPr txBox="1"/>
            <p:nvPr/>
          </p:nvSpPr>
          <p:spPr>
            <a:xfrm>
              <a:off x="6992883" y="5065386"/>
              <a:ext cx="1912255" cy="646331"/>
            </a:xfrm>
            <a:prstGeom prst="rect">
              <a:avLst/>
            </a:prstGeom>
            <a:noFill/>
          </p:spPr>
          <p:txBody>
            <a:bodyPr wrap="none" rtlCol="0">
              <a:spAutoFit/>
            </a:bodyPr>
            <a:lstStyle/>
            <a:p>
              <a:r>
                <a:rPr lang="en-US" dirty="0" smtClean="0">
                  <a:solidFill>
                    <a:schemeClr val="bg1"/>
                  </a:solidFill>
                </a:rPr>
                <a:t>Muscle weakness/</a:t>
              </a:r>
            </a:p>
            <a:p>
              <a:r>
                <a:rPr lang="en-US" dirty="0" smtClean="0">
                  <a:solidFill>
                    <a:schemeClr val="bg1"/>
                  </a:solidFill>
                </a:rPr>
                <a:t>wasting</a:t>
              </a:r>
            </a:p>
          </p:txBody>
        </p:sp>
        <p:cxnSp>
          <p:nvCxnSpPr>
            <p:cNvPr id="29" name="Straight Arrow Connector 28"/>
            <p:cNvCxnSpPr/>
            <p:nvPr/>
          </p:nvCxnSpPr>
          <p:spPr>
            <a:xfrm flipH="1">
              <a:off x="899523" y="4419600"/>
              <a:ext cx="654425" cy="411163"/>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31" name="Straight Arrow Connector 30"/>
            <p:cNvCxnSpPr/>
            <p:nvPr/>
          </p:nvCxnSpPr>
          <p:spPr>
            <a:xfrm>
              <a:off x="2209800" y="4648200"/>
              <a:ext cx="0" cy="414825"/>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33" name="Straight Arrow Connector 32"/>
            <p:cNvCxnSpPr/>
            <p:nvPr/>
          </p:nvCxnSpPr>
          <p:spPr>
            <a:xfrm>
              <a:off x="3581400" y="4830763"/>
              <a:ext cx="0" cy="350837"/>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35" name="Straight Arrow Connector 34"/>
            <p:cNvCxnSpPr/>
            <p:nvPr/>
          </p:nvCxnSpPr>
          <p:spPr>
            <a:xfrm>
              <a:off x="4785989" y="4535016"/>
              <a:ext cx="395611" cy="528009"/>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37" name="Straight Arrow Connector 36"/>
            <p:cNvCxnSpPr/>
            <p:nvPr/>
          </p:nvCxnSpPr>
          <p:spPr>
            <a:xfrm>
              <a:off x="5692660" y="4127393"/>
              <a:ext cx="1465127" cy="839922"/>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grpSp>
      <p:sp>
        <p:nvSpPr>
          <p:cNvPr id="39" name="TextBox 38"/>
          <p:cNvSpPr txBox="1"/>
          <p:nvPr/>
        </p:nvSpPr>
        <p:spPr>
          <a:xfrm>
            <a:off x="6238875" y="565638"/>
            <a:ext cx="729687" cy="369332"/>
          </a:xfrm>
          <a:prstGeom prst="rect">
            <a:avLst/>
          </a:prstGeom>
          <a:noFill/>
        </p:spPr>
        <p:txBody>
          <a:bodyPr wrap="none" rtlCol="0">
            <a:spAutoFit/>
          </a:bodyPr>
          <a:lstStyle/>
          <a:p>
            <a:r>
              <a:rPr lang="en-US" dirty="0" smtClean="0">
                <a:solidFill>
                  <a:schemeClr val="bg1"/>
                </a:solidFill>
                <a:latin typeface="Times New Roman" panose="02020603050405020304" pitchFamily="18" charset="0"/>
                <a:cs typeface="Times New Roman" panose="02020603050405020304" pitchFamily="18" charset="0"/>
              </a:rPr>
              <a:t>DM 1</a:t>
            </a:r>
            <a:endParaRPr lang="en-US" dirty="0">
              <a:solidFill>
                <a:schemeClr val="bg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06730428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a:xfrm>
            <a:off x="419158" y="31285"/>
            <a:ext cx="8229600" cy="788391"/>
          </a:xfrm>
        </p:spPr>
        <p:txBody>
          <a:bodyPr/>
          <a:lstStyle/>
          <a:p>
            <a:pPr eaLnBrk="1" hangingPunct="1"/>
            <a:r>
              <a:rPr lang="en-US" altLang="en-US" dirty="0" err="1" smtClean="0">
                <a:solidFill>
                  <a:srgbClr val="FFC000"/>
                </a:solidFill>
                <a:latin typeface="Times New Roman" panose="02020603050405020304" pitchFamily="18" charset="0"/>
                <a:cs typeface="Times New Roman" panose="02020603050405020304" pitchFamily="18" charset="0"/>
              </a:rPr>
              <a:t>Myotonic</a:t>
            </a:r>
            <a:r>
              <a:rPr lang="en-US" altLang="en-US" dirty="0" smtClean="0">
                <a:solidFill>
                  <a:srgbClr val="FFC000"/>
                </a:solidFill>
                <a:latin typeface="Times New Roman" panose="02020603050405020304" pitchFamily="18" charset="0"/>
                <a:cs typeface="Times New Roman" panose="02020603050405020304" pitchFamily="18" charset="0"/>
              </a:rPr>
              <a:t> Dystrophy</a:t>
            </a:r>
          </a:p>
        </p:txBody>
      </p:sp>
      <p:sp>
        <p:nvSpPr>
          <p:cNvPr id="11267" name="Rectangle 3"/>
          <p:cNvSpPr>
            <a:spLocks noGrp="1" noChangeArrowheads="1"/>
          </p:cNvSpPr>
          <p:nvPr>
            <p:ph sz="half" idx="1"/>
          </p:nvPr>
        </p:nvSpPr>
        <p:spPr>
          <a:xfrm>
            <a:off x="0" y="1142654"/>
            <a:ext cx="4038600" cy="5486746"/>
          </a:xfrm>
        </p:spPr>
        <p:txBody>
          <a:bodyPr>
            <a:normAutofit fontScale="92500" lnSpcReduction="10000"/>
          </a:bodyPr>
          <a:lstStyle/>
          <a:p>
            <a:pPr eaLnBrk="1" hangingPunct="1"/>
            <a:r>
              <a:rPr lang="en-US" altLang="en-US" sz="2400" dirty="0" smtClean="0">
                <a:latin typeface="Times New Roman" panose="02020603050405020304" pitchFamily="18" charset="0"/>
                <a:cs typeface="Times New Roman" panose="02020603050405020304" pitchFamily="18" charset="0"/>
              </a:rPr>
              <a:t>Age of onset and severity related to size of CTG repeat at birth  or “</a:t>
            </a:r>
            <a:r>
              <a:rPr lang="en-US" altLang="en-US" sz="2400" i="1" dirty="0" smtClean="0">
                <a:latin typeface="Times New Roman" panose="02020603050405020304" pitchFamily="18" charset="0"/>
                <a:cs typeface="Times New Roman" panose="02020603050405020304" pitchFamily="18" charset="0"/>
              </a:rPr>
              <a:t>anticipation”</a:t>
            </a:r>
          </a:p>
          <a:p>
            <a:pPr eaLnBrk="1" hangingPunct="1"/>
            <a:endParaRPr lang="en-US" altLang="en-US" sz="2400" i="1" dirty="0" smtClean="0">
              <a:latin typeface="Times New Roman" panose="02020603050405020304" pitchFamily="18" charset="0"/>
              <a:cs typeface="Times New Roman" panose="02020603050405020304" pitchFamily="18" charset="0"/>
            </a:endParaRPr>
          </a:p>
          <a:p>
            <a:pPr eaLnBrk="1" hangingPunct="1"/>
            <a:endParaRPr lang="en-US" altLang="en-US" sz="2400" i="1" dirty="0">
              <a:latin typeface="Times New Roman" panose="02020603050405020304" pitchFamily="18" charset="0"/>
              <a:cs typeface="Times New Roman" panose="02020603050405020304" pitchFamily="18" charset="0"/>
            </a:endParaRPr>
          </a:p>
          <a:p>
            <a:pPr eaLnBrk="1" hangingPunct="1"/>
            <a:endParaRPr lang="en-US" altLang="en-US" sz="2400" i="1" dirty="0" smtClean="0">
              <a:latin typeface="Times New Roman" panose="02020603050405020304" pitchFamily="18" charset="0"/>
              <a:cs typeface="Times New Roman" panose="02020603050405020304" pitchFamily="18" charset="0"/>
            </a:endParaRPr>
          </a:p>
          <a:p>
            <a:pPr eaLnBrk="1" hangingPunct="1"/>
            <a:endParaRPr lang="en-US" altLang="en-US" sz="2400" i="1" dirty="0">
              <a:latin typeface="Times New Roman" panose="02020603050405020304" pitchFamily="18" charset="0"/>
              <a:cs typeface="Times New Roman" panose="02020603050405020304" pitchFamily="18" charset="0"/>
            </a:endParaRPr>
          </a:p>
          <a:p>
            <a:pPr eaLnBrk="1" hangingPunct="1"/>
            <a:endParaRPr lang="en-US" altLang="en-US" sz="2400" i="1" dirty="0" smtClean="0">
              <a:latin typeface="Times New Roman" panose="02020603050405020304" pitchFamily="18" charset="0"/>
              <a:cs typeface="Times New Roman" panose="02020603050405020304" pitchFamily="18" charset="0"/>
            </a:endParaRPr>
          </a:p>
          <a:p>
            <a:pPr eaLnBrk="1" hangingPunct="1"/>
            <a:endParaRPr lang="en-US" altLang="en-US" sz="2400" i="1" dirty="0" smtClean="0">
              <a:latin typeface="Times New Roman" panose="02020603050405020304" pitchFamily="18" charset="0"/>
              <a:cs typeface="Times New Roman" panose="02020603050405020304" pitchFamily="18" charset="0"/>
            </a:endParaRPr>
          </a:p>
          <a:p>
            <a:pPr eaLnBrk="1" hangingPunct="1"/>
            <a:endParaRPr lang="en-US" altLang="en-US" sz="2400" i="1" dirty="0" smtClean="0">
              <a:latin typeface="Times New Roman" panose="02020603050405020304" pitchFamily="18" charset="0"/>
              <a:cs typeface="Times New Roman" panose="02020603050405020304" pitchFamily="18" charset="0"/>
            </a:endParaRPr>
          </a:p>
          <a:p>
            <a:pPr eaLnBrk="1" hangingPunct="1"/>
            <a:endParaRPr lang="en-US" altLang="en-US" sz="2400" dirty="0" smtClean="0">
              <a:latin typeface="Times New Roman" panose="02020603050405020304" pitchFamily="18" charset="0"/>
              <a:cs typeface="Times New Roman" panose="02020603050405020304" pitchFamily="18" charset="0"/>
            </a:endParaRPr>
          </a:p>
          <a:p>
            <a:pPr eaLnBrk="1" hangingPunct="1"/>
            <a:r>
              <a:rPr lang="en-US" altLang="en-US" sz="2400" dirty="0" smtClean="0">
                <a:latin typeface="Times New Roman" panose="02020603050405020304" pitchFamily="18" charset="0"/>
                <a:cs typeface="Times New Roman" panose="02020603050405020304" pitchFamily="18" charset="0"/>
              </a:rPr>
              <a:t>Congenital (maternal)</a:t>
            </a:r>
          </a:p>
          <a:p>
            <a:pPr eaLnBrk="1" hangingPunct="1"/>
            <a:r>
              <a:rPr lang="en-US" altLang="en-US" sz="2400" dirty="0" smtClean="0">
                <a:latin typeface="Times New Roman" panose="02020603050405020304" pitchFamily="18" charset="0"/>
                <a:cs typeface="Times New Roman" panose="02020603050405020304" pitchFamily="18" charset="0"/>
              </a:rPr>
              <a:t>Childhood</a:t>
            </a:r>
          </a:p>
          <a:p>
            <a:pPr eaLnBrk="1" hangingPunct="1"/>
            <a:r>
              <a:rPr lang="en-US" altLang="en-US" sz="2400" dirty="0" smtClean="0">
                <a:latin typeface="Times New Roman" panose="02020603050405020304" pitchFamily="18" charset="0"/>
                <a:cs typeface="Times New Roman" panose="02020603050405020304" pitchFamily="18" charset="0"/>
              </a:rPr>
              <a:t>Adulthood</a:t>
            </a:r>
          </a:p>
          <a:p>
            <a:pPr eaLnBrk="1" hangingPunct="1"/>
            <a:r>
              <a:rPr lang="en-US" altLang="en-US" sz="2400" dirty="0" smtClean="0">
                <a:latin typeface="Times New Roman" panose="02020603050405020304" pitchFamily="18" charset="0"/>
                <a:cs typeface="Times New Roman" panose="02020603050405020304" pitchFamily="18" charset="0"/>
              </a:rPr>
              <a:t>Late Adulthood/asymptomatic</a:t>
            </a: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630682" y="2315471"/>
            <a:ext cx="5351393" cy="2600325"/>
          </a:xfrm>
          <a:prstGeom prst="rect">
            <a:avLst/>
          </a:prstGeom>
        </p:spPr>
      </p:pic>
      <p:pic>
        <p:nvPicPr>
          <p:cNvPr id="14" name="Picture 2" descr="http://medgen.genetics.utah.edu/photographs/diseases/low/421.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28624" y="2209799"/>
            <a:ext cx="2463397" cy="2701123"/>
          </a:xfrm>
          <a:prstGeom prst="rect">
            <a:avLst/>
          </a:prstGeom>
          <a:noFill/>
          <a:ln w="28575">
            <a:solidFill>
              <a:srgbClr val="FFC000"/>
            </a:solidFill>
          </a:ln>
          <a:extLst>
            <a:ext uri="{909E8E84-426E-40dd-AFC4-6F175D3DCCD1}">
              <a14:hiddenFill xmlns="" xmlns:a14="http://schemas.microsoft.com/office/drawing/2010/main">
                <a:solidFill>
                  <a:srgbClr val="FFFFFF"/>
                </a:solidFill>
              </a14:hiddenFill>
            </a:ext>
          </a:extLst>
        </p:spPr>
      </p:pic>
      <p:grpSp>
        <p:nvGrpSpPr>
          <p:cNvPr id="6" name="Group 5"/>
          <p:cNvGrpSpPr/>
          <p:nvPr/>
        </p:nvGrpSpPr>
        <p:grpSpPr>
          <a:xfrm>
            <a:off x="4329529" y="5107373"/>
            <a:ext cx="3760031" cy="1543050"/>
            <a:chOff x="4025462" y="5094666"/>
            <a:chExt cx="3760031" cy="1543050"/>
          </a:xfrm>
        </p:grpSpPr>
        <p:pic>
          <p:nvPicPr>
            <p:cNvPr id="4" name="Picture 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025462" y="5094666"/>
              <a:ext cx="2057400" cy="1543050"/>
            </a:xfrm>
            <a:prstGeom prst="rect">
              <a:avLst/>
            </a:prstGeom>
          </p:spPr>
        </p:pic>
        <p:sp>
          <p:nvSpPr>
            <p:cNvPr id="5" name="TextBox 4"/>
            <p:cNvSpPr txBox="1"/>
            <p:nvPr/>
          </p:nvSpPr>
          <p:spPr>
            <a:xfrm>
              <a:off x="6111765" y="5123569"/>
              <a:ext cx="1673728" cy="646331"/>
            </a:xfrm>
            <a:prstGeom prst="rect">
              <a:avLst/>
            </a:prstGeom>
            <a:noFill/>
          </p:spPr>
          <p:txBody>
            <a:bodyPr wrap="none" rtlCol="0">
              <a:spAutoFit/>
            </a:bodyPr>
            <a:lstStyle/>
            <a:p>
              <a:r>
                <a:rPr lang="en-US" dirty="0" smtClean="0"/>
                <a:t>64 CTG repeats</a:t>
              </a:r>
            </a:p>
            <a:p>
              <a:r>
                <a:rPr lang="en-US" dirty="0" smtClean="0"/>
                <a:t> + family history</a:t>
              </a:r>
            </a:p>
          </p:txBody>
        </p:sp>
      </p:grpSp>
      <p:grpSp>
        <p:nvGrpSpPr>
          <p:cNvPr id="13" name="Group 12"/>
          <p:cNvGrpSpPr/>
          <p:nvPr/>
        </p:nvGrpSpPr>
        <p:grpSpPr>
          <a:xfrm>
            <a:off x="5177068" y="819676"/>
            <a:ext cx="3505200" cy="3029944"/>
            <a:chOff x="7231259" y="426554"/>
            <a:chExt cx="4264615" cy="3965674"/>
          </a:xfrm>
        </p:grpSpPr>
        <p:sp>
          <p:nvSpPr>
            <p:cNvPr id="15" name="Rectangle 6"/>
            <p:cNvSpPr>
              <a:spLocks noChangeArrowheads="1"/>
            </p:cNvSpPr>
            <p:nvPr/>
          </p:nvSpPr>
          <p:spPr bwMode="auto">
            <a:xfrm>
              <a:off x="7978621" y="3412828"/>
              <a:ext cx="259225" cy="271479"/>
            </a:xfrm>
            <a:prstGeom prst="rect">
              <a:avLst/>
            </a:prstGeom>
            <a:solidFill>
              <a:srgbClr val="FFC000"/>
            </a:solidFill>
            <a:ln w="9525">
              <a:solidFill>
                <a:schemeClr val="tx1"/>
              </a:solidFill>
              <a:miter lim="800000"/>
              <a:headEnd/>
              <a:tailEnd/>
            </a:ln>
          </p:spPr>
          <p:txBody>
            <a:bodyPr wrap="none" anchor="ctr"/>
            <a:lstStyle/>
            <a:p>
              <a:endParaRPr lang="en-US" sz="1050" dirty="0"/>
            </a:p>
          </p:txBody>
        </p:sp>
        <p:sp>
          <p:nvSpPr>
            <p:cNvPr id="16" name="Oval 7"/>
            <p:cNvSpPr>
              <a:spLocks noChangeArrowheads="1"/>
            </p:cNvSpPr>
            <p:nvPr/>
          </p:nvSpPr>
          <p:spPr bwMode="auto">
            <a:xfrm>
              <a:off x="9122038" y="1580342"/>
              <a:ext cx="259225" cy="271479"/>
            </a:xfrm>
            <a:prstGeom prst="ellipse">
              <a:avLst/>
            </a:prstGeom>
            <a:noFill/>
            <a:ln w="9525">
              <a:solidFill>
                <a:schemeClr val="tx1"/>
              </a:solidFill>
              <a:miter lim="800000"/>
              <a:headEnd/>
              <a:tailEnd/>
            </a:ln>
          </p:spPr>
          <p:txBody>
            <a:bodyPr wrap="none" anchor="ctr"/>
            <a:lstStyle/>
            <a:p>
              <a:endParaRPr lang="en-US" sz="1050" dirty="0"/>
            </a:p>
          </p:txBody>
        </p:sp>
        <p:sp>
          <p:nvSpPr>
            <p:cNvPr id="17" name="Rectangle 16"/>
            <p:cNvSpPr>
              <a:spLocks noChangeArrowheads="1"/>
            </p:cNvSpPr>
            <p:nvPr/>
          </p:nvSpPr>
          <p:spPr bwMode="auto">
            <a:xfrm>
              <a:off x="7521257" y="2532208"/>
              <a:ext cx="259225" cy="271479"/>
            </a:xfrm>
            <a:prstGeom prst="rect">
              <a:avLst/>
            </a:prstGeom>
            <a:noFill/>
            <a:ln w="9525">
              <a:solidFill>
                <a:schemeClr val="tx1"/>
              </a:solidFill>
              <a:miter lim="800000"/>
              <a:headEnd/>
              <a:tailEnd/>
            </a:ln>
          </p:spPr>
          <p:txBody>
            <a:bodyPr wrap="none" anchor="ctr"/>
            <a:lstStyle/>
            <a:p>
              <a:endParaRPr lang="en-US" sz="1050" dirty="0"/>
            </a:p>
          </p:txBody>
        </p:sp>
        <p:sp>
          <p:nvSpPr>
            <p:cNvPr id="18" name="Oval 17"/>
            <p:cNvSpPr>
              <a:spLocks noChangeArrowheads="1"/>
            </p:cNvSpPr>
            <p:nvPr/>
          </p:nvSpPr>
          <p:spPr bwMode="auto">
            <a:xfrm>
              <a:off x="8335407" y="1574030"/>
              <a:ext cx="259225" cy="271479"/>
            </a:xfrm>
            <a:prstGeom prst="ellipse">
              <a:avLst/>
            </a:prstGeom>
            <a:solidFill>
              <a:srgbClr val="FFC000"/>
            </a:solidFill>
            <a:ln w="9525">
              <a:solidFill>
                <a:schemeClr val="tx1"/>
              </a:solidFill>
              <a:miter lim="800000"/>
              <a:headEnd/>
              <a:tailEnd/>
            </a:ln>
          </p:spPr>
          <p:txBody>
            <a:bodyPr wrap="none" anchor="ctr"/>
            <a:lstStyle/>
            <a:p>
              <a:endParaRPr lang="en-US" sz="1050" dirty="0"/>
            </a:p>
          </p:txBody>
        </p:sp>
        <p:sp>
          <p:nvSpPr>
            <p:cNvPr id="20" name="Line 14"/>
            <p:cNvSpPr>
              <a:spLocks noChangeShapeType="1"/>
            </p:cNvSpPr>
            <p:nvPr/>
          </p:nvSpPr>
          <p:spPr bwMode="auto">
            <a:xfrm>
              <a:off x="8604530" y="1716081"/>
              <a:ext cx="517508" cy="0"/>
            </a:xfrm>
            <a:prstGeom prst="line">
              <a:avLst/>
            </a:prstGeom>
            <a:noFill/>
            <a:ln w="9525">
              <a:solidFill>
                <a:schemeClr val="tx1"/>
              </a:solidFill>
              <a:miter lim="800000"/>
              <a:headEnd/>
              <a:tailEnd/>
            </a:ln>
          </p:spPr>
          <p:txBody>
            <a:bodyPr wrap="none"/>
            <a:lstStyle/>
            <a:p>
              <a:endParaRPr lang="en-US" sz="1050" dirty="0"/>
            </a:p>
          </p:txBody>
        </p:sp>
        <p:sp>
          <p:nvSpPr>
            <p:cNvPr id="21" name="Line 16"/>
            <p:cNvSpPr>
              <a:spLocks noChangeShapeType="1"/>
            </p:cNvSpPr>
            <p:nvPr/>
          </p:nvSpPr>
          <p:spPr bwMode="auto">
            <a:xfrm flipV="1">
              <a:off x="8474446" y="2372157"/>
              <a:ext cx="2908978" cy="22623"/>
            </a:xfrm>
            <a:prstGeom prst="line">
              <a:avLst/>
            </a:prstGeom>
            <a:noFill/>
            <a:ln w="9525">
              <a:solidFill>
                <a:schemeClr val="tx1"/>
              </a:solidFill>
              <a:miter lim="800000"/>
              <a:headEnd/>
              <a:tailEnd/>
            </a:ln>
          </p:spPr>
          <p:txBody>
            <a:bodyPr wrap="none"/>
            <a:lstStyle/>
            <a:p>
              <a:endParaRPr lang="en-US" sz="1050" dirty="0"/>
            </a:p>
          </p:txBody>
        </p:sp>
        <p:sp>
          <p:nvSpPr>
            <p:cNvPr id="22" name="Line 17"/>
            <p:cNvSpPr>
              <a:spLocks noChangeShapeType="1"/>
            </p:cNvSpPr>
            <p:nvPr/>
          </p:nvSpPr>
          <p:spPr bwMode="auto">
            <a:xfrm>
              <a:off x="9381264" y="2666259"/>
              <a:ext cx="583493" cy="0"/>
            </a:xfrm>
            <a:prstGeom prst="line">
              <a:avLst/>
            </a:prstGeom>
            <a:noFill/>
            <a:ln w="9525">
              <a:solidFill>
                <a:schemeClr val="tx1"/>
              </a:solidFill>
              <a:miter lim="800000"/>
              <a:headEnd/>
              <a:tailEnd/>
            </a:ln>
          </p:spPr>
          <p:txBody>
            <a:bodyPr wrap="none"/>
            <a:lstStyle/>
            <a:p>
              <a:endParaRPr lang="en-US" sz="1050" dirty="0"/>
            </a:p>
          </p:txBody>
        </p:sp>
        <p:sp>
          <p:nvSpPr>
            <p:cNvPr id="23" name="Line 19"/>
            <p:cNvSpPr>
              <a:spLocks noChangeShapeType="1"/>
            </p:cNvSpPr>
            <p:nvPr/>
          </p:nvSpPr>
          <p:spPr bwMode="auto">
            <a:xfrm>
              <a:off x="8862813" y="1716081"/>
              <a:ext cx="0" cy="678699"/>
            </a:xfrm>
            <a:prstGeom prst="line">
              <a:avLst/>
            </a:prstGeom>
            <a:noFill/>
            <a:ln w="9525">
              <a:solidFill>
                <a:schemeClr val="tx1"/>
              </a:solidFill>
              <a:miter lim="800000"/>
              <a:headEnd/>
              <a:tailEnd/>
            </a:ln>
          </p:spPr>
          <p:txBody>
            <a:bodyPr wrap="none"/>
            <a:lstStyle/>
            <a:p>
              <a:endParaRPr lang="en-US" sz="1050" dirty="0"/>
            </a:p>
          </p:txBody>
        </p:sp>
        <p:sp>
          <p:nvSpPr>
            <p:cNvPr id="24" name="Line 21"/>
            <p:cNvSpPr>
              <a:spLocks noChangeShapeType="1"/>
            </p:cNvSpPr>
            <p:nvPr/>
          </p:nvSpPr>
          <p:spPr bwMode="auto">
            <a:xfrm>
              <a:off x="8476332" y="1444602"/>
              <a:ext cx="0" cy="135740"/>
            </a:xfrm>
            <a:prstGeom prst="line">
              <a:avLst/>
            </a:prstGeom>
            <a:noFill/>
            <a:ln w="9525">
              <a:solidFill>
                <a:schemeClr val="tx1"/>
              </a:solidFill>
              <a:miter lim="800000"/>
              <a:headEnd/>
              <a:tailEnd/>
            </a:ln>
          </p:spPr>
          <p:txBody>
            <a:bodyPr wrap="none"/>
            <a:lstStyle/>
            <a:p>
              <a:endParaRPr lang="en-US" sz="1050" dirty="0"/>
            </a:p>
          </p:txBody>
        </p:sp>
        <p:sp>
          <p:nvSpPr>
            <p:cNvPr id="25" name="Line 23"/>
            <p:cNvSpPr>
              <a:spLocks noChangeShapeType="1"/>
            </p:cNvSpPr>
            <p:nvPr/>
          </p:nvSpPr>
          <p:spPr bwMode="auto">
            <a:xfrm>
              <a:off x="9252122" y="2394780"/>
              <a:ext cx="0" cy="135740"/>
            </a:xfrm>
            <a:prstGeom prst="line">
              <a:avLst/>
            </a:prstGeom>
            <a:noFill/>
            <a:ln w="9525">
              <a:solidFill>
                <a:schemeClr val="tx1"/>
              </a:solidFill>
              <a:miter lim="800000"/>
              <a:headEnd/>
              <a:tailEnd/>
            </a:ln>
          </p:spPr>
          <p:txBody>
            <a:bodyPr wrap="none"/>
            <a:lstStyle/>
            <a:p>
              <a:endParaRPr lang="en-US" sz="1050" dirty="0"/>
            </a:p>
          </p:txBody>
        </p:sp>
        <p:sp>
          <p:nvSpPr>
            <p:cNvPr id="26" name="Line 24"/>
            <p:cNvSpPr>
              <a:spLocks noChangeShapeType="1"/>
            </p:cNvSpPr>
            <p:nvPr/>
          </p:nvSpPr>
          <p:spPr bwMode="auto">
            <a:xfrm>
              <a:off x="8474446" y="2394780"/>
              <a:ext cx="0" cy="135740"/>
            </a:xfrm>
            <a:prstGeom prst="line">
              <a:avLst/>
            </a:prstGeom>
            <a:noFill/>
            <a:ln w="9525">
              <a:solidFill>
                <a:schemeClr val="tx1"/>
              </a:solidFill>
              <a:miter lim="800000"/>
              <a:headEnd/>
              <a:tailEnd/>
            </a:ln>
          </p:spPr>
          <p:txBody>
            <a:bodyPr wrap="none"/>
            <a:lstStyle/>
            <a:p>
              <a:endParaRPr lang="en-US" sz="1050" dirty="0"/>
            </a:p>
          </p:txBody>
        </p:sp>
        <p:sp>
          <p:nvSpPr>
            <p:cNvPr id="27" name="Oval 26"/>
            <p:cNvSpPr>
              <a:spLocks noChangeArrowheads="1"/>
            </p:cNvSpPr>
            <p:nvPr/>
          </p:nvSpPr>
          <p:spPr bwMode="auto">
            <a:xfrm>
              <a:off x="7892840" y="494424"/>
              <a:ext cx="259225" cy="271479"/>
            </a:xfrm>
            <a:prstGeom prst="ellipse">
              <a:avLst/>
            </a:prstGeom>
            <a:noFill/>
            <a:ln w="9525">
              <a:solidFill>
                <a:schemeClr val="tx1"/>
              </a:solidFill>
              <a:miter lim="800000"/>
              <a:headEnd/>
              <a:tailEnd/>
            </a:ln>
          </p:spPr>
          <p:txBody>
            <a:bodyPr wrap="none" anchor="ctr"/>
            <a:lstStyle/>
            <a:p>
              <a:endParaRPr lang="en-US" sz="1050" dirty="0"/>
            </a:p>
          </p:txBody>
        </p:sp>
        <p:sp>
          <p:nvSpPr>
            <p:cNvPr id="28" name="Rectangle 27"/>
            <p:cNvSpPr>
              <a:spLocks noChangeArrowheads="1"/>
            </p:cNvSpPr>
            <p:nvPr/>
          </p:nvSpPr>
          <p:spPr bwMode="auto">
            <a:xfrm>
              <a:off x="8734615" y="494424"/>
              <a:ext cx="259225" cy="271479"/>
            </a:xfrm>
            <a:prstGeom prst="rect">
              <a:avLst/>
            </a:prstGeom>
            <a:noFill/>
            <a:ln w="9525">
              <a:solidFill>
                <a:schemeClr val="tx1"/>
              </a:solidFill>
              <a:miter lim="800000"/>
              <a:headEnd/>
              <a:tailEnd/>
            </a:ln>
          </p:spPr>
          <p:txBody>
            <a:bodyPr wrap="none" anchor="ctr"/>
            <a:lstStyle/>
            <a:p>
              <a:endParaRPr lang="en-US" sz="1050" dirty="0"/>
            </a:p>
          </p:txBody>
        </p:sp>
        <p:sp>
          <p:nvSpPr>
            <p:cNvPr id="29" name="Line 28"/>
            <p:cNvSpPr>
              <a:spLocks noChangeShapeType="1"/>
            </p:cNvSpPr>
            <p:nvPr/>
          </p:nvSpPr>
          <p:spPr bwMode="auto">
            <a:xfrm>
              <a:off x="8152065" y="630163"/>
              <a:ext cx="582550" cy="0"/>
            </a:xfrm>
            <a:prstGeom prst="line">
              <a:avLst/>
            </a:prstGeom>
            <a:noFill/>
            <a:ln w="9525">
              <a:solidFill>
                <a:schemeClr val="tx1"/>
              </a:solidFill>
              <a:miter lim="800000"/>
              <a:headEnd/>
              <a:tailEnd/>
            </a:ln>
          </p:spPr>
          <p:txBody>
            <a:bodyPr wrap="none"/>
            <a:lstStyle/>
            <a:p>
              <a:endParaRPr lang="en-US" sz="1050" dirty="0"/>
            </a:p>
          </p:txBody>
        </p:sp>
        <p:sp>
          <p:nvSpPr>
            <p:cNvPr id="30" name="Line 29"/>
            <p:cNvSpPr>
              <a:spLocks noChangeShapeType="1"/>
            </p:cNvSpPr>
            <p:nvPr/>
          </p:nvSpPr>
          <p:spPr bwMode="auto">
            <a:xfrm>
              <a:off x="8475389" y="630163"/>
              <a:ext cx="0" cy="814438"/>
            </a:xfrm>
            <a:prstGeom prst="line">
              <a:avLst/>
            </a:prstGeom>
            <a:noFill/>
            <a:ln w="9525">
              <a:solidFill>
                <a:schemeClr val="tx1"/>
              </a:solidFill>
              <a:miter lim="800000"/>
              <a:headEnd/>
              <a:tailEnd/>
            </a:ln>
          </p:spPr>
          <p:txBody>
            <a:bodyPr wrap="none"/>
            <a:lstStyle/>
            <a:p>
              <a:endParaRPr lang="en-US" sz="1050" dirty="0"/>
            </a:p>
          </p:txBody>
        </p:sp>
        <p:sp>
          <p:nvSpPr>
            <p:cNvPr id="31" name="Line 38"/>
            <p:cNvSpPr>
              <a:spLocks noChangeShapeType="1"/>
            </p:cNvSpPr>
            <p:nvPr/>
          </p:nvSpPr>
          <p:spPr bwMode="auto">
            <a:xfrm flipH="1">
              <a:off x="7763698" y="426554"/>
              <a:ext cx="517508" cy="475089"/>
            </a:xfrm>
            <a:prstGeom prst="line">
              <a:avLst/>
            </a:prstGeom>
            <a:noFill/>
            <a:ln w="9525">
              <a:solidFill>
                <a:schemeClr val="tx1"/>
              </a:solidFill>
              <a:miter lim="800000"/>
              <a:headEnd/>
              <a:tailEnd/>
            </a:ln>
          </p:spPr>
          <p:txBody>
            <a:bodyPr wrap="none"/>
            <a:lstStyle/>
            <a:p>
              <a:endParaRPr lang="en-US" sz="1050" dirty="0"/>
            </a:p>
          </p:txBody>
        </p:sp>
        <p:sp>
          <p:nvSpPr>
            <p:cNvPr id="32" name="Line 40"/>
            <p:cNvSpPr>
              <a:spLocks noChangeShapeType="1"/>
            </p:cNvSpPr>
            <p:nvPr/>
          </p:nvSpPr>
          <p:spPr bwMode="auto">
            <a:xfrm flipH="1">
              <a:off x="8589448" y="426554"/>
              <a:ext cx="517508" cy="475089"/>
            </a:xfrm>
            <a:prstGeom prst="line">
              <a:avLst/>
            </a:prstGeom>
            <a:noFill/>
            <a:ln w="9525">
              <a:solidFill>
                <a:schemeClr val="tx1"/>
              </a:solidFill>
              <a:miter lim="800000"/>
              <a:headEnd/>
              <a:tailEnd/>
            </a:ln>
          </p:spPr>
          <p:txBody>
            <a:bodyPr wrap="none"/>
            <a:lstStyle/>
            <a:p>
              <a:endParaRPr lang="en-US" sz="1050" dirty="0"/>
            </a:p>
          </p:txBody>
        </p:sp>
        <p:sp>
          <p:nvSpPr>
            <p:cNvPr id="33" name="Oval 41"/>
            <p:cNvSpPr>
              <a:spLocks noChangeArrowheads="1"/>
            </p:cNvSpPr>
            <p:nvPr/>
          </p:nvSpPr>
          <p:spPr bwMode="auto">
            <a:xfrm>
              <a:off x="8351904" y="2507896"/>
              <a:ext cx="259225" cy="271479"/>
            </a:xfrm>
            <a:prstGeom prst="ellipse">
              <a:avLst/>
            </a:prstGeom>
            <a:solidFill>
              <a:srgbClr val="FFC000"/>
            </a:solidFill>
            <a:ln w="9525">
              <a:solidFill>
                <a:schemeClr val="tx1"/>
              </a:solidFill>
              <a:miter lim="800000"/>
              <a:headEnd/>
              <a:tailEnd/>
            </a:ln>
          </p:spPr>
          <p:txBody>
            <a:bodyPr wrap="none" anchor="ctr"/>
            <a:lstStyle/>
            <a:p>
              <a:endParaRPr lang="en-US" sz="1050" dirty="0"/>
            </a:p>
          </p:txBody>
        </p:sp>
        <p:sp>
          <p:nvSpPr>
            <p:cNvPr id="34" name="Line 43"/>
            <p:cNvSpPr>
              <a:spLocks noChangeShapeType="1"/>
            </p:cNvSpPr>
            <p:nvPr/>
          </p:nvSpPr>
          <p:spPr bwMode="auto">
            <a:xfrm>
              <a:off x="7761814" y="2666259"/>
              <a:ext cx="583493" cy="0"/>
            </a:xfrm>
            <a:prstGeom prst="line">
              <a:avLst/>
            </a:prstGeom>
            <a:noFill/>
            <a:ln w="9525">
              <a:solidFill>
                <a:schemeClr val="tx1"/>
              </a:solidFill>
              <a:miter lim="800000"/>
              <a:headEnd/>
              <a:tailEnd/>
            </a:ln>
          </p:spPr>
          <p:txBody>
            <a:bodyPr wrap="none"/>
            <a:lstStyle/>
            <a:p>
              <a:endParaRPr lang="en-US" sz="1050" dirty="0"/>
            </a:p>
          </p:txBody>
        </p:sp>
        <p:sp>
          <p:nvSpPr>
            <p:cNvPr id="35" name="Rectangle 13"/>
            <p:cNvSpPr>
              <a:spLocks noChangeArrowheads="1"/>
            </p:cNvSpPr>
            <p:nvPr/>
          </p:nvSpPr>
          <p:spPr bwMode="auto">
            <a:xfrm>
              <a:off x="9575447" y="3429796"/>
              <a:ext cx="259225" cy="254512"/>
            </a:xfrm>
            <a:prstGeom prst="rect">
              <a:avLst/>
            </a:prstGeom>
            <a:noFill/>
            <a:ln w="9525">
              <a:solidFill>
                <a:schemeClr val="tx1"/>
              </a:solidFill>
              <a:miter lim="800000"/>
              <a:headEnd/>
              <a:tailEnd/>
            </a:ln>
          </p:spPr>
          <p:txBody>
            <a:bodyPr wrap="none" anchor="ctr"/>
            <a:lstStyle/>
            <a:p>
              <a:endParaRPr lang="en-US" sz="1050" dirty="0"/>
            </a:p>
          </p:txBody>
        </p:sp>
        <p:sp>
          <p:nvSpPr>
            <p:cNvPr id="36" name="Line 18"/>
            <p:cNvSpPr>
              <a:spLocks noChangeShapeType="1"/>
            </p:cNvSpPr>
            <p:nvPr/>
          </p:nvSpPr>
          <p:spPr bwMode="auto">
            <a:xfrm>
              <a:off x="9705530" y="2666260"/>
              <a:ext cx="0" cy="763536"/>
            </a:xfrm>
            <a:prstGeom prst="line">
              <a:avLst/>
            </a:prstGeom>
            <a:noFill/>
            <a:ln w="9525">
              <a:solidFill>
                <a:schemeClr val="tx1"/>
              </a:solidFill>
              <a:miter lim="800000"/>
              <a:headEnd/>
              <a:tailEnd/>
            </a:ln>
          </p:spPr>
          <p:txBody>
            <a:bodyPr wrap="none"/>
            <a:lstStyle/>
            <a:p>
              <a:endParaRPr lang="en-US" sz="1050" dirty="0"/>
            </a:p>
          </p:txBody>
        </p:sp>
        <p:sp>
          <p:nvSpPr>
            <p:cNvPr id="37" name="Rectangle 42"/>
            <p:cNvSpPr>
              <a:spLocks noChangeArrowheads="1"/>
            </p:cNvSpPr>
            <p:nvPr/>
          </p:nvSpPr>
          <p:spPr bwMode="auto">
            <a:xfrm>
              <a:off x="9121096" y="2516001"/>
              <a:ext cx="259225" cy="254512"/>
            </a:xfrm>
            <a:prstGeom prst="rect">
              <a:avLst/>
            </a:prstGeom>
            <a:noFill/>
            <a:ln w="9525">
              <a:solidFill>
                <a:schemeClr val="tx1"/>
              </a:solidFill>
              <a:miter lim="800000"/>
              <a:headEnd/>
              <a:tailEnd/>
            </a:ln>
          </p:spPr>
          <p:txBody>
            <a:bodyPr wrap="none" anchor="ctr"/>
            <a:lstStyle/>
            <a:p>
              <a:endParaRPr lang="en-US" sz="1050" dirty="0"/>
            </a:p>
          </p:txBody>
        </p:sp>
        <p:sp>
          <p:nvSpPr>
            <p:cNvPr id="38" name="Line 44"/>
            <p:cNvSpPr>
              <a:spLocks noChangeShapeType="1"/>
            </p:cNvSpPr>
            <p:nvPr/>
          </p:nvSpPr>
          <p:spPr bwMode="auto">
            <a:xfrm>
              <a:off x="8086080" y="2666260"/>
              <a:ext cx="0" cy="763536"/>
            </a:xfrm>
            <a:prstGeom prst="line">
              <a:avLst/>
            </a:prstGeom>
            <a:noFill/>
            <a:ln w="9525">
              <a:solidFill>
                <a:schemeClr val="tx1"/>
              </a:solidFill>
              <a:miter lim="800000"/>
              <a:headEnd/>
              <a:tailEnd/>
            </a:ln>
          </p:spPr>
          <p:txBody>
            <a:bodyPr wrap="none"/>
            <a:lstStyle/>
            <a:p>
              <a:endParaRPr lang="en-US" sz="1050" dirty="0"/>
            </a:p>
          </p:txBody>
        </p:sp>
        <p:grpSp>
          <p:nvGrpSpPr>
            <p:cNvPr id="39" name="Group 77"/>
            <p:cNvGrpSpPr>
              <a:grpSpLocks/>
            </p:cNvGrpSpPr>
            <p:nvPr/>
          </p:nvGrpSpPr>
          <p:grpSpPr bwMode="auto">
            <a:xfrm>
              <a:off x="7762755" y="1874444"/>
              <a:ext cx="2176550" cy="2517784"/>
              <a:chOff x="1536" y="1824"/>
              <a:chExt cx="2309" cy="2671"/>
            </a:xfrm>
          </p:grpSpPr>
          <p:sp>
            <p:nvSpPr>
              <p:cNvPr id="51" name="Text Box 51"/>
              <p:cNvSpPr txBox="1">
                <a:spLocks noChangeArrowheads="1"/>
              </p:cNvSpPr>
              <p:nvPr/>
            </p:nvSpPr>
            <p:spPr bwMode="auto">
              <a:xfrm>
                <a:off x="1681" y="1824"/>
                <a:ext cx="2164" cy="703"/>
              </a:xfrm>
              <a:prstGeom prst="rect">
                <a:avLst/>
              </a:prstGeom>
              <a:noFill/>
              <a:ln w="9525">
                <a:noFill/>
                <a:miter lim="800000"/>
                <a:headEnd/>
                <a:tailEnd/>
              </a:ln>
            </p:spPr>
            <p:txBody>
              <a:bodyPr wrap="none">
                <a:spAutoFit/>
              </a:bodyPr>
              <a:lstStyle/>
              <a:p>
                <a:r>
                  <a:rPr lang="en-US" sz="1050" dirty="0"/>
                  <a:t>Cataracts, myotonia</a:t>
                </a:r>
              </a:p>
              <a:p>
                <a:r>
                  <a:rPr lang="en-US" sz="1050" dirty="0"/>
                  <a:t>60 CTGs</a:t>
                </a:r>
              </a:p>
            </p:txBody>
          </p:sp>
          <p:sp>
            <p:nvSpPr>
              <p:cNvPr id="52" name="Text Box 61"/>
              <p:cNvSpPr txBox="1">
                <a:spLocks noChangeArrowheads="1"/>
              </p:cNvSpPr>
              <p:nvPr/>
            </p:nvSpPr>
            <p:spPr bwMode="auto">
              <a:xfrm>
                <a:off x="1536" y="3792"/>
                <a:ext cx="1302" cy="703"/>
              </a:xfrm>
              <a:prstGeom prst="rect">
                <a:avLst/>
              </a:prstGeom>
              <a:noFill/>
              <a:ln w="9525">
                <a:noFill/>
                <a:miter lim="800000"/>
                <a:headEnd/>
                <a:tailEnd/>
              </a:ln>
            </p:spPr>
            <p:txBody>
              <a:bodyPr wrap="none">
                <a:spAutoFit/>
              </a:bodyPr>
              <a:lstStyle/>
              <a:p>
                <a:r>
                  <a:rPr lang="en-US" sz="1050" dirty="0"/>
                  <a:t>Congenital</a:t>
                </a:r>
              </a:p>
              <a:p>
                <a:r>
                  <a:rPr lang="en-US" sz="1050" dirty="0"/>
                  <a:t>983 CTGs</a:t>
                </a:r>
              </a:p>
            </p:txBody>
          </p:sp>
          <p:sp>
            <p:nvSpPr>
              <p:cNvPr id="53" name="Text Box 75"/>
              <p:cNvSpPr txBox="1">
                <a:spLocks noChangeArrowheads="1"/>
              </p:cNvSpPr>
              <p:nvPr/>
            </p:nvSpPr>
            <p:spPr bwMode="auto">
              <a:xfrm>
                <a:off x="1824" y="2793"/>
                <a:ext cx="1400" cy="703"/>
              </a:xfrm>
              <a:prstGeom prst="rect">
                <a:avLst/>
              </a:prstGeom>
              <a:noFill/>
              <a:ln w="9525">
                <a:noFill/>
                <a:miter lim="800000"/>
                <a:headEnd/>
                <a:tailEnd/>
              </a:ln>
            </p:spPr>
            <p:txBody>
              <a:bodyPr wrap="none">
                <a:spAutoFit/>
              </a:bodyPr>
              <a:lstStyle/>
              <a:p>
                <a:r>
                  <a:rPr lang="en-US" sz="1050" dirty="0"/>
                  <a:t>Adult-onset</a:t>
                </a:r>
              </a:p>
              <a:p>
                <a:r>
                  <a:rPr lang="en-US" sz="1050" dirty="0"/>
                  <a:t>160 CTGs</a:t>
                </a:r>
              </a:p>
            </p:txBody>
          </p:sp>
        </p:grpSp>
        <p:sp>
          <p:nvSpPr>
            <p:cNvPr id="40" name="Rectangle 81"/>
            <p:cNvSpPr>
              <a:spLocks noChangeArrowheads="1"/>
            </p:cNvSpPr>
            <p:nvPr/>
          </p:nvSpPr>
          <p:spPr bwMode="auto">
            <a:xfrm>
              <a:off x="11236649" y="2530519"/>
              <a:ext cx="259225" cy="271479"/>
            </a:xfrm>
            <a:prstGeom prst="rect">
              <a:avLst/>
            </a:prstGeom>
            <a:noFill/>
            <a:ln w="9525">
              <a:solidFill>
                <a:schemeClr val="tx1"/>
              </a:solidFill>
              <a:miter lim="800000"/>
              <a:headEnd/>
              <a:tailEnd/>
            </a:ln>
          </p:spPr>
          <p:txBody>
            <a:bodyPr wrap="none" anchor="ctr"/>
            <a:lstStyle/>
            <a:p>
              <a:pPr algn="ctr"/>
              <a:endParaRPr lang="en-US" sz="1050" dirty="0"/>
            </a:p>
          </p:txBody>
        </p:sp>
        <p:sp>
          <p:nvSpPr>
            <p:cNvPr id="41" name="Line 82"/>
            <p:cNvSpPr>
              <a:spLocks noChangeShapeType="1"/>
            </p:cNvSpPr>
            <p:nvPr/>
          </p:nvSpPr>
          <p:spPr bwMode="auto">
            <a:xfrm flipH="1">
              <a:off x="7356479" y="3231842"/>
              <a:ext cx="723945" cy="0"/>
            </a:xfrm>
            <a:prstGeom prst="line">
              <a:avLst/>
            </a:prstGeom>
            <a:noFill/>
            <a:ln w="9525">
              <a:solidFill>
                <a:schemeClr val="tx1"/>
              </a:solidFill>
              <a:miter lim="800000"/>
              <a:headEnd/>
              <a:tailEnd/>
            </a:ln>
          </p:spPr>
          <p:txBody>
            <a:bodyPr wrap="none"/>
            <a:lstStyle/>
            <a:p>
              <a:endParaRPr lang="en-US" sz="1050" dirty="0"/>
            </a:p>
          </p:txBody>
        </p:sp>
        <p:sp>
          <p:nvSpPr>
            <p:cNvPr id="42" name="Line 83"/>
            <p:cNvSpPr>
              <a:spLocks noChangeShapeType="1"/>
            </p:cNvSpPr>
            <p:nvPr/>
          </p:nvSpPr>
          <p:spPr bwMode="auto">
            <a:xfrm>
              <a:off x="7356479" y="3231842"/>
              <a:ext cx="0" cy="180986"/>
            </a:xfrm>
            <a:prstGeom prst="line">
              <a:avLst/>
            </a:prstGeom>
            <a:noFill/>
            <a:ln w="9525">
              <a:solidFill>
                <a:schemeClr val="tx1"/>
              </a:solidFill>
              <a:miter lim="800000"/>
              <a:headEnd/>
              <a:tailEnd/>
            </a:ln>
          </p:spPr>
          <p:txBody>
            <a:bodyPr wrap="none"/>
            <a:lstStyle/>
            <a:p>
              <a:endParaRPr lang="en-US" sz="1050" dirty="0"/>
            </a:p>
          </p:txBody>
        </p:sp>
        <p:sp>
          <p:nvSpPr>
            <p:cNvPr id="43" name="Oval 7"/>
            <p:cNvSpPr>
              <a:spLocks noChangeArrowheads="1"/>
            </p:cNvSpPr>
            <p:nvPr/>
          </p:nvSpPr>
          <p:spPr bwMode="auto">
            <a:xfrm>
              <a:off x="9972676" y="2524104"/>
              <a:ext cx="259225" cy="271479"/>
            </a:xfrm>
            <a:prstGeom prst="ellipse">
              <a:avLst/>
            </a:prstGeom>
            <a:noFill/>
            <a:ln w="9525">
              <a:solidFill>
                <a:schemeClr val="tx1"/>
              </a:solidFill>
              <a:miter lim="800000"/>
              <a:headEnd/>
              <a:tailEnd/>
            </a:ln>
          </p:spPr>
          <p:txBody>
            <a:bodyPr wrap="none" anchor="ctr"/>
            <a:lstStyle/>
            <a:p>
              <a:endParaRPr lang="en-US" sz="1050" dirty="0"/>
            </a:p>
          </p:txBody>
        </p:sp>
        <p:sp>
          <p:nvSpPr>
            <p:cNvPr id="44" name="Line 23"/>
            <p:cNvSpPr>
              <a:spLocks noChangeShapeType="1"/>
            </p:cNvSpPr>
            <p:nvPr/>
          </p:nvSpPr>
          <p:spPr bwMode="auto">
            <a:xfrm>
              <a:off x="10918128" y="2388365"/>
              <a:ext cx="0" cy="135740"/>
            </a:xfrm>
            <a:prstGeom prst="line">
              <a:avLst/>
            </a:prstGeom>
            <a:noFill/>
            <a:ln w="9525">
              <a:solidFill>
                <a:schemeClr val="tx1"/>
              </a:solidFill>
              <a:miter lim="800000"/>
              <a:headEnd/>
              <a:tailEnd/>
            </a:ln>
          </p:spPr>
          <p:txBody>
            <a:bodyPr wrap="none"/>
            <a:lstStyle/>
            <a:p>
              <a:endParaRPr lang="en-US" sz="1050" dirty="0"/>
            </a:p>
          </p:txBody>
        </p:sp>
        <p:sp>
          <p:nvSpPr>
            <p:cNvPr id="45" name="Line 23"/>
            <p:cNvSpPr>
              <a:spLocks noChangeShapeType="1"/>
            </p:cNvSpPr>
            <p:nvPr/>
          </p:nvSpPr>
          <p:spPr bwMode="auto">
            <a:xfrm>
              <a:off x="10478493" y="2393091"/>
              <a:ext cx="0" cy="135740"/>
            </a:xfrm>
            <a:prstGeom prst="line">
              <a:avLst/>
            </a:prstGeom>
            <a:noFill/>
            <a:ln w="9525">
              <a:solidFill>
                <a:schemeClr val="tx1"/>
              </a:solidFill>
              <a:miter lim="800000"/>
              <a:headEnd/>
              <a:tailEnd/>
            </a:ln>
          </p:spPr>
          <p:txBody>
            <a:bodyPr wrap="none"/>
            <a:lstStyle/>
            <a:p>
              <a:endParaRPr lang="en-US" sz="1050" dirty="0"/>
            </a:p>
          </p:txBody>
        </p:sp>
        <p:sp>
          <p:nvSpPr>
            <p:cNvPr id="46" name="Line 23"/>
            <p:cNvSpPr>
              <a:spLocks noChangeShapeType="1"/>
            </p:cNvSpPr>
            <p:nvPr/>
          </p:nvSpPr>
          <p:spPr bwMode="auto">
            <a:xfrm>
              <a:off x="11383424" y="2372157"/>
              <a:ext cx="0" cy="135740"/>
            </a:xfrm>
            <a:prstGeom prst="line">
              <a:avLst/>
            </a:prstGeom>
            <a:noFill/>
            <a:ln w="9525">
              <a:solidFill>
                <a:schemeClr val="tx1"/>
              </a:solidFill>
              <a:miter lim="800000"/>
              <a:headEnd/>
              <a:tailEnd/>
            </a:ln>
          </p:spPr>
          <p:txBody>
            <a:bodyPr wrap="none"/>
            <a:lstStyle/>
            <a:p>
              <a:endParaRPr lang="en-US" sz="1050" dirty="0"/>
            </a:p>
          </p:txBody>
        </p:sp>
        <p:sp>
          <p:nvSpPr>
            <p:cNvPr id="47" name="Oval 7"/>
            <p:cNvSpPr>
              <a:spLocks noChangeArrowheads="1"/>
            </p:cNvSpPr>
            <p:nvPr/>
          </p:nvSpPr>
          <p:spPr bwMode="auto">
            <a:xfrm>
              <a:off x="10342753" y="2507896"/>
              <a:ext cx="259225" cy="271479"/>
            </a:xfrm>
            <a:prstGeom prst="ellipse">
              <a:avLst/>
            </a:prstGeom>
            <a:noFill/>
            <a:ln w="9525">
              <a:solidFill>
                <a:schemeClr val="tx1"/>
              </a:solidFill>
              <a:miter lim="800000"/>
              <a:headEnd/>
              <a:tailEnd/>
            </a:ln>
          </p:spPr>
          <p:txBody>
            <a:bodyPr wrap="none" anchor="ctr"/>
            <a:lstStyle/>
            <a:p>
              <a:endParaRPr lang="en-US" sz="1050" dirty="0"/>
            </a:p>
          </p:txBody>
        </p:sp>
        <p:sp>
          <p:nvSpPr>
            <p:cNvPr id="48" name="Oval 7"/>
            <p:cNvSpPr>
              <a:spLocks noChangeArrowheads="1"/>
            </p:cNvSpPr>
            <p:nvPr/>
          </p:nvSpPr>
          <p:spPr bwMode="auto">
            <a:xfrm>
              <a:off x="7231259" y="3429796"/>
              <a:ext cx="259225" cy="271479"/>
            </a:xfrm>
            <a:prstGeom prst="ellipse">
              <a:avLst/>
            </a:prstGeom>
            <a:noFill/>
            <a:ln w="9525">
              <a:solidFill>
                <a:schemeClr val="tx1"/>
              </a:solidFill>
              <a:miter lim="800000"/>
              <a:headEnd/>
              <a:tailEnd/>
            </a:ln>
          </p:spPr>
          <p:txBody>
            <a:bodyPr wrap="none" anchor="ctr"/>
            <a:lstStyle/>
            <a:p>
              <a:endParaRPr lang="en-US" sz="1050" dirty="0"/>
            </a:p>
          </p:txBody>
        </p:sp>
        <p:sp>
          <p:nvSpPr>
            <p:cNvPr id="49" name="Oval 7"/>
            <p:cNvSpPr>
              <a:spLocks noChangeArrowheads="1"/>
            </p:cNvSpPr>
            <p:nvPr/>
          </p:nvSpPr>
          <p:spPr bwMode="auto">
            <a:xfrm>
              <a:off x="10795219" y="2507896"/>
              <a:ext cx="259225" cy="271479"/>
            </a:xfrm>
            <a:prstGeom prst="ellipse">
              <a:avLst/>
            </a:prstGeom>
            <a:noFill/>
            <a:ln w="9525">
              <a:solidFill>
                <a:schemeClr val="tx1"/>
              </a:solidFill>
              <a:miter lim="800000"/>
              <a:headEnd/>
              <a:tailEnd/>
            </a:ln>
          </p:spPr>
          <p:txBody>
            <a:bodyPr wrap="none" anchor="ctr"/>
            <a:lstStyle/>
            <a:p>
              <a:endParaRPr lang="en-US" sz="1050" dirty="0"/>
            </a:p>
          </p:txBody>
        </p:sp>
        <p:cxnSp>
          <p:nvCxnSpPr>
            <p:cNvPr id="50" name="Straight Arrow Connector 49"/>
            <p:cNvCxnSpPr/>
            <p:nvPr/>
          </p:nvCxnSpPr>
          <p:spPr>
            <a:xfrm rot="10800000">
              <a:off x="8261411" y="3548568"/>
              <a:ext cx="407219" cy="226233"/>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grpSp>
      <p:grpSp>
        <p:nvGrpSpPr>
          <p:cNvPr id="54" name="Group 53"/>
          <p:cNvGrpSpPr/>
          <p:nvPr/>
        </p:nvGrpSpPr>
        <p:grpSpPr>
          <a:xfrm>
            <a:off x="5008226" y="4038600"/>
            <a:ext cx="3834716" cy="3022850"/>
            <a:chOff x="1762126" y="152400"/>
            <a:chExt cx="9916622" cy="7817122"/>
          </a:xfrm>
        </p:grpSpPr>
        <p:sp>
          <p:nvSpPr>
            <p:cNvPr id="55" name="Rectangle 2"/>
            <p:cNvSpPr>
              <a:spLocks noChangeArrowheads="1"/>
            </p:cNvSpPr>
            <p:nvPr/>
          </p:nvSpPr>
          <p:spPr bwMode="auto">
            <a:xfrm>
              <a:off x="2879725" y="731838"/>
              <a:ext cx="7315200" cy="5334000"/>
            </a:xfrm>
            <a:prstGeom prst="rect">
              <a:avLst/>
            </a:prstGeom>
            <a:solidFill>
              <a:srgbClr val="00B0F0"/>
            </a:solidFill>
            <a:ln w="9525">
              <a:solidFill>
                <a:srgbClr val="FF0000"/>
              </a:solidFill>
              <a:miter lim="800000"/>
              <a:headEnd/>
              <a:tailEnd/>
            </a:ln>
          </p:spPr>
          <p:txBody>
            <a:bodyPr wrap="none" anchor="ctr"/>
            <a:lstStyle/>
            <a:p>
              <a:endParaRPr lang="en-US" sz="788" dirty="0"/>
            </a:p>
          </p:txBody>
        </p:sp>
        <p:sp>
          <p:nvSpPr>
            <p:cNvPr id="56" name="Oval 11"/>
            <p:cNvSpPr>
              <a:spLocks noChangeArrowheads="1"/>
            </p:cNvSpPr>
            <p:nvPr/>
          </p:nvSpPr>
          <p:spPr bwMode="auto">
            <a:xfrm>
              <a:off x="3032125" y="4389438"/>
              <a:ext cx="152400" cy="152400"/>
            </a:xfrm>
            <a:prstGeom prst="ellipse">
              <a:avLst/>
            </a:prstGeom>
            <a:solidFill>
              <a:schemeClr val="bg1"/>
            </a:solidFill>
            <a:ln w="9525">
              <a:solidFill>
                <a:schemeClr val="tx1"/>
              </a:solidFill>
              <a:miter lim="800000"/>
              <a:headEnd/>
              <a:tailEnd/>
            </a:ln>
          </p:spPr>
          <p:txBody>
            <a:bodyPr wrap="none" anchor="ctr"/>
            <a:lstStyle/>
            <a:p>
              <a:endParaRPr lang="en-US" sz="788" dirty="0"/>
            </a:p>
          </p:txBody>
        </p:sp>
        <p:sp>
          <p:nvSpPr>
            <p:cNvPr id="57" name="Oval 13"/>
            <p:cNvSpPr>
              <a:spLocks noChangeArrowheads="1"/>
            </p:cNvSpPr>
            <p:nvPr/>
          </p:nvSpPr>
          <p:spPr bwMode="auto">
            <a:xfrm>
              <a:off x="2844800" y="2941638"/>
              <a:ext cx="152400" cy="152400"/>
            </a:xfrm>
            <a:prstGeom prst="ellipse">
              <a:avLst/>
            </a:prstGeom>
            <a:solidFill>
              <a:schemeClr val="bg1"/>
            </a:solidFill>
            <a:ln w="9525">
              <a:solidFill>
                <a:schemeClr val="tx1"/>
              </a:solidFill>
              <a:miter lim="800000"/>
              <a:headEnd/>
              <a:tailEnd/>
            </a:ln>
          </p:spPr>
          <p:txBody>
            <a:bodyPr wrap="none" anchor="ctr"/>
            <a:lstStyle/>
            <a:p>
              <a:endParaRPr lang="en-US" sz="788" dirty="0"/>
            </a:p>
          </p:txBody>
        </p:sp>
        <p:sp>
          <p:nvSpPr>
            <p:cNvPr id="58" name="Oval 14"/>
            <p:cNvSpPr>
              <a:spLocks noChangeArrowheads="1"/>
            </p:cNvSpPr>
            <p:nvPr/>
          </p:nvSpPr>
          <p:spPr bwMode="auto">
            <a:xfrm>
              <a:off x="5089525" y="5075238"/>
              <a:ext cx="152400" cy="152400"/>
            </a:xfrm>
            <a:prstGeom prst="ellipse">
              <a:avLst/>
            </a:prstGeom>
            <a:solidFill>
              <a:schemeClr val="bg1"/>
            </a:solidFill>
            <a:ln w="9525">
              <a:solidFill>
                <a:schemeClr val="tx1"/>
              </a:solidFill>
              <a:miter lim="800000"/>
              <a:headEnd/>
              <a:tailEnd/>
            </a:ln>
          </p:spPr>
          <p:txBody>
            <a:bodyPr wrap="none" anchor="ctr"/>
            <a:lstStyle/>
            <a:p>
              <a:endParaRPr lang="en-US" sz="788" dirty="0"/>
            </a:p>
          </p:txBody>
        </p:sp>
        <p:sp>
          <p:nvSpPr>
            <p:cNvPr id="59" name="Oval 15"/>
            <p:cNvSpPr>
              <a:spLocks noChangeArrowheads="1"/>
            </p:cNvSpPr>
            <p:nvPr/>
          </p:nvSpPr>
          <p:spPr bwMode="auto">
            <a:xfrm>
              <a:off x="4251325" y="4694238"/>
              <a:ext cx="152400" cy="152400"/>
            </a:xfrm>
            <a:prstGeom prst="ellipse">
              <a:avLst/>
            </a:prstGeom>
            <a:solidFill>
              <a:schemeClr val="bg1"/>
            </a:solidFill>
            <a:ln w="9525">
              <a:solidFill>
                <a:schemeClr val="tx1"/>
              </a:solidFill>
              <a:miter lim="800000"/>
              <a:headEnd/>
              <a:tailEnd/>
            </a:ln>
          </p:spPr>
          <p:txBody>
            <a:bodyPr wrap="none" anchor="ctr"/>
            <a:lstStyle/>
            <a:p>
              <a:endParaRPr lang="en-US" sz="788" dirty="0"/>
            </a:p>
          </p:txBody>
        </p:sp>
        <p:sp>
          <p:nvSpPr>
            <p:cNvPr id="60" name="Oval 16"/>
            <p:cNvSpPr>
              <a:spLocks noChangeArrowheads="1"/>
            </p:cNvSpPr>
            <p:nvPr/>
          </p:nvSpPr>
          <p:spPr bwMode="auto">
            <a:xfrm>
              <a:off x="5851525" y="4999038"/>
              <a:ext cx="152400" cy="152400"/>
            </a:xfrm>
            <a:prstGeom prst="ellipse">
              <a:avLst/>
            </a:prstGeom>
            <a:solidFill>
              <a:schemeClr val="bg1"/>
            </a:solidFill>
            <a:ln w="9525">
              <a:solidFill>
                <a:schemeClr val="tx1"/>
              </a:solidFill>
              <a:miter lim="800000"/>
              <a:headEnd/>
              <a:tailEnd/>
            </a:ln>
          </p:spPr>
          <p:txBody>
            <a:bodyPr wrap="none" anchor="ctr"/>
            <a:lstStyle/>
            <a:p>
              <a:endParaRPr lang="en-US" sz="788" dirty="0"/>
            </a:p>
          </p:txBody>
        </p:sp>
        <p:sp>
          <p:nvSpPr>
            <p:cNvPr id="61" name="Oval 17"/>
            <p:cNvSpPr>
              <a:spLocks noChangeArrowheads="1"/>
            </p:cNvSpPr>
            <p:nvPr/>
          </p:nvSpPr>
          <p:spPr bwMode="auto">
            <a:xfrm>
              <a:off x="3032125" y="4465638"/>
              <a:ext cx="152400" cy="152400"/>
            </a:xfrm>
            <a:prstGeom prst="ellipse">
              <a:avLst/>
            </a:prstGeom>
            <a:solidFill>
              <a:schemeClr val="bg1"/>
            </a:solidFill>
            <a:ln w="9525">
              <a:solidFill>
                <a:schemeClr val="tx1"/>
              </a:solidFill>
              <a:miter lim="800000"/>
              <a:headEnd/>
              <a:tailEnd/>
            </a:ln>
          </p:spPr>
          <p:txBody>
            <a:bodyPr wrap="none" anchor="ctr"/>
            <a:lstStyle/>
            <a:p>
              <a:endParaRPr lang="en-US" sz="788" dirty="0"/>
            </a:p>
          </p:txBody>
        </p:sp>
        <p:sp>
          <p:nvSpPr>
            <p:cNvPr id="62" name="Oval 19"/>
            <p:cNvSpPr>
              <a:spLocks noChangeArrowheads="1"/>
            </p:cNvSpPr>
            <p:nvPr/>
          </p:nvSpPr>
          <p:spPr bwMode="auto">
            <a:xfrm>
              <a:off x="4632325" y="4694238"/>
              <a:ext cx="152400" cy="152400"/>
            </a:xfrm>
            <a:prstGeom prst="ellipse">
              <a:avLst/>
            </a:prstGeom>
            <a:solidFill>
              <a:schemeClr val="bg1"/>
            </a:solidFill>
            <a:ln w="9525">
              <a:solidFill>
                <a:schemeClr val="tx1"/>
              </a:solidFill>
              <a:miter lim="800000"/>
              <a:headEnd/>
              <a:tailEnd/>
            </a:ln>
          </p:spPr>
          <p:txBody>
            <a:bodyPr wrap="none" anchor="ctr"/>
            <a:lstStyle/>
            <a:p>
              <a:endParaRPr lang="en-US" sz="788" dirty="0"/>
            </a:p>
          </p:txBody>
        </p:sp>
        <p:sp>
          <p:nvSpPr>
            <p:cNvPr id="63" name="Oval 22"/>
            <p:cNvSpPr>
              <a:spLocks noChangeArrowheads="1"/>
            </p:cNvSpPr>
            <p:nvPr/>
          </p:nvSpPr>
          <p:spPr bwMode="auto">
            <a:xfrm>
              <a:off x="5165725" y="4999038"/>
              <a:ext cx="152400" cy="152400"/>
            </a:xfrm>
            <a:prstGeom prst="ellipse">
              <a:avLst/>
            </a:prstGeom>
            <a:solidFill>
              <a:schemeClr val="bg1"/>
            </a:solidFill>
            <a:ln w="9525">
              <a:solidFill>
                <a:schemeClr val="tx1"/>
              </a:solidFill>
              <a:miter lim="800000"/>
              <a:headEnd/>
              <a:tailEnd/>
            </a:ln>
          </p:spPr>
          <p:txBody>
            <a:bodyPr wrap="none" anchor="ctr"/>
            <a:lstStyle/>
            <a:p>
              <a:endParaRPr lang="en-US" sz="788" dirty="0"/>
            </a:p>
          </p:txBody>
        </p:sp>
        <p:sp>
          <p:nvSpPr>
            <p:cNvPr id="64" name="Oval 23"/>
            <p:cNvSpPr>
              <a:spLocks noChangeArrowheads="1"/>
            </p:cNvSpPr>
            <p:nvPr/>
          </p:nvSpPr>
          <p:spPr bwMode="auto">
            <a:xfrm>
              <a:off x="5318125" y="5151438"/>
              <a:ext cx="152400" cy="152400"/>
            </a:xfrm>
            <a:prstGeom prst="ellipse">
              <a:avLst/>
            </a:prstGeom>
            <a:solidFill>
              <a:schemeClr val="bg1"/>
            </a:solidFill>
            <a:ln w="9525">
              <a:solidFill>
                <a:schemeClr val="tx1"/>
              </a:solidFill>
              <a:miter lim="800000"/>
              <a:headEnd/>
              <a:tailEnd/>
            </a:ln>
          </p:spPr>
          <p:txBody>
            <a:bodyPr wrap="none" anchor="ctr"/>
            <a:lstStyle/>
            <a:p>
              <a:endParaRPr lang="en-US" sz="788" dirty="0"/>
            </a:p>
          </p:txBody>
        </p:sp>
        <p:sp>
          <p:nvSpPr>
            <p:cNvPr id="65" name="Oval 24"/>
            <p:cNvSpPr>
              <a:spLocks noChangeArrowheads="1"/>
            </p:cNvSpPr>
            <p:nvPr/>
          </p:nvSpPr>
          <p:spPr bwMode="auto">
            <a:xfrm>
              <a:off x="5470525" y="5303838"/>
              <a:ext cx="152400" cy="152400"/>
            </a:xfrm>
            <a:prstGeom prst="ellipse">
              <a:avLst/>
            </a:prstGeom>
            <a:solidFill>
              <a:schemeClr val="bg1"/>
            </a:solidFill>
            <a:ln w="9525">
              <a:solidFill>
                <a:schemeClr val="tx1"/>
              </a:solidFill>
              <a:miter lim="800000"/>
              <a:headEnd/>
              <a:tailEnd/>
            </a:ln>
          </p:spPr>
          <p:txBody>
            <a:bodyPr wrap="none" anchor="ctr"/>
            <a:lstStyle/>
            <a:p>
              <a:endParaRPr lang="en-US" sz="788" dirty="0"/>
            </a:p>
          </p:txBody>
        </p:sp>
        <p:sp>
          <p:nvSpPr>
            <p:cNvPr id="66" name="Oval 25"/>
            <p:cNvSpPr>
              <a:spLocks noChangeArrowheads="1"/>
            </p:cNvSpPr>
            <p:nvPr/>
          </p:nvSpPr>
          <p:spPr bwMode="auto">
            <a:xfrm>
              <a:off x="5699125" y="5151438"/>
              <a:ext cx="152400" cy="152400"/>
            </a:xfrm>
            <a:prstGeom prst="ellipse">
              <a:avLst/>
            </a:prstGeom>
            <a:solidFill>
              <a:schemeClr val="bg1"/>
            </a:solidFill>
            <a:ln w="9525">
              <a:solidFill>
                <a:schemeClr val="tx1"/>
              </a:solidFill>
              <a:miter lim="800000"/>
              <a:headEnd/>
              <a:tailEnd/>
            </a:ln>
          </p:spPr>
          <p:txBody>
            <a:bodyPr wrap="none" anchor="ctr"/>
            <a:lstStyle/>
            <a:p>
              <a:endParaRPr lang="en-US" sz="788" dirty="0"/>
            </a:p>
          </p:txBody>
        </p:sp>
        <p:sp>
          <p:nvSpPr>
            <p:cNvPr id="67" name="Oval 26"/>
            <p:cNvSpPr>
              <a:spLocks noChangeArrowheads="1"/>
            </p:cNvSpPr>
            <p:nvPr/>
          </p:nvSpPr>
          <p:spPr bwMode="auto">
            <a:xfrm>
              <a:off x="5851525" y="5303838"/>
              <a:ext cx="152400" cy="152400"/>
            </a:xfrm>
            <a:prstGeom prst="ellipse">
              <a:avLst/>
            </a:prstGeom>
            <a:solidFill>
              <a:schemeClr val="bg1"/>
            </a:solidFill>
            <a:ln w="9525">
              <a:solidFill>
                <a:schemeClr val="tx1"/>
              </a:solidFill>
              <a:miter lim="800000"/>
              <a:headEnd/>
              <a:tailEnd/>
            </a:ln>
          </p:spPr>
          <p:txBody>
            <a:bodyPr wrap="none" anchor="ctr"/>
            <a:lstStyle/>
            <a:p>
              <a:endParaRPr lang="en-US" sz="788" dirty="0"/>
            </a:p>
          </p:txBody>
        </p:sp>
        <p:sp>
          <p:nvSpPr>
            <p:cNvPr id="68" name="Oval 27"/>
            <p:cNvSpPr>
              <a:spLocks noChangeArrowheads="1"/>
            </p:cNvSpPr>
            <p:nvPr/>
          </p:nvSpPr>
          <p:spPr bwMode="auto">
            <a:xfrm>
              <a:off x="6003925" y="5456238"/>
              <a:ext cx="152400" cy="152400"/>
            </a:xfrm>
            <a:prstGeom prst="ellipse">
              <a:avLst/>
            </a:prstGeom>
            <a:solidFill>
              <a:schemeClr val="bg1"/>
            </a:solidFill>
            <a:ln w="9525">
              <a:solidFill>
                <a:schemeClr val="tx1"/>
              </a:solidFill>
              <a:miter lim="800000"/>
              <a:headEnd/>
              <a:tailEnd/>
            </a:ln>
          </p:spPr>
          <p:txBody>
            <a:bodyPr wrap="none" anchor="ctr"/>
            <a:lstStyle/>
            <a:p>
              <a:endParaRPr lang="en-US" sz="788" dirty="0"/>
            </a:p>
          </p:txBody>
        </p:sp>
        <p:sp>
          <p:nvSpPr>
            <p:cNvPr id="69" name="Oval 28"/>
            <p:cNvSpPr>
              <a:spLocks noChangeArrowheads="1"/>
            </p:cNvSpPr>
            <p:nvPr/>
          </p:nvSpPr>
          <p:spPr bwMode="auto">
            <a:xfrm>
              <a:off x="6308725" y="5151438"/>
              <a:ext cx="152400" cy="152400"/>
            </a:xfrm>
            <a:prstGeom prst="ellipse">
              <a:avLst/>
            </a:prstGeom>
            <a:solidFill>
              <a:schemeClr val="bg1"/>
            </a:solidFill>
            <a:ln w="9525">
              <a:solidFill>
                <a:schemeClr val="tx1"/>
              </a:solidFill>
              <a:miter lim="800000"/>
              <a:headEnd/>
              <a:tailEnd/>
            </a:ln>
          </p:spPr>
          <p:txBody>
            <a:bodyPr wrap="none" anchor="ctr"/>
            <a:lstStyle/>
            <a:p>
              <a:endParaRPr lang="en-US" sz="788" dirty="0"/>
            </a:p>
          </p:txBody>
        </p:sp>
        <p:sp>
          <p:nvSpPr>
            <p:cNvPr id="70" name="Oval 29"/>
            <p:cNvSpPr>
              <a:spLocks noChangeArrowheads="1"/>
            </p:cNvSpPr>
            <p:nvPr/>
          </p:nvSpPr>
          <p:spPr bwMode="auto">
            <a:xfrm>
              <a:off x="6461125" y="5303838"/>
              <a:ext cx="152400" cy="152400"/>
            </a:xfrm>
            <a:prstGeom prst="ellipse">
              <a:avLst/>
            </a:prstGeom>
            <a:solidFill>
              <a:schemeClr val="bg1"/>
            </a:solidFill>
            <a:ln w="9525">
              <a:solidFill>
                <a:schemeClr val="tx1"/>
              </a:solidFill>
              <a:miter lim="800000"/>
              <a:headEnd/>
              <a:tailEnd/>
            </a:ln>
          </p:spPr>
          <p:txBody>
            <a:bodyPr wrap="none" anchor="ctr"/>
            <a:lstStyle/>
            <a:p>
              <a:endParaRPr lang="en-US" sz="788" dirty="0"/>
            </a:p>
          </p:txBody>
        </p:sp>
        <p:sp>
          <p:nvSpPr>
            <p:cNvPr id="71" name="Oval 30"/>
            <p:cNvSpPr>
              <a:spLocks noChangeArrowheads="1"/>
            </p:cNvSpPr>
            <p:nvPr/>
          </p:nvSpPr>
          <p:spPr bwMode="auto">
            <a:xfrm>
              <a:off x="6613525" y="5456238"/>
              <a:ext cx="152400" cy="152400"/>
            </a:xfrm>
            <a:prstGeom prst="ellipse">
              <a:avLst/>
            </a:prstGeom>
            <a:solidFill>
              <a:schemeClr val="bg1"/>
            </a:solidFill>
            <a:ln w="9525">
              <a:solidFill>
                <a:schemeClr val="tx1"/>
              </a:solidFill>
              <a:miter lim="800000"/>
              <a:headEnd/>
              <a:tailEnd/>
            </a:ln>
          </p:spPr>
          <p:txBody>
            <a:bodyPr wrap="none" anchor="ctr"/>
            <a:lstStyle/>
            <a:p>
              <a:endParaRPr lang="en-US" sz="788" dirty="0"/>
            </a:p>
          </p:txBody>
        </p:sp>
        <p:sp>
          <p:nvSpPr>
            <p:cNvPr id="72" name="Oval 31"/>
            <p:cNvSpPr>
              <a:spLocks noChangeArrowheads="1"/>
            </p:cNvSpPr>
            <p:nvPr/>
          </p:nvSpPr>
          <p:spPr bwMode="auto">
            <a:xfrm>
              <a:off x="6765925" y="5608638"/>
              <a:ext cx="152400" cy="152400"/>
            </a:xfrm>
            <a:prstGeom prst="ellipse">
              <a:avLst/>
            </a:prstGeom>
            <a:solidFill>
              <a:schemeClr val="bg1"/>
            </a:solidFill>
            <a:ln w="9525">
              <a:solidFill>
                <a:schemeClr val="tx1"/>
              </a:solidFill>
              <a:miter lim="800000"/>
              <a:headEnd/>
              <a:tailEnd/>
            </a:ln>
          </p:spPr>
          <p:txBody>
            <a:bodyPr wrap="none" anchor="ctr"/>
            <a:lstStyle/>
            <a:p>
              <a:endParaRPr lang="en-US" sz="788" dirty="0"/>
            </a:p>
          </p:txBody>
        </p:sp>
        <p:sp>
          <p:nvSpPr>
            <p:cNvPr id="73" name="Oval 39"/>
            <p:cNvSpPr>
              <a:spLocks noChangeArrowheads="1"/>
            </p:cNvSpPr>
            <p:nvPr/>
          </p:nvSpPr>
          <p:spPr bwMode="auto">
            <a:xfrm>
              <a:off x="2844800" y="3932238"/>
              <a:ext cx="152400" cy="152400"/>
            </a:xfrm>
            <a:prstGeom prst="ellipse">
              <a:avLst/>
            </a:prstGeom>
            <a:solidFill>
              <a:schemeClr val="bg1"/>
            </a:solidFill>
            <a:ln w="9525">
              <a:solidFill>
                <a:schemeClr val="tx1"/>
              </a:solidFill>
              <a:miter lim="800000"/>
              <a:headEnd/>
              <a:tailEnd/>
            </a:ln>
          </p:spPr>
          <p:txBody>
            <a:bodyPr wrap="none" anchor="ctr"/>
            <a:lstStyle/>
            <a:p>
              <a:endParaRPr lang="en-US" sz="788" dirty="0"/>
            </a:p>
          </p:txBody>
        </p:sp>
        <p:sp>
          <p:nvSpPr>
            <p:cNvPr id="74" name="Oval 40"/>
            <p:cNvSpPr>
              <a:spLocks noChangeArrowheads="1"/>
            </p:cNvSpPr>
            <p:nvPr/>
          </p:nvSpPr>
          <p:spPr bwMode="auto">
            <a:xfrm>
              <a:off x="2844800" y="4084638"/>
              <a:ext cx="152400" cy="152400"/>
            </a:xfrm>
            <a:prstGeom prst="ellipse">
              <a:avLst/>
            </a:prstGeom>
            <a:solidFill>
              <a:schemeClr val="bg1"/>
            </a:solidFill>
            <a:ln w="9525">
              <a:solidFill>
                <a:schemeClr val="tx1"/>
              </a:solidFill>
              <a:miter lim="800000"/>
              <a:headEnd/>
              <a:tailEnd/>
            </a:ln>
          </p:spPr>
          <p:txBody>
            <a:bodyPr wrap="none" anchor="ctr"/>
            <a:lstStyle/>
            <a:p>
              <a:endParaRPr lang="en-US" sz="788" dirty="0"/>
            </a:p>
          </p:txBody>
        </p:sp>
        <p:sp>
          <p:nvSpPr>
            <p:cNvPr id="75" name="Oval 41"/>
            <p:cNvSpPr>
              <a:spLocks noChangeArrowheads="1"/>
            </p:cNvSpPr>
            <p:nvPr/>
          </p:nvSpPr>
          <p:spPr bwMode="auto">
            <a:xfrm>
              <a:off x="2844800" y="2255838"/>
              <a:ext cx="152400" cy="152400"/>
            </a:xfrm>
            <a:prstGeom prst="ellipse">
              <a:avLst/>
            </a:prstGeom>
            <a:solidFill>
              <a:schemeClr val="bg1"/>
            </a:solidFill>
            <a:ln w="9525">
              <a:solidFill>
                <a:schemeClr val="tx1"/>
              </a:solidFill>
              <a:miter lim="800000"/>
              <a:headEnd/>
              <a:tailEnd/>
            </a:ln>
          </p:spPr>
          <p:txBody>
            <a:bodyPr wrap="none" anchor="ctr"/>
            <a:lstStyle/>
            <a:p>
              <a:endParaRPr lang="en-US" sz="788" dirty="0"/>
            </a:p>
          </p:txBody>
        </p:sp>
        <p:sp>
          <p:nvSpPr>
            <p:cNvPr id="76" name="Oval 45"/>
            <p:cNvSpPr>
              <a:spLocks noChangeArrowheads="1"/>
            </p:cNvSpPr>
            <p:nvPr/>
          </p:nvSpPr>
          <p:spPr bwMode="auto">
            <a:xfrm>
              <a:off x="3032125" y="4465638"/>
              <a:ext cx="152400" cy="152400"/>
            </a:xfrm>
            <a:prstGeom prst="ellipse">
              <a:avLst/>
            </a:prstGeom>
            <a:solidFill>
              <a:schemeClr val="bg1"/>
            </a:solidFill>
            <a:ln w="9525">
              <a:solidFill>
                <a:schemeClr val="tx1"/>
              </a:solidFill>
              <a:miter lim="800000"/>
              <a:headEnd/>
              <a:tailEnd/>
            </a:ln>
          </p:spPr>
          <p:txBody>
            <a:bodyPr wrap="none" anchor="ctr"/>
            <a:lstStyle/>
            <a:p>
              <a:endParaRPr lang="en-US" sz="788" dirty="0"/>
            </a:p>
          </p:txBody>
        </p:sp>
        <p:sp>
          <p:nvSpPr>
            <p:cNvPr id="77" name="Oval 46"/>
            <p:cNvSpPr>
              <a:spLocks noChangeArrowheads="1"/>
            </p:cNvSpPr>
            <p:nvPr/>
          </p:nvSpPr>
          <p:spPr bwMode="auto">
            <a:xfrm>
              <a:off x="3184525" y="4618038"/>
              <a:ext cx="152400" cy="152400"/>
            </a:xfrm>
            <a:prstGeom prst="ellipse">
              <a:avLst/>
            </a:prstGeom>
            <a:solidFill>
              <a:schemeClr val="bg1"/>
            </a:solidFill>
            <a:ln w="9525">
              <a:solidFill>
                <a:schemeClr val="tx1"/>
              </a:solidFill>
              <a:miter lim="800000"/>
              <a:headEnd/>
              <a:tailEnd/>
            </a:ln>
          </p:spPr>
          <p:txBody>
            <a:bodyPr wrap="none" anchor="ctr"/>
            <a:lstStyle/>
            <a:p>
              <a:endParaRPr lang="en-US" sz="788" dirty="0"/>
            </a:p>
          </p:txBody>
        </p:sp>
        <p:sp>
          <p:nvSpPr>
            <p:cNvPr id="78" name="Oval 47"/>
            <p:cNvSpPr>
              <a:spLocks noChangeArrowheads="1"/>
            </p:cNvSpPr>
            <p:nvPr/>
          </p:nvSpPr>
          <p:spPr bwMode="auto">
            <a:xfrm>
              <a:off x="5054600" y="5486400"/>
              <a:ext cx="152400" cy="152400"/>
            </a:xfrm>
            <a:prstGeom prst="ellipse">
              <a:avLst/>
            </a:prstGeom>
            <a:solidFill>
              <a:schemeClr val="bg1"/>
            </a:solidFill>
            <a:ln w="9525">
              <a:solidFill>
                <a:schemeClr val="tx1"/>
              </a:solidFill>
              <a:miter lim="800000"/>
              <a:headEnd/>
              <a:tailEnd/>
            </a:ln>
          </p:spPr>
          <p:txBody>
            <a:bodyPr wrap="none" anchor="ctr"/>
            <a:lstStyle/>
            <a:p>
              <a:endParaRPr lang="en-US" sz="788" dirty="0"/>
            </a:p>
          </p:txBody>
        </p:sp>
        <p:sp>
          <p:nvSpPr>
            <p:cNvPr id="79" name="Oval 51"/>
            <p:cNvSpPr>
              <a:spLocks noChangeArrowheads="1"/>
            </p:cNvSpPr>
            <p:nvPr/>
          </p:nvSpPr>
          <p:spPr bwMode="auto">
            <a:xfrm>
              <a:off x="5622925" y="4999038"/>
              <a:ext cx="152400" cy="152400"/>
            </a:xfrm>
            <a:prstGeom prst="ellipse">
              <a:avLst/>
            </a:prstGeom>
            <a:solidFill>
              <a:schemeClr val="bg1"/>
            </a:solidFill>
            <a:ln w="9525">
              <a:solidFill>
                <a:schemeClr val="tx1"/>
              </a:solidFill>
              <a:miter lim="800000"/>
              <a:headEnd/>
              <a:tailEnd/>
            </a:ln>
          </p:spPr>
          <p:txBody>
            <a:bodyPr wrap="none" anchor="ctr"/>
            <a:lstStyle/>
            <a:p>
              <a:endParaRPr lang="en-US" sz="788" dirty="0"/>
            </a:p>
          </p:txBody>
        </p:sp>
        <p:sp>
          <p:nvSpPr>
            <p:cNvPr id="80" name="Oval 52"/>
            <p:cNvSpPr>
              <a:spLocks noChangeArrowheads="1"/>
            </p:cNvSpPr>
            <p:nvPr/>
          </p:nvSpPr>
          <p:spPr bwMode="auto">
            <a:xfrm>
              <a:off x="5775325" y="5151438"/>
              <a:ext cx="152400" cy="152400"/>
            </a:xfrm>
            <a:prstGeom prst="ellipse">
              <a:avLst/>
            </a:prstGeom>
            <a:solidFill>
              <a:schemeClr val="bg1"/>
            </a:solidFill>
            <a:ln w="9525">
              <a:solidFill>
                <a:schemeClr val="tx1"/>
              </a:solidFill>
              <a:miter lim="800000"/>
              <a:headEnd/>
              <a:tailEnd/>
            </a:ln>
          </p:spPr>
          <p:txBody>
            <a:bodyPr wrap="none" anchor="ctr"/>
            <a:lstStyle/>
            <a:p>
              <a:endParaRPr lang="en-US" sz="788" dirty="0"/>
            </a:p>
          </p:txBody>
        </p:sp>
        <p:sp>
          <p:nvSpPr>
            <p:cNvPr id="81" name="Oval 53"/>
            <p:cNvSpPr>
              <a:spLocks noChangeArrowheads="1"/>
            </p:cNvSpPr>
            <p:nvPr/>
          </p:nvSpPr>
          <p:spPr bwMode="auto">
            <a:xfrm>
              <a:off x="5927725" y="5303838"/>
              <a:ext cx="152400" cy="152400"/>
            </a:xfrm>
            <a:prstGeom prst="ellipse">
              <a:avLst/>
            </a:prstGeom>
            <a:solidFill>
              <a:schemeClr val="bg1"/>
            </a:solidFill>
            <a:ln w="9525">
              <a:solidFill>
                <a:schemeClr val="tx1"/>
              </a:solidFill>
              <a:miter lim="800000"/>
              <a:headEnd/>
              <a:tailEnd/>
            </a:ln>
          </p:spPr>
          <p:txBody>
            <a:bodyPr wrap="none" anchor="ctr"/>
            <a:lstStyle/>
            <a:p>
              <a:endParaRPr lang="en-US" sz="788" dirty="0"/>
            </a:p>
          </p:txBody>
        </p:sp>
        <p:sp>
          <p:nvSpPr>
            <p:cNvPr id="82" name="Oval 54"/>
            <p:cNvSpPr>
              <a:spLocks noChangeArrowheads="1"/>
            </p:cNvSpPr>
            <p:nvPr/>
          </p:nvSpPr>
          <p:spPr bwMode="auto">
            <a:xfrm>
              <a:off x="6156325" y="5151438"/>
              <a:ext cx="152400" cy="152400"/>
            </a:xfrm>
            <a:prstGeom prst="ellipse">
              <a:avLst/>
            </a:prstGeom>
            <a:solidFill>
              <a:schemeClr val="bg1"/>
            </a:solidFill>
            <a:ln w="9525">
              <a:solidFill>
                <a:schemeClr val="tx1"/>
              </a:solidFill>
              <a:miter lim="800000"/>
              <a:headEnd/>
              <a:tailEnd/>
            </a:ln>
          </p:spPr>
          <p:txBody>
            <a:bodyPr wrap="none" anchor="ctr"/>
            <a:lstStyle/>
            <a:p>
              <a:endParaRPr lang="en-US" sz="788" dirty="0"/>
            </a:p>
          </p:txBody>
        </p:sp>
        <p:sp>
          <p:nvSpPr>
            <p:cNvPr id="83" name="Oval 55"/>
            <p:cNvSpPr>
              <a:spLocks noChangeArrowheads="1"/>
            </p:cNvSpPr>
            <p:nvPr/>
          </p:nvSpPr>
          <p:spPr bwMode="auto">
            <a:xfrm>
              <a:off x="6308725" y="5303838"/>
              <a:ext cx="152400" cy="152400"/>
            </a:xfrm>
            <a:prstGeom prst="ellipse">
              <a:avLst/>
            </a:prstGeom>
            <a:solidFill>
              <a:schemeClr val="bg1"/>
            </a:solidFill>
            <a:ln w="9525">
              <a:solidFill>
                <a:schemeClr val="tx1"/>
              </a:solidFill>
              <a:miter lim="800000"/>
              <a:headEnd/>
              <a:tailEnd/>
            </a:ln>
          </p:spPr>
          <p:txBody>
            <a:bodyPr wrap="none" anchor="ctr"/>
            <a:lstStyle/>
            <a:p>
              <a:endParaRPr lang="en-US" sz="788" dirty="0"/>
            </a:p>
          </p:txBody>
        </p:sp>
        <p:sp>
          <p:nvSpPr>
            <p:cNvPr id="84" name="Oval 56"/>
            <p:cNvSpPr>
              <a:spLocks noChangeArrowheads="1"/>
            </p:cNvSpPr>
            <p:nvPr/>
          </p:nvSpPr>
          <p:spPr bwMode="auto">
            <a:xfrm>
              <a:off x="6461125" y="5456238"/>
              <a:ext cx="152400" cy="152400"/>
            </a:xfrm>
            <a:prstGeom prst="ellipse">
              <a:avLst/>
            </a:prstGeom>
            <a:solidFill>
              <a:schemeClr val="bg1"/>
            </a:solidFill>
            <a:ln w="9525">
              <a:solidFill>
                <a:schemeClr val="tx1"/>
              </a:solidFill>
              <a:miter lim="800000"/>
              <a:headEnd/>
              <a:tailEnd/>
            </a:ln>
          </p:spPr>
          <p:txBody>
            <a:bodyPr wrap="none" anchor="ctr"/>
            <a:lstStyle/>
            <a:p>
              <a:endParaRPr lang="en-US" sz="788" dirty="0"/>
            </a:p>
          </p:txBody>
        </p:sp>
        <p:sp>
          <p:nvSpPr>
            <p:cNvPr id="85" name="Oval 57"/>
            <p:cNvSpPr>
              <a:spLocks noChangeArrowheads="1"/>
            </p:cNvSpPr>
            <p:nvPr/>
          </p:nvSpPr>
          <p:spPr bwMode="auto">
            <a:xfrm>
              <a:off x="6765925" y="5151438"/>
              <a:ext cx="152400" cy="152400"/>
            </a:xfrm>
            <a:prstGeom prst="ellipse">
              <a:avLst/>
            </a:prstGeom>
            <a:solidFill>
              <a:schemeClr val="bg1"/>
            </a:solidFill>
            <a:ln w="9525">
              <a:solidFill>
                <a:schemeClr val="tx1"/>
              </a:solidFill>
              <a:miter lim="800000"/>
              <a:headEnd/>
              <a:tailEnd/>
            </a:ln>
          </p:spPr>
          <p:txBody>
            <a:bodyPr wrap="none" anchor="ctr"/>
            <a:lstStyle/>
            <a:p>
              <a:endParaRPr lang="en-US" sz="788" dirty="0"/>
            </a:p>
          </p:txBody>
        </p:sp>
        <p:sp>
          <p:nvSpPr>
            <p:cNvPr id="86" name="Oval 58"/>
            <p:cNvSpPr>
              <a:spLocks noChangeArrowheads="1"/>
            </p:cNvSpPr>
            <p:nvPr/>
          </p:nvSpPr>
          <p:spPr bwMode="auto">
            <a:xfrm>
              <a:off x="6918325" y="5303838"/>
              <a:ext cx="152400" cy="152400"/>
            </a:xfrm>
            <a:prstGeom prst="ellipse">
              <a:avLst/>
            </a:prstGeom>
            <a:solidFill>
              <a:schemeClr val="bg1"/>
            </a:solidFill>
            <a:ln w="9525">
              <a:solidFill>
                <a:schemeClr val="tx1"/>
              </a:solidFill>
              <a:miter lim="800000"/>
              <a:headEnd/>
              <a:tailEnd/>
            </a:ln>
          </p:spPr>
          <p:txBody>
            <a:bodyPr wrap="none" anchor="ctr"/>
            <a:lstStyle/>
            <a:p>
              <a:endParaRPr lang="en-US" sz="788" dirty="0"/>
            </a:p>
          </p:txBody>
        </p:sp>
        <p:sp>
          <p:nvSpPr>
            <p:cNvPr id="87" name="Oval 59"/>
            <p:cNvSpPr>
              <a:spLocks noChangeArrowheads="1"/>
            </p:cNvSpPr>
            <p:nvPr/>
          </p:nvSpPr>
          <p:spPr bwMode="auto">
            <a:xfrm>
              <a:off x="7070725" y="5456238"/>
              <a:ext cx="152400" cy="152400"/>
            </a:xfrm>
            <a:prstGeom prst="ellipse">
              <a:avLst/>
            </a:prstGeom>
            <a:solidFill>
              <a:schemeClr val="bg1"/>
            </a:solidFill>
            <a:ln w="9525">
              <a:solidFill>
                <a:schemeClr val="tx1"/>
              </a:solidFill>
              <a:miter lim="800000"/>
              <a:headEnd/>
              <a:tailEnd/>
            </a:ln>
          </p:spPr>
          <p:txBody>
            <a:bodyPr wrap="none" anchor="ctr"/>
            <a:lstStyle/>
            <a:p>
              <a:endParaRPr lang="en-US" sz="788" dirty="0"/>
            </a:p>
          </p:txBody>
        </p:sp>
        <p:sp>
          <p:nvSpPr>
            <p:cNvPr id="88" name="Oval 60"/>
            <p:cNvSpPr>
              <a:spLocks noChangeArrowheads="1"/>
            </p:cNvSpPr>
            <p:nvPr/>
          </p:nvSpPr>
          <p:spPr bwMode="auto">
            <a:xfrm>
              <a:off x="7223125" y="5608638"/>
              <a:ext cx="152400" cy="152400"/>
            </a:xfrm>
            <a:prstGeom prst="ellipse">
              <a:avLst/>
            </a:prstGeom>
            <a:solidFill>
              <a:schemeClr val="bg1"/>
            </a:solidFill>
            <a:ln w="9525">
              <a:solidFill>
                <a:schemeClr val="tx1"/>
              </a:solidFill>
              <a:miter lim="800000"/>
              <a:headEnd/>
              <a:tailEnd/>
            </a:ln>
          </p:spPr>
          <p:txBody>
            <a:bodyPr wrap="none" anchor="ctr"/>
            <a:lstStyle/>
            <a:p>
              <a:endParaRPr lang="en-US" sz="788" dirty="0"/>
            </a:p>
          </p:txBody>
        </p:sp>
        <p:sp>
          <p:nvSpPr>
            <p:cNvPr id="89" name="Oval 70"/>
            <p:cNvSpPr>
              <a:spLocks noChangeArrowheads="1"/>
            </p:cNvSpPr>
            <p:nvPr/>
          </p:nvSpPr>
          <p:spPr bwMode="auto">
            <a:xfrm>
              <a:off x="2844800" y="3657600"/>
              <a:ext cx="152400" cy="152400"/>
            </a:xfrm>
            <a:prstGeom prst="ellipse">
              <a:avLst/>
            </a:prstGeom>
            <a:solidFill>
              <a:schemeClr val="bg1"/>
            </a:solidFill>
            <a:ln w="9525">
              <a:solidFill>
                <a:schemeClr val="tx1"/>
              </a:solidFill>
              <a:miter lim="800000"/>
              <a:headEnd/>
              <a:tailEnd/>
            </a:ln>
          </p:spPr>
          <p:txBody>
            <a:bodyPr wrap="none" anchor="ctr"/>
            <a:lstStyle/>
            <a:p>
              <a:endParaRPr lang="en-US" sz="788" dirty="0"/>
            </a:p>
          </p:txBody>
        </p:sp>
        <p:sp>
          <p:nvSpPr>
            <p:cNvPr id="90" name="Oval 72"/>
            <p:cNvSpPr>
              <a:spLocks noChangeArrowheads="1"/>
            </p:cNvSpPr>
            <p:nvPr/>
          </p:nvSpPr>
          <p:spPr bwMode="auto">
            <a:xfrm>
              <a:off x="3946525" y="5151438"/>
              <a:ext cx="152400" cy="152400"/>
            </a:xfrm>
            <a:prstGeom prst="ellipse">
              <a:avLst/>
            </a:prstGeom>
            <a:solidFill>
              <a:schemeClr val="bg1"/>
            </a:solidFill>
            <a:ln w="9525">
              <a:solidFill>
                <a:schemeClr val="tx1"/>
              </a:solidFill>
              <a:miter lim="800000"/>
              <a:headEnd/>
              <a:tailEnd/>
            </a:ln>
          </p:spPr>
          <p:txBody>
            <a:bodyPr wrap="none" anchor="ctr"/>
            <a:lstStyle/>
            <a:p>
              <a:endParaRPr lang="en-US" sz="788" dirty="0"/>
            </a:p>
          </p:txBody>
        </p:sp>
        <p:sp>
          <p:nvSpPr>
            <p:cNvPr id="91" name="Oval 74"/>
            <p:cNvSpPr>
              <a:spLocks noChangeArrowheads="1"/>
            </p:cNvSpPr>
            <p:nvPr/>
          </p:nvSpPr>
          <p:spPr bwMode="auto">
            <a:xfrm>
              <a:off x="6156325" y="5684838"/>
              <a:ext cx="152400" cy="152400"/>
            </a:xfrm>
            <a:prstGeom prst="ellipse">
              <a:avLst/>
            </a:prstGeom>
            <a:solidFill>
              <a:schemeClr val="bg1"/>
            </a:solidFill>
            <a:ln w="9525">
              <a:solidFill>
                <a:schemeClr val="tx1"/>
              </a:solidFill>
              <a:miter lim="800000"/>
              <a:headEnd/>
              <a:tailEnd/>
            </a:ln>
          </p:spPr>
          <p:txBody>
            <a:bodyPr wrap="none" anchor="ctr"/>
            <a:lstStyle/>
            <a:p>
              <a:endParaRPr lang="en-US" sz="788" dirty="0"/>
            </a:p>
          </p:txBody>
        </p:sp>
        <p:sp>
          <p:nvSpPr>
            <p:cNvPr id="92" name="Oval 75"/>
            <p:cNvSpPr>
              <a:spLocks noChangeArrowheads="1"/>
            </p:cNvSpPr>
            <p:nvPr/>
          </p:nvSpPr>
          <p:spPr bwMode="auto">
            <a:xfrm>
              <a:off x="4479925" y="4618038"/>
              <a:ext cx="152400" cy="152400"/>
            </a:xfrm>
            <a:prstGeom prst="ellipse">
              <a:avLst/>
            </a:prstGeom>
            <a:solidFill>
              <a:schemeClr val="bg1"/>
            </a:solidFill>
            <a:ln w="9525">
              <a:solidFill>
                <a:schemeClr val="tx1"/>
              </a:solidFill>
              <a:miter lim="800000"/>
              <a:headEnd/>
              <a:tailEnd/>
            </a:ln>
          </p:spPr>
          <p:txBody>
            <a:bodyPr wrap="none" anchor="ctr"/>
            <a:lstStyle/>
            <a:p>
              <a:endParaRPr lang="en-US" sz="788" dirty="0"/>
            </a:p>
          </p:txBody>
        </p:sp>
        <p:sp>
          <p:nvSpPr>
            <p:cNvPr id="93" name="Oval 76"/>
            <p:cNvSpPr>
              <a:spLocks noChangeArrowheads="1"/>
            </p:cNvSpPr>
            <p:nvPr/>
          </p:nvSpPr>
          <p:spPr bwMode="auto">
            <a:xfrm>
              <a:off x="3032125" y="4389438"/>
              <a:ext cx="152400" cy="152400"/>
            </a:xfrm>
            <a:prstGeom prst="ellipse">
              <a:avLst/>
            </a:prstGeom>
            <a:solidFill>
              <a:schemeClr val="bg1"/>
            </a:solidFill>
            <a:ln w="9525">
              <a:solidFill>
                <a:schemeClr val="tx1"/>
              </a:solidFill>
              <a:miter lim="800000"/>
              <a:headEnd/>
              <a:tailEnd/>
            </a:ln>
          </p:spPr>
          <p:txBody>
            <a:bodyPr wrap="none" anchor="ctr"/>
            <a:lstStyle/>
            <a:p>
              <a:endParaRPr lang="en-US" sz="788" dirty="0"/>
            </a:p>
          </p:txBody>
        </p:sp>
        <p:sp>
          <p:nvSpPr>
            <p:cNvPr id="94" name="Oval 77"/>
            <p:cNvSpPr>
              <a:spLocks noChangeArrowheads="1"/>
            </p:cNvSpPr>
            <p:nvPr/>
          </p:nvSpPr>
          <p:spPr bwMode="auto">
            <a:xfrm>
              <a:off x="3987800" y="4343400"/>
              <a:ext cx="152400" cy="152400"/>
            </a:xfrm>
            <a:prstGeom prst="ellipse">
              <a:avLst/>
            </a:prstGeom>
            <a:solidFill>
              <a:schemeClr val="bg1"/>
            </a:solidFill>
            <a:ln w="9525">
              <a:solidFill>
                <a:schemeClr val="tx1"/>
              </a:solidFill>
              <a:miter lim="800000"/>
              <a:headEnd/>
              <a:tailEnd/>
            </a:ln>
          </p:spPr>
          <p:txBody>
            <a:bodyPr wrap="none" anchor="ctr"/>
            <a:lstStyle/>
            <a:p>
              <a:endParaRPr lang="en-US" sz="788" dirty="0"/>
            </a:p>
          </p:txBody>
        </p:sp>
        <p:sp>
          <p:nvSpPr>
            <p:cNvPr id="95" name="Oval 78"/>
            <p:cNvSpPr>
              <a:spLocks noChangeArrowheads="1"/>
            </p:cNvSpPr>
            <p:nvPr/>
          </p:nvSpPr>
          <p:spPr bwMode="auto">
            <a:xfrm>
              <a:off x="4022725" y="4999038"/>
              <a:ext cx="152400" cy="152400"/>
            </a:xfrm>
            <a:prstGeom prst="ellipse">
              <a:avLst/>
            </a:prstGeom>
            <a:solidFill>
              <a:schemeClr val="bg1"/>
            </a:solidFill>
            <a:ln w="9525">
              <a:solidFill>
                <a:schemeClr val="tx1"/>
              </a:solidFill>
              <a:miter lim="800000"/>
              <a:headEnd/>
              <a:tailEnd/>
            </a:ln>
          </p:spPr>
          <p:txBody>
            <a:bodyPr wrap="none" anchor="ctr"/>
            <a:lstStyle/>
            <a:p>
              <a:endParaRPr lang="en-US" sz="788" dirty="0"/>
            </a:p>
          </p:txBody>
        </p:sp>
        <p:sp>
          <p:nvSpPr>
            <p:cNvPr id="96" name="Oval 82"/>
            <p:cNvSpPr>
              <a:spLocks noChangeArrowheads="1"/>
            </p:cNvSpPr>
            <p:nvPr/>
          </p:nvSpPr>
          <p:spPr bwMode="auto">
            <a:xfrm>
              <a:off x="3108325" y="4694238"/>
              <a:ext cx="152400" cy="152400"/>
            </a:xfrm>
            <a:prstGeom prst="ellipse">
              <a:avLst/>
            </a:prstGeom>
            <a:solidFill>
              <a:schemeClr val="bg1"/>
            </a:solidFill>
            <a:ln w="9525">
              <a:solidFill>
                <a:schemeClr val="tx1"/>
              </a:solidFill>
              <a:miter lim="800000"/>
              <a:headEnd/>
              <a:tailEnd/>
            </a:ln>
          </p:spPr>
          <p:txBody>
            <a:bodyPr wrap="none" anchor="ctr"/>
            <a:lstStyle/>
            <a:p>
              <a:endParaRPr lang="en-US" sz="788" dirty="0"/>
            </a:p>
          </p:txBody>
        </p:sp>
        <p:sp>
          <p:nvSpPr>
            <p:cNvPr id="97" name="Oval 83"/>
            <p:cNvSpPr>
              <a:spLocks noChangeArrowheads="1"/>
            </p:cNvSpPr>
            <p:nvPr/>
          </p:nvSpPr>
          <p:spPr bwMode="auto">
            <a:xfrm>
              <a:off x="3260725" y="4846638"/>
              <a:ext cx="152400" cy="152400"/>
            </a:xfrm>
            <a:prstGeom prst="ellipse">
              <a:avLst/>
            </a:prstGeom>
            <a:solidFill>
              <a:schemeClr val="bg1"/>
            </a:solidFill>
            <a:ln w="9525">
              <a:solidFill>
                <a:schemeClr val="tx1"/>
              </a:solidFill>
              <a:miter lim="800000"/>
              <a:headEnd/>
              <a:tailEnd/>
            </a:ln>
          </p:spPr>
          <p:txBody>
            <a:bodyPr wrap="none" anchor="ctr"/>
            <a:lstStyle/>
            <a:p>
              <a:endParaRPr lang="en-US" sz="788" dirty="0"/>
            </a:p>
          </p:txBody>
        </p:sp>
        <p:sp>
          <p:nvSpPr>
            <p:cNvPr id="98" name="Oval 84"/>
            <p:cNvSpPr>
              <a:spLocks noChangeArrowheads="1"/>
            </p:cNvSpPr>
            <p:nvPr/>
          </p:nvSpPr>
          <p:spPr bwMode="auto">
            <a:xfrm>
              <a:off x="3413125" y="4999038"/>
              <a:ext cx="152400" cy="152400"/>
            </a:xfrm>
            <a:prstGeom prst="ellipse">
              <a:avLst/>
            </a:prstGeom>
            <a:solidFill>
              <a:schemeClr val="bg1"/>
            </a:solidFill>
            <a:ln w="9525">
              <a:solidFill>
                <a:schemeClr val="tx1"/>
              </a:solidFill>
              <a:miter lim="800000"/>
              <a:headEnd/>
              <a:tailEnd/>
            </a:ln>
          </p:spPr>
          <p:txBody>
            <a:bodyPr wrap="none" anchor="ctr"/>
            <a:lstStyle/>
            <a:p>
              <a:endParaRPr lang="en-US" sz="788" dirty="0"/>
            </a:p>
          </p:txBody>
        </p:sp>
        <p:sp>
          <p:nvSpPr>
            <p:cNvPr id="99" name="Oval 85"/>
            <p:cNvSpPr>
              <a:spLocks noChangeArrowheads="1"/>
            </p:cNvSpPr>
            <p:nvPr/>
          </p:nvSpPr>
          <p:spPr bwMode="auto">
            <a:xfrm>
              <a:off x="6578600" y="4876800"/>
              <a:ext cx="152400" cy="152400"/>
            </a:xfrm>
            <a:prstGeom prst="ellipse">
              <a:avLst/>
            </a:prstGeom>
            <a:solidFill>
              <a:schemeClr val="bg1"/>
            </a:solidFill>
            <a:ln w="9525">
              <a:solidFill>
                <a:schemeClr val="tx1"/>
              </a:solidFill>
              <a:miter lim="800000"/>
              <a:headEnd/>
              <a:tailEnd/>
            </a:ln>
          </p:spPr>
          <p:txBody>
            <a:bodyPr wrap="none" anchor="ctr"/>
            <a:lstStyle/>
            <a:p>
              <a:endParaRPr lang="en-US" sz="788" dirty="0"/>
            </a:p>
          </p:txBody>
        </p:sp>
        <p:sp>
          <p:nvSpPr>
            <p:cNvPr id="100" name="Oval 86"/>
            <p:cNvSpPr>
              <a:spLocks noChangeArrowheads="1"/>
            </p:cNvSpPr>
            <p:nvPr/>
          </p:nvSpPr>
          <p:spPr bwMode="auto">
            <a:xfrm>
              <a:off x="7112000" y="4800600"/>
              <a:ext cx="152400" cy="152400"/>
            </a:xfrm>
            <a:prstGeom prst="ellipse">
              <a:avLst/>
            </a:prstGeom>
            <a:solidFill>
              <a:schemeClr val="bg1"/>
            </a:solidFill>
            <a:ln w="9525">
              <a:solidFill>
                <a:schemeClr val="tx1"/>
              </a:solidFill>
              <a:miter lim="800000"/>
              <a:headEnd/>
              <a:tailEnd/>
            </a:ln>
          </p:spPr>
          <p:txBody>
            <a:bodyPr wrap="none" anchor="ctr"/>
            <a:lstStyle/>
            <a:p>
              <a:endParaRPr lang="en-US" sz="788" dirty="0"/>
            </a:p>
          </p:txBody>
        </p:sp>
        <p:sp>
          <p:nvSpPr>
            <p:cNvPr id="101" name="Oval 87"/>
            <p:cNvSpPr>
              <a:spLocks noChangeArrowheads="1"/>
            </p:cNvSpPr>
            <p:nvPr/>
          </p:nvSpPr>
          <p:spPr bwMode="auto">
            <a:xfrm>
              <a:off x="4022725" y="4999038"/>
              <a:ext cx="152400" cy="152400"/>
            </a:xfrm>
            <a:prstGeom prst="ellipse">
              <a:avLst/>
            </a:prstGeom>
            <a:solidFill>
              <a:schemeClr val="bg1"/>
            </a:solidFill>
            <a:ln w="9525">
              <a:solidFill>
                <a:schemeClr val="tx1"/>
              </a:solidFill>
              <a:miter lim="800000"/>
              <a:headEnd/>
              <a:tailEnd/>
            </a:ln>
          </p:spPr>
          <p:txBody>
            <a:bodyPr wrap="none" anchor="ctr"/>
            <a:lstStyle/>
            <a:p>
              <a:endParaRPr lang="en-US" sz="788" dirty="0"/>
            </a:p>
          </p:txBody>
        </p:sp>
        <p:sp>
          <p:nvSpPr>
            <p:cNvPr id="102" name="Oval 89"/>
            <p:cNvSpPr>
              <a:spLocks noChangeArrowheads="1"/>
            </p:cNvSpPr>
            <p:nvPr/>
          </p:nvSpPr>
          <p:spPr bwMode="auto">
            <a:xfrm>
              <a:off x="7527925" y="5380038"/>
              <a:ext cx="152400" cy="152400"/>
            </a:xfrm>
            <a:prstGeom prst="ellipse">
              <a:avLst/>
            </a:prstGeom>
            <a:solidFill>
              <a:schemeClr val="bg1"/>
            </a:solidFill>
            <a:ln w="9525">
              <a:solidFill>
                <a:schemeClr val="tx1"/>
              </a:solidFill>
              <a:miter lim="800000"/>
              <a:headEnd/>
              <a:tailEnd/>
            </a:ln>
          </p:spPr>
          <p:txBody>
            <a:bodyPr wrap="none" anchor="ctr"/>
            <a:lstStyle/>
            <a:p>
              <a:endParaRPr lang="en-US" sz="788" dirty="0"/>
            </a:p>
          </p:txBody>
        </p:sp>
        <p:sp>
          <p:nvSpPr>
            <p:cNvPr id="103" name="Oval 90"/>
            <p:cNvSpPr>
              <a:spLocks noChangeArrowheads="1"/>
            </p:cNvSpPr>
            <p:nvPr/>
          </p:nvSpPr>
          <p:spPr bwMode="auto">
            <a:xfrm>
              <a:off x="7680325" y="5532438"/>
              <a:ext cx="152400" cy="152400"/>
            </a:xfrm>
            <a:prstGeom prst="ellipse">
              <a:avLst/>
            </a:prstGeom>
            <a:solidFill>
              <a:schemeClr val="bg1"/>
            </a:solidFill>
            <a:ln w="9525">
              <a:solidFill>
                <a:schemeClr val="tx1"/>
              </a:solidFill>
              <a:miter lim="800000"/>
              <a:headEnd/>
              <a:tailEnd/>
            </a:ln>
          </p:spPr>
          <p:txBody>
            <a:bodyPr wrap="none" anchor="ctr"/>
            <a:lstStyle/>
            <a:p>
              <a:endParaRPr lang="en-US" sz="788" dirty="0"/>
            </a:p>
          </p:txBody>
        </p:sp>
        <p:sp>
          <p:nvSpPr>
            <p:cNvPr id="104" name="Oval 92"/>
            <p:cNvSpPr>
              <a:spLocks noChangeArrowheads="1"/>
            </p:cNvSpPr>
            <p:nvPr/>
          </p:nvSpPr>
          <p:spPr bwMode="auto">
            <a:xfrm>
              <a:off x="9966325" y="5684838"/>
              <a:ext cx="152400" cy="152400"/>
            </a:xfrm>
            <a:prstGeom prst="ellipse">
              <a:avLst/>
            </a:prstGeom>
            <a:solidFill>
              <a:schemeClr val="bg1"/>
            </a:solidFill>
            <a:ln w="9525">
              <a:solidFill>
                <a:schemeClr val="tx1"/>
              </a:solidFill>
              <a:miter lim="800000"/>
              <a:headEnd/>
              <a:tailEnd/>
            </a:ln>
          </p:spPr>
          <p:txBody>
            <a:bodyPr wrap="none" anchor="ctr"/>
            <a:lstStyle/>
            <a:p>
              <a:endParaRPr lang="en-US" sz="788" dirty="0"/>
            </a:p>
          </p:txBody>
        </p:sp>
        <p:sp>
          <p:nvSpPr>
            <p:cNvPr id="105" name="Oval 95"/>
            <p:cNvSpPr>
              <a:spLocks noChangeArrowheads="1"/>
            </p:cNvSpPr>
            <p:nvPr/>
          </p:nvSpPr>
          <p:spPr bwMode="auto">
            <a:xfrm>
              <a:off x="2844800" y="1981200"/>
              <a:ext cx="152400" cy="152400"/>
            </a:xfrm>
            <a:prstGeom prst="ellipse">
              <a:avLst/>
            </a:prstGeom>
            <a:solidFill>
              <a:schemeClr val="bg1"/>
            </a:solidFill>
            <a:ln w="9525">
              <a:solidFill>
                <a:schemeClr val="tx1"/>
              </a:solidFill>
              <a:miter lim="800000"/>
              <a:headEnd/>
              <a:tailEnd/>
            </a:ln>
          </p:spPr>
          <p:txBody>
            <a:bodyPr wrap="none" anchor="ctr"/>
            <a:lstStyle/>
            <a:p>
              <a:endParaRPr lang="en-US" sz="788" dirty="0"/>
            </a:p>
          </p:txBody>
        </p:sp>
        <p:sp>
          <p:nvSpPr>
            <p:cNvPr id="106" name="Oval 97"/>
            <p:cNvSpPr>
              <a:spLocks noChangeArrowheads="1"/>
            </p:cNvSpPr>
            <p:nvPr/>
          </p:nvSpPr>
          <p:spPr bwMode="auto">
            <a:xfrm>
              <a:off x="3946525" y="5532438"/>
              <a:ext cx="152400" cy="152400"/>
            </a:xfrm>
            <a:prstGeom prst="ellipse">
              <a:avLst/>
            </a:prstGeom>
            <a:solidFill>
              <a:schemeClr val="bg1"/>
            </a:solidFill>
            <a:ln w="9525">
              <a:solidFill>
                <a:schemeClr val="tx1"/>
              </a:solidFill>
              <a:miter lim="800000"/>
              <a:headEnd/>
              <a:tailEnd/>
            </a:ln>
          </p:spPr>
          <p:txBody>
            <a:bodyPr wrap="none" anchor="ctr"/>
            <a:lstStyle/>
            <a:p>
              <a:endParaRPr lang="en-US" sz="788" dirty="0"/>
            </a:p>
          </p:txBody>
        </p:sp>
        <p:sp>
          <p:nvSpPr>
            <p:cNvPr id="107" name="Oval 98"/>
            <p:cNvSpPr>
              <a:spLocks noChangeArrowheads="1"/>
            </p:cNvSpPr>
            <p:nvPr/>
          </p:nvSpPr>
          <p:spPr bwMode="auto">
            <a:xfrm>
              <a:off x="2844800" y="3352800"/>
              <a:ext cx="152400" cy="152400"/>
            </a:xfrm>
            <a:prstGeom prst="ellipse">
              <a:avLst/>
            </a:prstGeom>
            <a:solidFill>
              <a:schemeClr val="bg1"/>
            </a:solidFill>
            <a:ln w="9525">
              <a:solidFill>
                <a:schemeClr val="tx1"/>
              </a:solidFill>
              <a:miter lim="800000"/>
              <a:headEnd/>
              <a:tailEnd/>
            </a:ln>
          </p:spPr>
          <p:txBody>
            <a:bodyPr wrap="none" anchor="ctr"/>
            <a:lstStyle/>
            <a:p>
              <a:endParaRPr lang="en-US" sz="788" dirty="0"/>
            </a:p>
          </p:txBody>
        </p:sp>
        <p:sp>
          <p:nvSpPr>
            <p:cNvPr id="108" name="Oval 99"/>
            <p:cNvSpPr>
              <a:spLocks noChangeArrowheads="1"/>
            </p:cNvSpPr>
            <p:nvPr/>
          </p:nvSpPr>
          <p:spPr bwMode="auto">
            <a:xfrm>
              <a:off x="4022725" y="4846638"/>
              <a:ext cx="152400" cy="152400"/>
            </a:xfrm>
            <a:prstGeom prst="ellipse">
              <a:avLst/>
            </a:prstGeom>
            <a:solidFill>
              <a:schemeClr val="bg1"/>
            </a:solidFill>
            <a:ln w="9525">
              <a:solidFill>
                <a:schemeClr val="tx1"/>
              </a:solidFill>
              <a:miter lim="800000"/>
              <a:headEnd/>
              <a:tailEnd/>
            </a:ln>
          </p:spPr>
          <p:txBody>
            <a:bodyPr wrap="none" anchor="ctr"/>
            <a:lstStyle/>
            <a:p>
              <a:endParaRPr lang="en-US" sz="788" dirty="0"/>
            </a:p>
          </p:txBody>
        </p:sp>
        <p:sp>
          <p:nvSpPr>
            <p:cNvPr id="109" name="Oval 102"/>
            <p:cNvSpPr>
              <a:spLocks noChangeArrowheads="1"/>
            </p:cNvSpPr>
            <p:nvPr/>
          </p:nvSpPr>
          <p:spPr bwMode="auto">
            <a:xfrm>
              <a:off x="4403725" y="4922838"/>
              <a:ext cx="152400" cy="152400"/>
            </a:xfrm>
            <a:prstGeom prst="ellipse">
              <a:avLst/>
            </a:prstGeom>
            <a:solidFill>
              <a:schemeClr val="bg1"/>
            </a:solidFill>
            <a:ln w="9525">
              <a:solidFill>
                <a:schemeClr val="tx1"/>
              </a:solidFill>
              <a:miter lim="800000"/>
              <a:headEnd/>
              <a:tailEnd/>
            </a:ln>
          </p:spPr>
          <p:txBody>
            <a:bodyPr wrap="none" anchor="ctr"/>
            <a:lstStyle/>
            <a:p>
              <a:endParaRPr lang="en-US" sz="788" dirty="0"/>
            </a:p>
          </p:txBody>
        </p:sp>
        <p:sp>
          <p:nvSpPr>
            <p:cNvPr id="110" name="Oval 105"/>
            <p:cNvSpPr>
              <a:spLocks noChangeArrowheads="1"/>
            </p:cNvSpPr>
            <p:nvPr/>
          </p:nvSpPr>
          <p:spPr bwMode="auto">
            <a:xfrm>
              <a:off x="4860925" y="5380038"/>
              <a:ext cx="152400" cy="152400"/>
            </a:xfrm>
            <a:prstGeom prst="ellipse">
              <a:avLst/>
            </a:prstGeom>
            <a:solidFill>
              <a:schemeClr val="bg1"/>
            </a:solidFill>
            <a:ln w="9525">
              <a:solidFill>
                <a:schemeClr val="tx1"/>
              </a:solidFill>
              <a:miter lim="800000"/>
              <a:headEnd/>
              <a:tailEnd/>
            </a:ln>
          </p:spPr>
          <p:txBody>
            <a:bodyPr wrap="none" anchor="ctr"/>
            <a:lstStyle/>
            <a:p>
              <a:endParaRPr lang="en-US" sz="788" dirty="0"/>
            </a:p>
          </p:txBody>
        </p:sp>
        <p:sp>
          <p:nvSpPr>
            <p:cNvPr id="111" name="Oval 106"/>
            <p:cNvSpPr>
              <a:spLocks noChangeArrowheads="1"/>
            </p:cNvSpPr>
            <p:nvPr/>
          </p:nvSpPr>
          <p:spPr bwMode="auto">
            <a:xfrm>
              <a:off x="5699125" y="5075238"/>
              <a:ext cx="152400" cy="152400"/>
            </a:xfrm>
            <a:prstGeom prst="ellipse">
              <a:avLst/>
            </a:prstGeom>
            <a:solidFill>
              <a:schemeClr val="bg1"/>
            </a:solidFill>
            <a:ln w="9525">
              <a:solidFill>
                <a:schemeClr val="tx1"/>
              </a:solidFill>
              <a:miter lim="800000"/>
              <a:headEnd/>
              <a:tailEnd/>
            </a:ln>
          </p:spPr>
          <p:txBody>
            <a:bodyPr wrap="none" anchor="ctr"/>
            <a:lstStyle/>
            <a:p>
              <a:endParaRPr lang="en-US" sz="788" dirty="0"/>
            </a:p>
          </p:txBody>
        </p:sp>
        <p:sp>
          <p:nvSpPr>
            <p:cNvPr id="112" name="Oval 108"/>
            <p:cNvSpPr>
              <a:spLocks noChangeArrowheads="1"/>
            </p:cNvSpPr>
            <p:nvPr/>
          </p:nvSpPr>
          <p:spPr bwMode="auto">
            <a:xfrm>
              <a:off x="3489325" y="5303838"/>
              <a:ext cx="152400" cy="152400"/>
            </a:xfrm>
            <a:prstGeom prst="ellipse">
              <a:avLst/>
            </a:prstGeom>
            <a:solidFill>
              <a:schemeClr val="bg1"/>
            </a:solidFill>
            <a:ln w="9525">
              <a:solidFill>
                <a:schemeClr val="tx1"/>
              </a:solidFill>
              <a:miter lim="800000"/>
              <a:headEnd/>
              <a:tailEnd/>
            </a:ln>
          </p:spPr>
          <p:txBody>
            <a:bodyPr wrap="none" anchor="ctr"/>
            <a:lstStyle/>
            <a:p>
              <a:endParaRPr lang="en-US" sz="788" dirty="0"/>
            </a:p>
          </p:txBody>
        </p:sp>
        <p:sp>
          <p:nvSpPr>
            <p:cNvPr id="113" name="Oval 109"/>
            <p:cNvSpPr>
              <a:spLocks noChangeArrowheads="1"/>
            </p:cNvSpPr>
            <p:nvPr/>
          </p:nvSpPr>
          <p:spPr bwMode="auto">
            <a:xfrm>
              <a:off x="2844800" y="4389438"/>
              <a:ext cx="152400" cy="152400"/>
            </a:xfrm>
            <a:prstGeom prst="ellipse">
              <a:avLst/>
            </a:prstGeom>
            <a:solidFill>
              <a:schemeClr val="bg1"/>
            </a:solidFill>
            <a:ln w="9525">
              <a:solidFill>
                <a:schemeClr val="tx1"/>
              </a:solidFill>
              <a:miter lim="800000"/>
              <a:headEnd/>
              <a:tailEnd/>
            </a:ln>
          </p:spPr>
          <p:txBody>
            <a:bodyPr wrap="none" anchor="ctr"/>
            <a:lstStyle/>
            <a:p>
              <a:endParaRPr lang="en-US" sz="788" dirty="0"/>
            </a:p>
          </p:txBody>
        </p:sp>
        <p:sp>
          <p:nvSpPr>
            <p:cNvPr id="114" name="Oval 110"/>
            <p:cNvSpPr>
              <a:spLocks noChangeArrowheads="1"/>
            </p:cNvSpPr>
            <p:nvPr/>
          </p:nvSpPr>
          <p:spPr bwMode="auto">
            <a:xfrm>
              <a:off x="3225800" y="4343400"/>
              <a:ext cx="152400" cy="152400"/>
            </a:xfrm>
            <a:prstGeom prst="ellipse">
              <a:avLst/>
            </a:prstGeom>
            <a:solidFill>
              <a:schemeClr val="bg1"/>
            </a:solidFill>
            <a:ln w="9525">
              <a:solidFill>
                <a:schemeClr val="tx1"/>
              </a:solidFill>
              <a:miter lim="800000"/>
              <a:headEnd/>
              <a:tailEnd/>
            </a:ln>
          </p:spPr>
          <p:txBody>
            <a:bodyPr wrap="none" anchor="ctr"/>
            <a:lstStyle/>
            <a:p>
              <a:endParaRPr lang="en-US" sz="788" dirty="0"/>
            </a:p>
          </p:txBody>
        </p:sp>
        <p:sp>
          <p:nvSpPr>
            <p:cNvPr id="115" name="Oval 111"/>
            <p:cNvSpPr>
              <a:spLocks noChangeArrowheads="1"/>
            </p:cNvSpPr>
            <p:nvPr/>
          </p:nvSpPr>
          <p:spPr bwMode="auto">
            <a:xfrm>
              <a:off x="4327525" y="4618038"/>
              <a:ext cx="152400" cy="152400"/>
            </a:xfrm>
            <a:prstGeom prst="ellipse">
              <a:avLst/>
            </a:prstGeom>
            <a:solidFill>
              <a:schemeClr val="bg1"/>
            </a:solidFill>
            <a:ln w="9525">
              <a:solidFill>
                <a:schemeClr val="tx1"/>
              </a:solidFill>
              <a:miter lim="800000"/>
              <a:headEnd/>
              <a:tailEnd/>
            </a:ln>
          </p:spPr>
          <p:txBody>
            <a:bodyPr wrap="none" anchor="ctr"/>
            <a:lstStyle/>
            <a:p>
              <a:endParaRPr lang="en-US" sz="788" dirty="0"/>
            </a:p>
          </p:txBody>
        </p:sp>
        <p:sp>
          <p:nvSpPr>
            <p:cNvPr id="116" name="Oval 112"/>
            <p:cNvSpPr>
              <a:spLocks noChangeArrowheads="1"/>
            </p:cNvSpPr>
            <p:nvPr/>
          </p:nvSpPr>
          <p:spPr bwMode="auto">
            <a:xfrm>
              <a:off x="2844800" y="1447800"/>
              <a:ext cx="152400" cy="152400"/>
            </a:xfrm>
            <a:prstGeom prst="ellipse">
              <a:avLst/>
            </a:prstGeom>
            <a:solidFill>
              <a:schemeClr val="bg1"/>
            </a:solidFill>
            <a:ln w="9525">
              <a:solidFill>
                <a:schemeClr val="tx1"/>
              </a:solidFill>
              <a:miter lim="800000"/>
              <a:headEnd/>
              <a:tailEnd/>
            </a:ln>
          </p:spPr>
          <p:txBody>
            <a:bodyPr wrap="none" anchor="ctr"/>
            <a:lstStyle/>
            <a:p>
              <a:endParaRPr lang="en-US" sz="788" dirty="0"/>
            </a:p>
          </p:txBody>
        </p:sp>
        <p:sp>
          <p:nvSpPr>
            <p:cNvPr id="117" name="Oval 113"/>
            <p:cNvSpPr>
              <a:spLocks noChangeArrowheads="1"/>
            </p:cNvSpPr>
            <p:nvPr/>
          </p:nvSpPr>
          <p:spPr bwMode="auto">
            <a:xfrm>
              <a:off x="4175125" y="5227638"/>
              <a:ext cx="152400" cy="152400"/>
            </a:xfrm>
            <a:prstGeom prst="ellipse">
              <a:avLst/>
            </a:prstGeom>
            <a:solidFill>
              <a:schemeClr val="bg1"/>
            </a:solidFill>
            <a:ln w="9525">
              <a:solidFill>
                <a:schemeClr val="tx1"/>
              </a:solidFill>
              <a:miter lim="800000"/>
              <a:headEnd/>
              <a:tailEnd/>
            </a:ln>
          </p:spPr>
          <p:txBody>
            <a:bodyPr wrap="none" anchor="ctr"/>
            <a:lstStyle/>
            <a:p>
              <a:endParaRPr lang="en-US" sz="788" dirty="0"/>
            </a:p>
          </p:txBody>
        </p:sp>
        <p:sp>
          <p:nvSpPr>
            <p:cNvPr id="118" name="Oval 114"/>
            <p:cNvSpPr>
              <a:spLocks noChangeArrowheads="1"/>
            </p:cNvSpPr>
            <p:nvPr/>
          </p:nvSpPr>
          <p:spPr bwMode="auto">
            <a:xfrm>
              <a:off x="4749800" y="4648200"/>
              <a:ext cx="152400" cy="152400"/>
            </a:xfrm>
            <a:prstGeom prst="ellipse">
              <a:avLst/>
            </a:prstGeom>
            <a:solidFill>
              <a:schemeClr val="bg1"/>
            </a:solidFill>
            <a:ln w="9525">
              <a:solidFill>
                <a:schemeClr val="tx1"/>
              </a:solidFill>
              <a:miter lim="800000"/>
              <a:headEnd/>
              <a:tailEnd/>
            </a:ln>
          </p:spPr>
          <p:txBody>
            <a:bodyPr wrap="none" anchor="ctr"/>
            <a:lstStyle/>
            <a:p>
              <a:endParaRPr lang="en-US" sz="788" dirty="0"/>
            </a:p>
          </p:txBody>
        </p:sp>
        <p:sp>
          <p:nvSpPr>
            <p:cNvPr id="119" name="Oval 116"/>
            <p:cNvSpPr>
              <a:spLocks noChangeArrowheads="1"/>
            </p:cNvSpPr>
            <p:nvPr/>
          </p:nvSpPr>
          <p:spPr bwMode="auto">
            <a:xfrm>
              <a:off x="2844800" y="2789238"/>
              <a:ext cx="152400" cy="152400"/>
            </a:xfrm>
            <a:prstGeom prst="ellipse">
              <a:avLst/>
            </a:prstGeom>
            <a:solidFill>
              <a:schemeClr val="bg1"/>
            </a:solidFill>
            <a:ln w="9525">
              <a:solidFill>
                <a:schemeClr val="tx1"/>
              </a:solidFill>
              <a:miter lim="800000"/>
              <a:headEnd/>
              <a:tailEnd/>
            </a:ln>
          </p:spPr>
          <p:txBody>
            <a:bodyPr wrap="none" anchor="ctr"/>
            <a:lstStyle/>
            <a:p>
              <a:endParaRPr lang="en-US" sz="788" dirty="0"/>
            </a:p>
          </p:txBody>
        </p:sp>
        <p:sp>
          <p:nvSpPr>
            <p:cNvPr id="120" name="Oval 118"/>
            <p:cNvSpPr>
              <a:spLocks noChangeArrowheads="1"/>
            </p:cNvSpPr>
            <p:nvPr/>
          </p:nvSpPr>
          <p:spPr bwMode="auto">
            <a:xfrm>
              <a:off x="5588000" y="5562600"/>
              <a:ext cx="152400" cy="152400"/>
            </a:xfrm>
            <a:prstGeom prst="ellipse">
              <a:avLst/>
            </a:prstGeom>
            <a:solidFill>
              <a:schemeClr val="bg1"/>
            </a:solidFill>
            <a:ln w="9525">
              <a:solidFill>
                <a:schemeClr val="tx1"/>
              </a:solidFill>
              <a:miter lim="800000"/>
              <a:headEnd/>
              <a:tailEnd/>
            </a:ln>
          </p:spPr>
          <p:txBody>
            <a:bodyPr wrap="none" anchor="ctr"/>
            <a:lstStyle/>
            <a:p>
              <a:endParaRPr lang="en-US" sz="788" dirty="0"/>
            </a:p>
          </p:txBody>
        </p:sp>
        <p:sp>
          <p:nvSpPr>
            <p:cNvPr id="121" name="Oval 119"/>
            <p:cNvSpPr>
              <a:spLocks noChangeArrowheads="1"/>
            </p:cNvSpPr>
            <p:nvPr/>
          </p:nvSpPr>
          <p:spPr bwMode="auto">
            <a:xfrm>
              <a:off x="4251325" y="4694238"/>
              <a:ext cx="152400" cy="152400"/>
            </a:xfrm>
            <a:prstGeom prst="ellipse">
              <a:avLst/>
            </a:prstGeom>
            <a:solidFill>
              <a:schemeClr val="bg1"/>
            </a:solidFill>
            <a:ln w="9525">
              <a:solidFill>
                <a:schemeClr val="tx1"/>
              </a:solidFill>
              <a:miter lim="800000"/>
              <a:headEnd/>
              <a:tailEnd/>
            </a:ln>
          </p:spPr>
          <p:txBody>
            <a:bodyPr wrap="none" anchor="ctr"/>
            <a:lstStyle/>
            <a:p>
              <a:endParaRPr lang="en-US" sz="788" dirty="0"/>
            </a:p>
          </p:txBody>
        </p:sp>
        <p:sp>
          <p:nvSpPr>
            <p:cNvPr id="122" name="Oval 120"/>
            <p:cNvSpPr>
              <a:spLocks noChangeArrowheads="1"/>
            </p:cNvSpPr>
            <p:nvPr/>
          </p:nvSpPr>
          <p:spPr bwMode="auto">
            <a:xfrm>
              <a:off x="4327525" y="5151438"/>
              <a:ext cx="152400" cy="152400"/>
            </a:xfrm>
            <a:prstGeom prst="ellipse">
              <a:avLst/>
            </a:prstGeom>
            <a:solidFill>
              <a:schemeClr val="bg1"/>
            </a:solidFill>
            <a:ln w="9525">
              <a:solidFill>
                <a:schemeClr val="tx1"/>
              </a:solidFill>
              <a:miter lim="800000"/>
              <a:headEnd/>
              <a:tailEnd/>
            </a:ln>
          </p:spPr>
          <p:txBody>
            <a:bodyPr wrap="none" anchor="ctr"/>
            <a:lstStyle/>
            <a:p>
              <a:endParaRPr lang="en-US" sz="788" dirty="0"/>
            </a:p>
          </p:txBody>
        </p:sp>
        <p:sp>
          <p:nvSpPr>
            <p:cNvPr id="123" name="Oval 125"/>
            <p:cNvSpPr>
              <a:spLocks noChangeArrowheads="1"/>
            </p:cNvSpPr>
            <p:nvPr/>
          </p:nvSpPr>
          <p:spPr bwMode="auto">
            <a:xfrm>
              <a:off x="3870325" y="4999038"/>
              <a:ext cx="152400" cy="152400"/>
            </a:xfrm>
            <a:prstGeom prst="ellipse">
              <a:avLst/>
            </a:prstGeom>
            <a:solidFill>
              <a:schemeClr val="bg1"/>
            </a:solidFill>
            <a:ln w="9525">
              <a:solidFill>
                <a:schemeClr val="tx1"/>
              </a:solidFill>
              <a:miter lim="800000"/>
              <a:headEnd/>
              <a:tailEnd/>
            </a:ln>
          </p:spPr>
          <p:txBody>
            <a:bodyPr wrap="none" anchor="ctr"/>
            <a:lstStyle/>
            <a:p>
              <a:endParaRPr lang="en-US" sz="788" dirty="0"/>
            </a:p>
          </p:txBody>
        </p:sp>
        <p:sp>
          <p:nvSpPr>
            <p:cNvPr id="124" name="Oval 126"/>
            <p:cNvSpPr>
              <a:spLocks noChangeArrowheads="1"/>
            </p:cNvSpPr>
            <p:nvPr/>
          </p:nvSpPr>
          <p:spPr bwMode="auto">
            <a:xfrm>
              <a:off x="3683000" y="5105400"/>
              <a:ext cx="152400" cy="152400"/>
            </a:xfrm>
            <a:prstGeom prst="ellipse">
              <a:avLst/>
            </a:prstGeom>
            <a:solidFill>
              <a:schemeClr val="bg1"/>
            </a:solidFill>
            <a:ln w="9525">
              <a:solidFill>
                <a:schemeClr val="tx1"/>
              </a:solidFill>
              <a:miter lim="800000"/>
              <a:headEnd/>
              <a:tailEnd/>
            </a:ln>
          </p:spPr>
          <p:txBody>
            <a:bodyPr wrap="none" anchor="ctr"/>
            <a:lstStyle/>
            <a:p>
              <a:endParaRPr lang="en-US" sz="788" dirty="0"/>
            </a:p>
          </p:txBody>
        </p:sp>
        <p:sp>
          <p:nvSpPr>
            <p:cNvPr id="125" name="Oval 127"/>
            <p:cNvSpPr>
              <a:spLocks noChangeArrowheads="1"/>
            </p:cNvSpPr>
            <p:nvPr/>
          </p:nvSpPr>
          <p:spPr bwMode="auto">
            <a:xfrm>
              <a:off x="4098925" y="4846638"/>
              <a:ext cx="152400" cy="152400"/>
            </a:xfrm>
            <a:prstGeom prst="ellipse">
              <a:avLst/>
            </a:prstGeom>
            <a:solidFill>
              <a:schemeClr val="bg1"/>
            </a:solidFill>
            <a:ln w="9525">
              <a:solidFill>
                <a:schemeClr val="tx1"/>
              </a:solidFill>
              <a:miter lim="800000"/>
              <a:headEnd/>
              <a:tailEnd/>
            </a:ln>
          </p:spPr>
          <p:txBody>
            <a:bodyPr wrap="none" anchor="ctr"/>
            <a:lstStyle/>
            <a:p>
              <a:endParaRPr lang="en-US" sz="788" dirty="0"/>
            </a:p>
          </p:txBody>
        </p:sp>
        <p:sp>
          <p:nvSpPr>
            <p:cNvPr id="126" name="Oval 130"/>
            <p:cNvSpPr>
              <a:spLocks noChangeArrowheads="1"/>
            </p:cNvSpPr>
            <p:nvPr/>
          </p:nvSpPr>
          <p:spPr bwMode="auto">
            <a:xfrm>
              <a:off x="3489325" y="4922838"/>
              <a:ext cx="152400" cy="152400"/>
            </a:xfrm>
            <a:prstGeom prst="ellipse">
              <a:avLst/>
            </a:prstGeom>
            <a:solidFill>
              <a:schemeClr val="bg1"/>
            </a:solidFill>
            <a:ln w="9525">
              <a:solidFill>
                <a:schemeClr val="tx1"/>
              </a:solidFill>
              <a:miter lim="800000"/>
              <a:headEnd/>
              <a:tailEnd/>
            </a:ln>
          </p:spPr>
          <p:txBody>
            <a:bodyPr wrap="none" anchor="ctr"/>
            <a:lstStyle/>
            <a:p>
              <a:endParaRPr lang="en-US" sz="788" dirty="0"/>
            </a:p>
          </p:txBody>
        </p:sp>
        <p:sp>
          <p:nvSpPr>
            <p:cNvPr id="127" name="Oval 134"/>
            <p:cNvSpPr>
              <a:spLocks noChangeArrowheads="1"/>
            </p:cNvSpPr>
            <p:nvPr/>
          </p:nvSpPr>
          <p:spPr bwMode="auto">
            <a:xfrm>
              <a:off x="4251325" y="4770438"/>
              <a:ext cx="152400" cy="152400"/>
            </a:xfrm>
            <a:prstGeom prst="ellipse">
              <a:avLst/>
            </a:prstGeom>
            <a:solidFill>
              <a:schemeClr val="bg1"/>
            </a:solidFill>
            <a:ln w="9525">
              <a:solidFill>
                <a:schemeClr val="tx1"/>
              </a:solidFill>
              <a:miter lim="800000"/>
              <a:headEnd/>
              <a:tailEnd/>
            </a:ln>
          </p:spPr>
          <p:txBody>
            <a:bodyPr wrap="none" anchor="ctr"/>
            <a:lstStyle/>
            <a:p>
              <a:endParaRPr lang="en-US" sz="788" dirty="0"/>
            </a:p>
          </p:txBody>
        </p:sp>
        <p:sp>
          <p:nvSpPr>
            <p:cNvPr id="128" name="Oval 135"/>
            <p:cNvSpPr>
              <a:spLocks noChangeArrowheads="1"/>
            </p:cNvSpPr>
            <p:nvPr/>
          </p:nvSpPr>
          <p:spPr bwMode="auto">
            <a:xfrm>
              <a:off x="4708525" y="5303838"/>
              <a:ext cx="152400" cy="152400"/>
            </a:xfrm>
            <a:prstGeom prst="ellipse">
              <a:avLst/>
            </a:prstGeom>
            <a:solidFill>
              <a:schemeClr val="bg1"/>
            </a:solidFill>
            <a:ln w="9525">
              <a:solidFill>
                <a:schemeClr val="tx1"/>
              </a:solidFill>
              <a:miter lim="800000"/>
              <a:headEnd/>
              <a:tailEnd/>
            </a:ln>
          </p:spPr>
          <p:txBody>
            <a:bodyPr wrap="none" anchor="ctr"/>
            <a:lstStyle/>
            <a:p>
              <a:endParaRPr lang="en-US" sz="788" dirty="0"/>
            </a:p>
          </p:txBody>
        </p:sp>
        <p:sp>
          <p:nvSpPr>
            <p:cNvPr id="129" name="Oval 136"/>
            <p:cNvSpPr>
              <a:spLocks noChangeArrowheads="1"/>
            </p:cNvSpPr>
            <p:nvPr/>
          </p:nvSpPr>
          <p:spPr bwMode="auto">
            <a:xfrm>
              <a:off x="5165725" y="5227638"/>
              <a:ext cx="152400" cy="152400"/>
            </a:xfrm>
            <a:prstGeom prst="ellipse">
              <a:avLst/>
            </a:prstGeom>
            <a:solidFill>
              <a:schemeClr val="bg1"/>
            </a:solidFill>
            <a:ln w="9525">
              <a:solidFill>
                <a:schemeClr val="tx1"/>
              </a:solidFill>
              <a:miter lim="800000"/>
              <a:headEnd/>
              <a:tailEnd/>
            </a:ln>
          </p:spPr>
          <p:txBody>
            <a:bodyPr wrap="none" anchor="ctr"/>
            <a:lstStyle/>
            <a:p>
              <a:endParaRPr lang="en-US" sz="788" dirty="0"/>
            </a:p>
          </p:txBody>
        </p:sp>
        <p:sp>
          <p:nvSpPr>
            <p:cNvPr id="130" name="Oval 138"/>
            <p:cNvSpPr>
              <a:spLocks noChangeArrowheads="1"/>
            </p:cNvSpPr>
            <p:nvPr/>
          </p:nvSpPr>
          <p:spPr bwMode="auto">
            <a:xfrm>
              <a:off x="2844800" y="3170238"/>
              <a:ext cx="152400" cy="152400"/>
            </a:xfrm>
            <a:prstGeom prst="ellipse">
              <a:avLst/>
            </a:prstGeom>
            <a:solidFill>
              <a:schemeClr val="bg1"/>
            </a:solidFill>
            <a:ln w="9525">
              <a:solidFill>
                <a:schemeClr val="tx1"/>
              </a:solidFill>
              <a:miter lim="800000"/>
              <a:headEnd/>
              <a:tailEnd/>
            </a:ln>
          </p:spPr>
          <p:txBody>
            <a:bodyPr wrap="none" anchor="ctr"/>
            <a:lstStyle/>
            <a:p>
              <a:endParaRPr lang="en-US" sz="788" dirty="0"/>
            </a:p>
          </p:txBody>
        </p:sp>
        <p:sp>
          <p:nvSpPr>
            <p:cNvPr id="131" name="Oval 139"/>
            <p:cNvSpPr>
              <a:spLocks noChangeArrowheads="1"/>
            </p:cNvSpPr>
            <p:nvPr/>
          </p:nvSpPr>
          <p:spPr bwMode="auto">
            <a:xfrm>
              <a:off x="3225800" y="3733800"/>
              <a:ext cx="152400" cy="152400"/>
            </a:xfrm>
            <a:prstGeom prst="ellipse">
              <a:avLst/>
            </a:prstGeom>
            <a:solidFill>
              <a:schemeClr val="bg1"/>
            </a:solidFill>
            <a:ln w="9525">
              <a:solidFill>
                <a:schemeClr val="tx1"/>
              </a:solidFill>
              <a:miter lim="800000"/>
              <a:headEnd/>
              <a:tailEnd/>
            </a:ln>
          </p:spPr>
          <p:txBody>
            <a:bodyPr wrap="none" anchor="ctr"/>
            <a:lstStyle/>
            <a:p>
              <a:endParaRPr lang="en-US" sz="788" dirty="0"/>
            </a:p>
          </p:txBody>
        </p:sp>
        <p:sp>
          <p:nvSpPr>
            <p:cNvPr id="132" name="Oval 142"/>
            <p:cNvSpPr>
              <a:spLocks noChangeArrowheads="1"/>
            </p:cNvSpPr>
            <p:nvPr/>
          </p:nvSpPr>
          <p:spPr bwMode="auto">
            <a:xfrm>
              <a:off x="4403725" y="5456238"/>
              <a:ext cx="152400" cy="152400"/>
            </a:xfrm>
            <a:prstGeom prst="ellipse">
              <a:avLst/>
            </a:prstGeom>
            <a:solidFill>
              <a:schemeClr val="bg1"/>
            </a:solidFill>
            <a:ln w="9525">
              <a:solidFill>
                <a:schemeClr val="tx1"/>
              </a:solidFill>
              <a:miter lim="800000"/>
              <a:headEnd/>
              <a:tailEnd/>
            </a:ln>
          </p:spPr>
          <p:txBody>
            <a:bodyPr wrap="none" anchor="ctr"/>
            <a:lstStyle/>
            <a:p>
              <a:endParaRPr lang="en-US" sz="788" dirty="0"/>
            </a:p>
          </p:txBody>
        </p:sp>
        <p:sp>
          <p:nvSpPr>
            <p:cNvPr id="133" name="Text Box 143"/>
            <p:cNvSpPr txBox="1">
              <a:spLocks noChangeArrowheads="1"/>
            </p:cNvSpPr>
            <p:nvPr/>
          </p:nvSpPr>
          <p:spPr bwMode="auto">
            <a:xfrm>
              <a:off x="2711451" y="6156325"/>
              <a:ext cx="8967297" cy="865887"/>
            </a:xfrm>
            <a:prstGeom prst="rect">
              <a:avLst/>
            </a:prstGeom>
            <a:noFill/>
            <a:ln w="9525">
              <a:noFill/>
              <a:miter lim="800000"/>
              <a:headEnd/>
              <a:tailEnd/>
            </a:ln>
          </p:spPr>
          <p:txBody>
            <a:bodyPr wrap="none">
              <a:spAutoFit/>
            </a:bodyPr>
            <a:lstStyle/>
            <a:p>
              <a:r>
                <a:rPr lang="en-US" sz="788" dirty="0"/>
                <a:t>0           10           20           30           40           50           60           70           80</a:t>
              </a:r>
            </a:p>
            <a:p>
              <a:r>
                <a:rPr lang="en-US" sz="788" dirty="0"/>
                <a:t>			Age of onset</a:t>
              </a:r>
            </a:p>
          </p:txBody>
        </p:sp>
        <p:sp>
          <p:nvSpPr>
            <p:cNvPr id="134" name="Oval 144"/>
            <p:cNvSpPr>
              <a:spLocks noChangeArrowheads="1"/>
            </p:cNvSpPr>
            <p:nvPr/>
          </p:nvSpPr>
          <p:spPr bwMode="auto">
            <a:xfrm>
              <a:off x="7493000" y="5029200"/>
              <a:ext cx="152400" cy="152400"/>
            </a:xfrm>
            <a:prstGeom prst="ellipse">
              <a:avLst/>
            </a:prstGeom>
            <a:solidFill>
              <a:schemeClr val="bg1"/>
            </a:solidFill>
            <a:ln w="9525">
              <a:solidFill>
                <a:schemeClr val="tx1"/>
              </a:solidFill>
              <a:miter lim="800000"/>
              <a:headEnd/>
              <a:tailEnd/>
            </a:ln>
          </p:spPr>
          <p:txBody>
            <a:bodyPr wrap="none" anchor="ctr"/>
            <a:lstStyle/>
            <a:p>
              <a:endParaRPr lang="en-US" sz="788" dirty="0"/>
            </a:p>
          </p:txBody>
        </p:sp>
        <p:sp>
          <p:nvSpPr>
            <p:cNvPr id="135" name="Oval 145"/>
            <p:cNvSpPr>
              <a:spLocks noChangeArrowheads="1"/>
            </p:cNvSpPr>
            <p:nvPr/>
          </p:nvSpPr>
          <p:spPr bwMode="auto">
            <a:xfrm>
              <a:off x="7756525" y="5532438"/>
              <a:ext cx="152400" cy="152400"/>
            </a:xfrm>
            <a:prstGeom prst="ellipse">
              <a:avLst/>
            </a:prstGeom>
            <a:solidFill>
              <a:schemeClr val="bg1"/>
            </a:solidFill>
            <a:ln w="9525">
              <a:solidFill>
                <a:schemeClr val="tx1"/>
              </a:solidFill>
              <a:miter lim="800000"/>
              <a:headEnd/>
              <a:tailEnd/>
            </a:ln>
          </p:spPr>
          <p:txBody>
            <a:bodyPr wrap="none" anchor="ctr"/>
            <a:lstStyle/>
            <a:p>
              <a:endParaRPr lang="en-US" sz="788" dirty="0"/>
            </a:p>
          </p:txBody>
        </p:sp>
        <p:sp>
          <p:nvSpPr>
            <p:cNvPr id="136" name="Oval 146"/>
            <p:cNvSpPr>
              <a:spLocks noChangeArrowheads="1"/>
            </p:cNvSpPr>
            <p:nvPr/>
          </p:nvSpPr>
          <p:spPr bwMode="auto">
            <a:xfrm>
              <a:off x="7908925" y="5684838"/>
              <a:ext cx="152400" cy="152400"/>
            </a:xfrm>
            <a:prstGeom prst="ellipse">
              <a:avLst/>
            </a:prstGeom>
            <a:solidFill>
              <a:schemeClr val="bg1"/>
            </a:solidFill>
            <a:ln w="9525">
              <a:solidFill>
                <a:schemeClr val="tx1"/>
              </a:solidFill>
              <a:miter lim="800000"/>
              <a:headEnd/>
              <a:tailEnd/>
            </a:ln>
          </p:spPr>
          <p:txBody>
            <a:bodyPr wrap="none" anchor="ctr"/>
            <a:lstStyle/>
            <a:p>
              <a:endParaRPr lang="en-US" sz="788" dirty="0"/>
            </a:p>
          </p:txBody>
        </p:sp>
        <p:sp>
          <p:nvSpPr>
            <p:cNvPr id="137" name="Oval 147"/>
            <p:cNvSpPr>
              <a:spLocks noChangeArrowheads="1"/>
            </p:cNvSpPr>
            <p:nvPr/>
          </p:nvSpPr>
          <p:spPr bwMode="auto">
            <a:xfrm>
              <a:off x="3606800" y="4495800"/>
              <a:ext cx="152400" cy="152400"/>
            </a:xfrm>
            <a:prstGeom prst="ellipse">
              <a:avLst/>
            </a:prstGeom>
            <a:solidFill>
              <a:schemeClr val="bg1"/>
            </a:solidFill>
            <a:ln w="9525">
              <a:solidFill>
                <a:schemeClr val="tx1"/>
              </a:solidFill>
              <a:miter lim="800000"/>
              <a:headEnd/>
              <a:tailEnd/>
            </a:ln>
          </p:spPr>
          <p:txBody>
            <a:bodyPr wrap="none" anchor="ctr"/>
            <a:lstStyle/>
            <a:p>
              <a:endParaRPr lang="en-US" sz="788" dirty="0"/>
            </a:p>
          </p:txBody>
        </p:sp>
        <p:sp>
          <p:nvSpPr>
            <p:cNvPr id="138" name="Oval 148"/>
            <p:cNvSpPr>
              <a:spLocks noChangeArrowheads="1"/>
            </p:cNvSpPr>
            <p:nvPr/>
          </p:nvSpPr>
          <p:spPr bwMode="auto">
            <a:xfrm>
              <a:off x="8442325" y="5456238"/>
              <a:ext cx="152400" cy="152400"/>
            </a:xfrm>
            <a:prstGeom prst="ellipse">
              <a:avLst/>
            </a:prstGeom>
            <a:solidFill>
              <a:schemeClr val="bg1"/>
            </a:solidFill>
            <a:ln w="9525">
              <a:solidFill>
                <a:schemeClr val="tx1"/>
              </a:solidFill>
              <a:miter lim="800000"/>
              <a:headEnd/>
              <a:tailEnd/>
            </a:ln>
          </p:spPr>
          <p:txBody>
            <a:bodyPr wrap="none" anchor="ctr"/>
            <a:lstStyle/>
            <a:p>
              <a:endParaRPr lang="en-US" sz="788" dirty="0"/>
            </a:p>
          </p:txBody>
        </p:sp>
        <p:sp>
          <p:nvSpPr>
            <p:cNvPr id="139" name="Oval 149"/>
            <p:cNvSpPr>
              <a:spLocks noChangeArrowheads="1"/>
            </p:cNvSpPr>
            <p:nvPr/>
          </p:nvSpPr>
          <p:spPr bwMode="auto">
            <a:xfrm>
              <a:off x="8594725" y="5608638"/>
              <a:ext cx="152400" cy="152400"/>
            </a:xfrm>
            <a:prstGeom prst="ellipse">
              <a:avLst/>
            </a:prstGeom>
            <a:solidFill>
              <a:schemeClr val="bg1"/>
            </a:solidFill>
            <a:ln w="9525">
              <a:solidFill>
                <a:schemeClr val="tx1"/>
              </a:solidFill>
              <a:miter lim="800000"/>
              <a:headEnd/>
              <a:tailEnd/>
            </a:ln>
          </p:spPr>
          <p:txBody>
            <a:bodyPr wrap="none" anchor="ctr"/>
            <a:lstStyle/>
            <a:p>
              <a:endParaRPr lang="en-US" sz="788" dirty="0"/>
            </a:p>
          </p:txBody>
        </p:sp>
        <p:sp>
          <p:nvSpPr>
            <p:cNvPr id="140" name="Oval 150"/>
            <p:cNvSpPr>
              <a:spLocks noChangeArrowheads="1"/>
            </p:cNvSpPr>
            <p:nvPr/>
          </p:nvSpPr>
          <p:spPr bwMode="auto">
            <a:xfrm>
              <a:off x="8864600" y="5638800"/>
              <a:ext cx="152400" cy="152400"/>
            </a:xfrm>
            <a:prstGeom prst="ellipse">
              <a:avLst/>
            </a:prstGeom>
            <a:solidFill>
              <a:schemeClr val="bg1"/>
            </a:solidFill>
            <a:ln w="9525">
              <a:solidFill>
                <a:schemeClr val="tx1"/>
              </a:solidFill>
              <a:miter lim="800000"/>
              <a:headEnd/>
              <a:tailEnd/>
            </a:ln>
          </p:spPr>
          <p:txBody>
            <a:bodyPr wrap="none" anchor="ctr"/>
            <a:lstStyle/>
            <a:p>
              <a:endParaRPr lang="en-US" sz="788" dirty="0"/>
            </a:p>
          </p:txBody>
        </p:sp>
        <p:sp>
          <p:nvSpPr>
            <p:cNvPr id="141" name="Oval 151"/>
            <p:cNvSpPr>
              <a:spLocks noChangeArrowheads="1"/>
            </p:cNvSpPr>
            <p:nvPr/>
          </p:nvSpPr>
          <p:spPr bwMode="auto">
            <a:xfrm>
              <a:off x="4556125" y="4922838"/>
              <a:ext cx="152400" cy="152400"/>
            </a:xfrm>
            <a:prstGeom prst="ellipse">
              <a:avLst/>
            </a:prstGeom>
            <a:solidFill>
              <a:schemeClr val="bg1"/>
            </a:solidFill>
            <a:ln w="9525">
              <a:solidFill>
                <a:schemeClr val="tx1"/>
              </a:solidFill>
              <a:miter lim="800000"/>
              <a:headEnd/>
              <a:tailEnd/>
            </a:ln>
          </p:spPr>
          <p:txBody>
            <a:bodyPr wrap="none" anchor="ctr"/>
            <a:lstStyle/>
            <a:p>
              <a:endParaRPr lang="en-US" sz="788" dirty="0"/>
            </a:p>
          </p:txBody>
        </p:sp>
        <p:sp>
          <p:nvSpPr>
            <p:cNvPr id="142" name="Oval 152"/>
            <p:cNvSpPr>
              <a:spLocks noChangeArrowheads="1"/>
            </p:cNvSpPr>
            <p:nvPr/>
          </p:nvSpPr>
          <p:spPr bwMode="auto">
            <a:xfrm>
              <a:off x="7908925" y="5380038"/>
              <a:ext cx="152400" cy="152400"/>
            </a:xfrm>
            <a:prstGeom prst="ellipse">
              <a:avLst/>
            </a:prstGeom>
            <a:solidFill>
              <a:schemeClr val="bg1"/>
            </a:solidFill>
            <a:ln w="9525">
              <a:solidFill>
                <a:schemeClr val="tx1"/>
              </a:solidFill>
              <a:miter lim="800000"/>
              <a:headEnd/>
              <a:tailEnd/>
            </a:ln>
          </p:spPr>
          <p:txBody>
            <a:bodyPr wrap="none" anchor="ctr"/>
            <a:lstStyle/>
            <a:p>
              <a:endParaRPr lang="en-US" sz="788" dirty="0"/>
            </a:p>
          </p:txBody>
        </p:sp>
        <p:sp>
          <p:nvSpPr>
            <p:cNvPr id="143" name="Oval 154"/>
            <p:cNvSpPr>
              <a:spLocks noChangeArrowheads="1"/>
            </p:cNvSpPr>
            <p:nvPr/>
          </p:nvSpPr>
          <p:spPr bwMode="auto">
            <a:xfrm>
              <a:off x="8213725" y="5456238"/>
              <a:ext cx="152400" cy="152400"/>
            </a:xfrm>
            <a:prstGeom prst="ellipse">
              <a:avLst/>
            </a:prstGeom>
            <a:solidFill>
              <a:schemeClr val="bg1"/>
            </a:solidFill>
            <a:ln w="9525">
              <a:solidFill>
                <a:schemeClr val="tx1"/>
              </a:solidFill>
              <a:miter lim="800000"/>
              <a:headEnd/>
              <a:tailEnd/>
            </a:ln>
          </p:spPr>
          <p:txBody>
            <a:bodyPr wrap="none" anchor="ctr"/>
            <a:lstStyle/>
            <a:p>
              <a:endParaRPr lang="en-US" sz="788" dirty="0"/>
            </a:p>
          </p:txBody>
        </p:sp>
        <p:sp>
          <p:nvSpPr>
            <p:cNvPr id="144" name="Oval 155"/>
            <p:cNvSpPr>
              <a:spLocks noChangeArrowheads="1"/>
            </p:cNvSpPr>
            <p:nvPr/>
          </p:nvSpPr>
          <p:spPr bwMode="auto">
            <a:xfrm>
              <a:off x="3530600" y="5105400"/>
              <a:ext cx="152400" cy="152400"/>
            </a:xfrm>
            <a:prstGeom prst="ellipse">
              <a:avLst/>
            </a:prstGeom>
            <a:solidFill>
              <a:schemeClr val="bg1"/>
            </a:solidFill>
            <a:ln w="9525">
              <a:solidFill>
                <a:schemeClr val="tx1"/>
              </a:solidFill>
              <a:miter lim="800000"/>
              <a:headEnd/>
              <a:tailEnd/>
            </a:ln>
          </p:spPr>
          <p:txBody>
            <a:bodyPr wrap="none" anchor="ctr"/>
            <a:lstStyle/>
            <a:p>
              <a:endParaRPr lang="en-US" sz="788" dirty="0"/>
            </a:p>
          </p:txBody>
        </p:sp>
        <p:sp>
          <p:nvSpPr>
            <p:cNvPr id="145" name="Oval 156"/>
            <p:cNvSpPr>
              <a:spLocks noChangeArrowheads="1"/>
            </p:cNvSpPr>
            <p:nvPr/>
          </p:nvSpPr>
          <p:spPr bwMode="auto">
            <a:xfrm>
              <a:off x="4708525" y="4922838"/>
              <a:ext cx="152400" cy="152400"/>
            </a:xfrm>
            <a:prstGeom prst="ellipse">
              <a:avLst/>
            </a:prstGeom>
            <a:solidFill>
              <a:schemeClr val="bg1"/>
            </a:solidFill>
            <a:ln w="9525">
              <a:solidFill>
                <a:schemeClr val="tx1"/>
              </a:solidFill>
              <a:miter lim="800000"/>
              <a:headEnd/>
              <a:tailEnd/>
            </a:ln>
          </p:spPr>
          <p:txBody>
            <a:bodyPr wrap="none" anchor="ctr"/>
            <a:lstStyle/>
            <a:p>
              <a:endParaRPr lang="en-US" sz="788" dirty="0"/>
            </a:p>
          </p:txBody>
        </p:sp>
        <p:sp>
          <p:nvSpPr>
            <p:cNvPr id="146" name="Oval 157"/>
            <p:cNvSpPr>
              <a:spLocks noChangeArrowheads="1"/>
            </p:cNvSpPr>
            <p:nvPr/>
          </p:nvSpPr>
          <p:spPr bwMode="auto">
            <a:xfrm>
              <a:off x="4860925" y="4999038"/>
              <a:ext cx="152400" cy="152400"/>
            </a:xfrm>
            <a:prstGeom prst="ellipse">
              <a:avLst/>
            </a:prstGeom>
            <a:solidFill>
              <a:schemeClr val="bg1"/>
            </a:solidFill>
            <a:ln w="9525">
              <a:solidFill>
                <a:schemeClr val="tx1"/>
              </a:solidFill>
              <a:miter lim="800000"/>
              <a:headEnd/>
              <a:tailEnd/>
            </a:ln>
          </p:spPr>
          <p:txBody>
            <a:bodyPr wrap="none" anchor="ctr"/>
            <a:lstStyle/>
            <a:p>
              <a:endParaRPr lang="en-US" sz="788" dirty="0"/>
            </a:p>
          </p:txBody>
        </p:sp>
        <p:sp>
          <p:nvSpPr>
            <p:cNvPr id="147" name="Oval 158"/>
            <p:cNvSpPr>
              <a:spLocks noChangeArrowheads="1"/>
            </p:cNvSpPr>
            <p:nvPr/>
          </p:nvSpPr>
          <p:spPr bwMode="auto">
            <a:xfrm>
              <a:off x="3641725" y="4694238"/>
              <a:ext cx="152400" cy="152400"/>
            </a:xfrm>
            <a:prstGeom prst="ellipse">
              <a:avLst/>
            </a:prstGeom>
            <a:solidFill>
              <a:schemeClr val="bg1"/>
            </a:solidFill>
            <a:ln w="9525">
              <a:solidFill>
                <a:schemeClr val="tx1"/>
              </a:solidFill>
              <a:miter lim="800000"/>
              <a:headEnd/>
              <a:tailEnd/>
            </a:ln>
          </p:spPr>
          <p:txBody>
            <a:bodyPr wrap="none" anchor="ctr"/>
            <a:lstStyle/>
            <a:p>
              <a:endParaRPr lang="en-US" sz="788" dirty="0"/>
            </a:p>
          </p:txBody>
        </p:sp>
        <p:sp>
          <p:nvSpPr>
            <p:cNvPr id="148" name="Oval 159"/>
            <p:cNvSpPr>
              <a:spLocks noChangeArrowheads="1"/>
            </p:cNvSpPr>
            <p:nvPr/>
          </p:nvSpPr>
          <p:spPr bwMode="auto">
            <a:xfrm>
              <a:off x="6994525" y="5684838"/>
              <a:ext cx="152400" cy="152400"/>
            </a:xfrm>
            <a:prstGeom prst="ellipse">
              <a:avLst/>
            </a:prstGeom>
            <a:solidFill>
              <a:schemeClr val="bg1"/>
            </a:solidFill>
            <a:ln w="9525">
              <a:solidFill>
                <a:schemeClr val="tx1"/>
              </a:solidFill>
              <a:miter lim="800000"/>
              <a:headEnd/>
              <a:tailEnd/>
            </a:ln>
          </p:spPr>
          <p:txBody>
            <a:bodyPr wrap="none" anchor="ctr"/>
            <a:lstStyle/>
            <a:p>
              <a:endParaRPr lang="en-US" sz="788" dirty="0"/>
            </a:p>
          </p:txBody>
        </p:sp>
        <p:sp>
          <p:nvSpPr>
            <p:cNvPr id="149" name="Oval 160"/>
            <p:cNvSpPr>
              <a:spLocks noChangeArrowheads="1"/>
            </p:cNvSpPr>
            <p:nvPr/>
          </p:nvSpPr>
          <p:spPr bwMode="auto">
            <a:xfrm>
              <a:off x="3683000" y="5181600"/>
              <a:ext cx="152400" cy="152400"/>
            </a:xfrm>
            <a:prstGeom prst="ellipse">
              <a:avLst/>
            </a:prstGeom>
            <a:solidFill>
              <a:schemeClr val="bg1"/>
            </a:solidFill>
            <a:ln w="9525">
              <a:solidFill>
                <a:schemeClr val="tx1"/>
              </a:solidFill>
              <a:miter lim="800000"/>
              <a:headEnd/>
              <a:tailEnd/>
            </a:ln>
          </p:spPr>
          <p:txBody>
            <a:bodyPr wrap="none" anchor="ctr"/>
            <a:lstStyle/>
            <a:p>
              <a:endParaRPr lang="en-US" sz="788" dirty="0"/>
            </a:p>
          </p:txBody>
        </p:sp>
        <p:sp>
          <p:nvSpPr>
            <p:cNvPr id="150" name="Oval 161"/>
            <p:cNvSpPr>
              <a:spLocks noChangeArrowheads="1"/>
            </p:cNvSpPr>
            <p:nvPr/>
          </p:nvSpPr>
          <p:spPr bwMode="auto">
            <a:xfrm>
              <a:off x="8289925" y="5684838"/>
              <a:ext cx="152400" cy="152400"/>
            </a:xfrm>
            <a:prstGeom prst="ellipse">
              <a:avLst/>
            </a:prstGeom>
            <a:solidFill>
              <a:schemeClr val="bg1"/>
            </a:solidFill>
            <a:ln w="9525">
              <a:solidFill>
                <a:schemeClr val="tx1"/>
              </a:solidFill>
              <a:miter lim="800000"/>
              <a:headEnd/>
              <a:tailEnd/>
            </a:ln>
          </p:spPr>
          <p:txBody>
            <a:bodyPr wrap="none" anchor="ctr"/>
            <a:lstStyle/>
            <a:p>
              <a:endParaRPr lang="en-US" sz="788" dirty="0"/>
            </a:p>
          </p:txBody>
        </p:sp>
        <p:sp>
          <p:nvSpPr>
            <p:cNvPr id="151" name="Text Box 162"/>
            <p:cNvSpPr txBox="1">
              <a:spLocks noChangeArrowheads="1"/>
            </p:cNvSpPr>
            <p:nvPr/>
          </p:nvSpPr>
          <p:spPr bwMode="auto">
            <a:xfrm>
              <a:off x="1762126" y="518941"/>
              <a:ext cx="1168402" cy="7450581"/>
            </a:xfrm>
            <a:prstGeom prst="rect">
              <a:avLst/>
            </a:prstGeom>
            <a:noFill/>
            <a:ln w="9525">
              <a:noFill/>
              <a:miter lim="800000"/>
              <a:headEnd/>
              <a:tailEnd/>
            </a:ln>
          </p:spPr>
          <p:txBody>
            <a:bodyPr>
              <a:spAutoFit/>
            </a:bodyPr>
            <a:lstStyle/>
            <a:p>
              <a:r>
                <a:rPr lang="en-US" sz="788" dirty="0"/>
                <a:t>(CTG)n</a:t>
              </a:r>
            </a:p>
            <a:p>
              <a:endParaRPr lang="en-US" sz="788" dirty="0"/>
            </a:p>
            <a:p>
              <a:r>
                <a:rPr lang="en-US" sz="788" dirty="0"/>
                <a:t>    3000</a:t>
              </a:r>
            </a:p>
            <a:p>
              <a:endParaRPr lang="en-US" sz="788" dirty="0"/>
            </a:p>
            <a:p>
              <a:endParaRPr lang="en-US" sz="788" dirty="0"/>
            </a:p>
            <a:p>
              <a:endParaRPr lang="en-US" sz="788" dirty="0"/>
            </a:p>
            <a:p>
              <a:endParaRPr lang="en-US" sz="788" dirty="0"/>
            </a:p>
            <a:p>
              <a:r>
                <a:rPr lang="en-US" sz="788" dirty="0"/>
                <a:t>    2000</a:t>
              </a:r>
            </a:p>
            <a:p>
              <a:endParaRPr lang="en-US" sz="788" dirty="0"/>
            </a:p>
            <a:p>
              <a:endParaRPr lang="en-US" sz="788" dirty="0"/>
            </a:p>
            <a:p>
              <a:endParaRPr lang="en-US" sz="788" dirty="0"/>
            </a:p>
            <a:p>
              <a:endParaRPr lang="en-US" sz="788" dirty="0"/>
            </a:p>
            <a:p>
              <a:r>
                <a:rPr lang="en-US" sz="788" dirty="0"/>
                <a:t>    1000</a:t>
              </a:r>
            </a:p>
            <a:p>
              <a:endParaRPr lang="en-US" sz="788" dirty="0"/>
            </a:p>
            <a:p>
              <a:endParaRPr lang="en-US" sz="788" dirty="0"/>
            </a:p>
            <a:p>
              <a:endParaRPr lang="en-US" sz="788" dirty="0"/>
            </a:p>
            <a:p>
              <a:endParaRPr lang="en-US" sz="788" dirty="0"/>
            </a:p>
            <a:p>
              <a:r>
                <a:rPr lang="en-US" sz="788" dirty="0"/>
                <a:t>          0</a:t>
              </a:r>
            </a:p>
          </p:txBody>
        </p:sp>
        <p:sp>
          <p:nvSpPr>
            <p:cNvPr id="152" name="Oval 163"/>
            <p:cNvSpPr>
              <a:spLocks noChangeArrowheads="1"/>
            </p:cNvSpPr>
            <p:nvPr/>
          </p:nvSpPr>
          <p:spPr bwMode="auto">
            <a:xfrm>
              <a:off x="2844800" y="4237038"/>
              <a:ext cx="152400" cy="152400"/>
            </a:xfrm>
            <a:prstGeom prst="ellipse">
              <a:avLst/>
            </a:prstGeom>
            <a:solidFill>
              <a:schemeClr val="bg1"/>
            </a:solidFill>
            <a:ln w="9525">
              <a:solidFill>
                <a:schemeClr val="tx1"/>
              </a:solidFill>
              <a:miter lim="800000"/>
              <a:headEnd/>
              <a:tailEnd/>
            </a:ln>
          </p:spPr>
          <p:txBody>
            <a:bodyPr wrap="none" anchor="ctr"/>
            <a:lstStyle/>
            <a:p>
              <a:endParaRPr lang="en-US" sz="788" dirty="0"/>
            </a:p>
          </p:txBody>
        </p:sp>
        <p:sp>
          <p:nvSpPr>
            <p:cNvPr id="153" name="Oval 164"/>
            <p:cNvSpPr>
              <a:spLocks noChangeArrowheads="1"/>
            </p:cNvSpPr>
            <p:nvPr/>
          </p:nvSpPr>
          <p:spPr bwMode="auto">
            <a:xfrm>
              <a:off x="2844800" y="3779838"/>
              <a:ext cx="152400" cy="152400"/>
            </a:xfrm>
            <a:prstGeom prst="ellipse">
              <a:avLst/>
            </a:prstGeom>
            <a:solidFill>
              <a:schemeClr val="bg1"/>
            </a:solidFill>
            <a:ln w="9525">
              <a:solidFill>
                <a:schemeClr val="tx1"/>
              </a:solidFill>
              <a:miter lim="800000"/>
              <a:headEnd/>
              <a:tailEnd/>
            </a:ln>
          </p:spPr>
          <p:txBody>
            <a:bodyPr wrap="none" anchor="ctr"/>
            <a:lstStyle/>
            <a:p>
              <a:endParaRPr lang="en-US" sz="788" dirty="0"/>
            </a:p>
          </p:txBody>
        </p:sp>
        <p:sp>
          <p:nvSpPr>
            <p:cNvPr id="154" name="Oval 165"/>
            <p:cNvSpPr>
              <a:spLocks noChangeArrowheads="1"/>
            </p:cNvSpPr>
            <p:nvPr/>
          </p:nvSpPr>
          <p:spPr bwMode="auto">
            <a:xfrm>
              <a:off x="2844800" y="3551238"/>
              <a:ext cx="152400" cy="152400"/>
            </a:xfrm>
            <a:prstGeom prst="ellipse">
              <a:avLst/>
            </a:prstGeom>
            <a:solidFill>
              <a:schemeClr val="bg1"/>
            </a:solidFill>
            <a:ln w="9525">
              <a:solidFill>
                <a:schemeClr val="tx1"/>
              </a:solidFill>
              <a:miter lim="800000"/>
              <a:headEnd/>
              <a:tailEnd/>
            </a:ln>
          </p:spPr>
          <p:txBody>
            <a:bodyPr wrap="none" anchor="ctr"/>
            <a:lstStyle/>
            <a:p>
              <a:endParaRPr lang="en-US" sz="788" dirty="0"/>
            </a:p>
          </p:txBody>
        </p:sp>
        <p:sp>
          <p:nvSpPr>
            <p:cNvPr id="155" name="Oval 166"/>
            <p:cNvSpPr>
              <a:spLocks noChangeArrowheads="1"/>
            </p:cNvSpPr>
            <p:nvPr/>
          </p:nvSpPr>
          <p:spPr bwMode="auto">
            <a:xfrm>
              <a:off x="2879725" y="4465638"/>
              <a:ext cx="152400" cy="152400"/>
            </a:xfrm>
            <a:prstGeom prst="ellipse">
              <a:avLst/>
            </a:prstGeom>
            <a:solidFill>
              <a:schemeClr val="bg1"/>
            </a:solidFill>
            <a:ln w="9525">
              <a:solidFill>
                <a:schemeClr val="tx1"/>
              </a:solidFill>
              <a:miter lim="800000"/>
              <a:headEnd/>
              <a:tailEnd/>
            </a:ln>
          </p:spPr>
          <p:txBody>
            <a:bodyPr wrap="none" anchor="ctr"/>
            <a:lstStyle/>
            <a:p>
              <a:endParaRPr lang="en-US" sz="788" dirty="0"/>
            </a:p>
          </p:txBody>
        </p:sp>
        <p:sp>
          <p:nvSpPr>
            <p:cNvPr id="156" name="Oval 167"/>
            <p:cNvSpPr>
              <a:spLocks noChangeArrowheads="1"/>
            </p:cNvSpPr>
            <p:nvPr/>
          </p:nvSpPr>
          <p:spPr bwMode="auto">
            <a:xfrm>
              <a:off x="2844800" y="4084638"/>
              <a:ext cx="152400" cy="152400"/>
            </a:xfrm>
            <a:prstGeom prst="ellipse">
              <a:avLst/>
            </a:prstGeom>
            <a:solidFill>
              <a:schemeClr val="bg1"/>
            </a:solidFill>
            <a:ln w="9525">
              <a:solidFill>
                <a:schemeClr val="tx1"/>
              </a:solidFill>
              <a:miter lim="800000"/>
              <a:headEnd/>
              <a:tailEnd/>
            </a:ln>
          </p:spPr>
          <p:txBody>
            <a:bodyPr wrap="none" anchor="ctr"/>
            <a:lstStyle/>
            <a:p>
              <a:endParaRPr lang="en-US" sz="788" dirty="0"/>
            </a:p>
          </p:txBody>
        </p:sp>
        <p:sp>
          <p:nvSpPr>
            <p:cNvPr id="157" name="Oval 168"/>
            <p:cNvSpPr>
              <a:spLocks noChangeArrowheads="1"/>
            </p:cNvSpPr>
            <p:nvPr/>
          </p:nvSpPr>
          <p:spPr bwMode="auto">
            <a:xfrm>
              <a:off x="2879725" y="4694238"/>
              <a:ext cx="152400" cy="152400"/>
            </a:xfrm>
            <a:prstGeom prst="ellipse">
              <a:avLst/>
            </a:prstGeom>
            <a:solidFill>
              <a:schemeClr val="bg1"/>
            </a:solidFill>
            <a:ln w="9525">
              <a:solidFill>
                <a:schemeClr val="tx1"/>
              </a:solidFill>
              <a:miter lim="800000"/>
              <a:headEnd/>
              <a:tailEnd/>
            </a:ln>
          </p:spPr>
          <p:txBody>
            <a:bodyPr wrap="none" anchor="ctr"/>
            <a:lstStyle/>
            <a:p>
              <a:endParaRPr lang="en-US" sz="788" dirty="0"/>
            </a:p>
          </p:txBody>
        </p:sp>
        <p:sp>
          <p:nvSpPr>
            <p:cNvPr id="158" name="Oval 169"/>
            <p:cNvSpPr>
              <a:spLocks noChangeArrowheads="1"/>
            </p:cNvSpPr>
            <p:nvPr/>
          </p:nvSpPr>
          <p:spPr bwMode="auto">
            <a:xfrm>
              <a:off x="2997200" y="5105400"/>
              <a:ext cx="152400" cy="152400"/>
            </a:xfrm>
            <a:prstGeom prst="ellipse">
              <a:avLst/>
            </a:prstGeom>
            <a:solidFill>
              <a:schemeClr val="bg1"/>
            </a:solidFill>
            <a:ln w="9525">
              <a:solidFill>
                <a:schemeClr val="tx1"/>
              </a:solidFill>
              <a:miter lim="800000"/>
              <a:headEnd/>
              <a:tailEnd/>
            </a:ln>
          </p:spPr>
          <p:txBody>
            <a:bodyPr wrap="none" anchor="ctr"/>
            <a:lstStyle/>
            <a:p>
              <a:endParaRPr lang="en-US" sz="788" dirty="0"/>
            </a:p>
          </p:txBody>
        </p:sp>
        <p:sp>
          <p:nvSpPr>
            <p:cNvPr id="159" name="Line 170"/>
            <p:cNvSpPr>
              <a:spLocks noChangeShapeType="1"/>
            </p:cNvSpPr>
            <p:nvPr/>
          </p:nvSpPr>
          <p:spPr bwMode="auto">
            <a:xfrm>
              <a:off x="2879725" y="5837238"/>
              <a:ext cx="7315200" cy="0"/>
            </a:xfrm>
            <a:prstGeom prst="line">
              <a:avLst/>
            </a:prstGeom>
            <a:noFill/>
            <a:ln w="9525">
              <a:solidFill>
                <a:srgbClr val="FF0000"/>
              </a:solidFill>
              <a:miter lim="800000"/>
              <a:headEnd/>
              <a:tailEnd/>
            </a:ln>
          </p:spPr>
          <p:txBody>
            <a:bodyPr wrap="none"/>
            <a:lstStyle/>
            <a:p>
              <a:endParaRPr lang="en-US" sz="788" dirty="0"/>
            </a:p>
          </p:txBody>
        </p:sp>
        <p:sp>
          <p:nvSpPr>
            <p:cNvPr id="160" name="Oval 171"/>
            <p:cNvSpPr>
              <a:spLocks noChangeArrowheads="1"/>
            </p:cNvSpPr>
            <p:nvPr/>
          </p:nvSpPr>
          <p:spPr bwMode="auto">
            <a:xfrm>
              <a:off x="2844800" y="4876800"/>
              <a:ext cx="152400" cy="152400"/>
            </a:xfrm>
            <a:prstGeom prst="ellipse">
              <a:avLst/>
            </a:prstGeom>
            <a:solidFill>
              <a:schemeClr val="bg1"/>
            </a:solidFill>
            <a:ln w="9525">
              <a:solidFill>
                <a:schemeClr val="tx1"/>
              </a:solidFill>
              <a:miter lim="800000"/>
              <a:headEnd/>
              <a:tailEnd/>
            </a:ln>
          </p:spPr>
          <p:txBody>
            <a:bodyPr wrap="none" anchor="ctr"/>
            <a:lstStyle/>
            <a:p>
              <a:endParaRPr lang="en-US" sz="788" dirty="0"/>
            </a:p>
          </p:txBody>
        </p:sp>
        <p:sp>
          <p:nvSpPr>
            <p:cNvPr id="161" name="Oval 172"/>
            <p:cNvSpPr>
              <a:spLocks noChangeArrowheads="1"/>
            </p:cNvSpPr>
            <p:nvPr/>
          </p:nvSpPr>
          <p:spPr bwMode="auto">
            <a:xfrm>
              <a:off x="2844800" y="4572000"/>
              <a:ext cx="152400" cy="152400"/>
            </a:xfrm>
            <a:prstGeom prst="ellipse">
              <a:avLst/>
            </a:prstGeom>
            <a:solidFill>
              <a:schemeClr val="bg1"/>
            </a:solidFill>
            <a:ln w="9525">
              <a:solidFill>
                <a:schemeClr val="tx1"/>
              </a:solidFill>
              <a:miter lim="800000"/>
              <a:headEnd/>
              <a:tailEnd/>
            </a:ln>
          </p:spPr>
          <p:txBody>
            <a:bodyPr wrap="none" anchor="ctr"/>
            <a:lstStyle/>
            <a:p>
              <a:endParaRPr lang="en-US" sz="788" dirty="0"/>
            </a:p>
          </p:txBody>
        </p:sp>
        <p:sp>
          <p:nvSpPr>
            <p:cNvPr id="162" name="Oval 173"/>
            <p:cNvSpPr>
              <a:spLocks noChangeArrowheads="1"/>
            </p:cNvSpPr>
            <p:nvPr/>
          </p:nvSpPr>
          <p:spPr bwMode="auto">
            <a:xfrm>
              <a:off x="2844800" y="4800600"/>
              <a:ext cx="152400" cy="152400"/>
            </a:xfrm>
            <a:prstGeom prst="ellipse">
              <a:avLst/>
            </a:prstGeom>
            <a:solidFill>
              <a:schemeClr val="bg1"/>
            </a:solidFill>
            <a:ln w="9525">
              <a:solidFill>
                <a:schemeClr val="tx1"/>
              </a:solidFill>
              <a:miter lim="800000"/>
              <a:headEnd/>
              <a:tailEnd/>
            </a:ln>
          </p:spPr>
          <p:txBody>
            <a:bodyPr wrap="none" anchor="ctr"/>
            <a:lstStyle/>
            <a:p>
              <a:endParaRPr lang="en-US" sz="788" dirty="0"/>
            </a:p>
          </p:txBody>
        </p:sp>
        <p:sp>
          <p:nvSpPr>
            <p:cNvPr id="163" name="Oval 174"/>
            <p:cNvSpPr>
              <a:spLocks noChangeArrowheads="1"/>
            </p:cNvSpPr>
            <p:nvPr/>
          </p:nvSpPr>
          <p:spPr bwMode="auto">
            <a:xfrm>
              <a:off x="3073400" y="4876800"/>
              <a:ext cx="152400" cy="152400"/>
            </a:xfrm>
            <a:prstGeom prst="ellipse">
              <a:avLst/>
            </a:prstGeom>
            <a:solidFill>
              <a:schemeClr val="bg1"/>
            </a:solidFill>
            <a:ln w="9525">
              <a:solidFill>
                <a:schemeClr val="tx1"/>
              </a:solidFill>
              <a:miter lim="800000"/>
              <a:headEnd/>
              <a:tailEnd/>
            </a:ln>
          </p:spPr>
          <p:txBody>
            <a:bodyPr wrap="none" anchor="ctr"/>
            <a:lstStyle/>
            <a:p>
              <a:endParaRPr lang="en-US" sz="788" dirty="0"/>
            </a:p>
          </p:txBody>
        </p:sp>
        <p:sp>
          <p:nvSpPr>
            <p:cNvPr id="164" name="Oval 175"/>
            <p:cNvSpPr>
              <a:spLocks noChangeArrowheads="1"/>
            </p:cNvSpPr>
            <p:nvPr/>
          </p:nvSpPr>
          <p:spPr bwMode="auto">
            <a:xfrm>
              <a:off x="3149600" y="5105400"/>
              <a:ext cx="152400" cy="152400"/>
            </a:xfrm>
            <a:prstGeom prst="ellipse">
              <a:avLst/>
            </a:prstGeom>
            <a:solidFill>
              <a:schemeClr val="bg1"/>
            </a:solidFill>
            <a:ln w="9525">
              <a:solidFill>
                <a:schemeClr val="tx1"/>
              </a:solidFill>
              <a:miter lim="800000"/>
              <a:headEnd/>
              <a:tailEnd/>
            </a:ln>
          </p:spPr>
          <p:txBody>
            <a:bodyPr wrap="none" anchor="ctr"/>
            <a:lstStyle/>
            <a:p>
              <a:endParaRPr lang="en-US" sz="788" dirty="0"/>
            </a:p>
          </p:txBody>
        </p:sp>
        <p:sp>
          <p:nvSpPr>
            <p:cNvPr id="165" name="Oval 176"/>
            <p:cNvSpPr>
              <a:spLocks noChangeArrowheads="1"/>
            </p:cNvSpPr>
            <p:nvPr/>
          </p:nvSpPr>
          <p:spPr bwMode="auto">
            <a:xfrm>
              <a:off x="3302000" y="5257800"/>
              <a:ext cx="152400" cy="152400"/>
            </a:xfrm>
            <a:prstGeom prst="ellipse">
              <a:avLst/>
            </a:prstGeom>
            <a:solidFill>
              <a:schemeClr val="bg1"/>
            </a:solidFill>
            <a:ln w="9525">
              <a:solidFill>
                <a:schemeClr val="tx1"/>
              </a:solidFill>
              <a:miter lim="800000"/>
              <a:headEnd/>
              <a:tailEnd/>
            </a:ln>
          </p:spPr>
          <p:txBody>
            <a:bodyPr wrap="none" anchor="ctr"/>
            <a:lstStyle/>
            <a:p>
              <a:endParaRPr lang="en-US" sz="788" dirty="0"/>
            </a:p>
          </p:txBody>
        </p:sp>
        <p:sp>
          <p:nvSpPr>
            <p:cNvPr id="166" name="Text Box 177"/>
            <p:cNvSpPr txBox="1">
              <a:spLocks noChangeArrowheads="1"/>
            </p:cNvSpPr>
            <p:nvPr/>
          </p:nvSpPr>
          <p:spPr bwMode="auto">
            <a:xfrm>
              <a:off x="2133599" y="152400"/>
              <a:ext cx="8420107" cy="596934"/>
            </a:xfrm>
            <a:prstGeom prst="rect">
              <a:avLst/>
            </a:prstGeom>
            <a:noFill/>
            <a:ln w="9525">
              <a:noFill/>
              <a:miter lim="800000"/>
              <a:headEnd/>
              <a:tailEnd/>
            </a:ln>
          </p:spPr>
          <p:txBody>
            <a:bodyPr wrap="none">
              <a:spAutoFit/>
            </a:bodyPr>
            <a:lstStyle/>
            <a:p>
              <a:r>
                <a:rPr lang="en-US" sz="900" b="1" dirty="0">
                  <a:latin typeface="Arial" pitchFamily="34" charset="0"/>
                </a:rPr>
                <a:t>Age of Onset Inversely Correlates with CTG Repeat Size</a:t>
              </a:r>
            </a:p>
          </p:txBody>
        </p:sp>
      </p:grpSp>
    </p:spTree>
    <p:extLst>
      <p:ext uri="{BB962C8B-B14F-4D97-AF65-F5344CB8AC3E}">
        <p14:creationId xmlns:p14="http://schemas.microsoft.com/office/powerpoint/2010/main" val="695679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par>
                                <p:cTn id="8" presetID="10" presetClass="exit" presetSubtype="0" fill="hold" nodeType="withEffect">
                                  <p:stCondLst>
                                    <p:cond delay="0"/>
                                  </p:stCondLst>
                                  <p:childTnLst>
                                    <p:animEffect transition="out" filter="fade">
                                      <p:cBhvr>
                                        <p:cTn id="9" dur="500"/>
                                        <p:tgtEl>
                                          <p:spTgt spid="13"/>
                                        </p:tgtEl>
                                      </p:cBhvr>
                                    </p:animEffect>
                                    <p:set>
                                      <p:cBhvr>
                                        <p:cTn id="10" dur="1" fill="hold">
                                          <p:stCondLst>
                                            <p:cond delay="499"/>
                                          </p:stCondLst>
                                        </p:cTn>
                                        <p:tgtEl>
                                          <p:spTgt spid="13"/>
                                        </p:tgtEl>
                                        <p:attrNameLst>
                                          <p:attrName>style.visibility</p:attrName>
                                        </p:attrNameLst>
                                      </p:cBhvr>
                                      <p:to>
                                        <p:strVal val="hidden"/>
                                      </p:to>
                                    </p:set>
                                  </p:childTnLst>
                                </p:cTn>
                              </p:par>
                              <p:par>
                                <p:cTn id="11" presetID="10" presetClass="exit" presetSubtype="0" fill="hold" nodeType="withEffect">
                                  <p:stCondLst>
                                    <p:cond delay="0"/>
                                  </p:stCondLst>
                                  <p:childTnLst>
                                    <p:animEffect transition="out" filter="fade">
                                      <p:cBhvr>
                                        <p:cTn id="12" dur="500"/>
                                        <p:tgtEl>
                                          <p:spTgt spid="54"/>
                                        </p:tgtEl>
                                      </p:cBhvr>
                                    </p:animEffect>
                                    <p:set>
                                      <p:cBhvr>
                                        <p:cTn id="13" dur="1" fill="hold">
                                          <p:stCondLst>
                                            <p:cond delay="499"/>
                                          </p:stCondLst>
                                        </p:cTn>
                                        <p:tgtEl>
                                          <p:spTgt spid="54"/>
                                        </p:tgtEl>
                                        <p:attrNameLst>
                                          <p:attrName>style.visibility</p:attrName>
                                        </p:attrNameLst>
                                      </p:cBhvr>
                                      <p:to>
                                        <p:strVal val="hidden"/>
                                      </p:to>
                                    </p:set>
                                  </p:childTnLst>
                                </p:cTn>
                              </p:par>
                            </p:childTnLst>
                          </p:cTn>
                        </p:par>
                      </p:childTnLst>
                    </p:cTn>
                  </p:par>
                  <p:par>
                    <p:cTn id="14" fill="hold">
                      <p:stCondLst>
                        <p:cond delay="indefinite"/>
                      </p:stCondLst>
                      <p:childTnLst>
                        <p:par>
                          <p:cTn id="15" fill="hold">
                            <p:stCondLst>
                              <p:cond delay="0"/>
                            </p:stCondLst>
                            <p:childTnLst>
                              <p:par>
                                <p:cTn id="16" presetID="1" presetClass="entr" presetSubtype="0" fill="hold" nodeType="clickEffect">
                                  <p:stCondLst>
                                    <p:cond delay="0"/>
                                  </p:stCondLst>
                                  <p:childTnLst>
                                    <p:set>
                                      <p:cBhvr>
                                        <p:cTn id="17"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7699</TotalTime>
  <Words>1945</Words>
  <Application>Microsoft Office PowerPoint</Application>
  <PresentationFormat>On-screen Show (4:3)</PresentationFormat>
  <Paragraphs>450</Paragraphs>
  <Slides>25</Slides>
  <Notes>12</Notes>
  <HiddenSlides>0</HiddenSlides>
  <MMClips>3</MMClips>
  <ScaleCrop>false</ScaleCrop>
  <HeadingPairs>
    <vt:vector size="8" baseType="variant">
      <vt:variant>
        <vt:lpstr>Fonts Used</vt:lpstr>
      </vt:variant>
      <vt:variant>
        <vt:i4>7</vt:i4>
      </vt:variant>
      <vt:variant>
        <vt:lpstr>Theme</vt:lpstr>
      </vt:variant>
      <vt:variant>
        <vt:i4>1</vt:i4>
      </vt:variant>
      <vt:variant>
        <vt:lpstr>Embedded OLE Servers</vt:lpstr>
      </vt:variant>
      <vt:variant>
        <vt:i4>2</vt:i4>
      </vt:variant>
      <vt:variant>
        <vt:lpstr>Slide Titles</vt:lpstr>
      </vt:variant>
      <vt:variant>
        <vt:i4>25</vt:i4>
      </vt:variant>
    </vt:vector>
  </HeadingPairs>
  <TitlesOfParts>
    <vt:vector size="35" baseType="lpstr">
      <vt:lpstr>ＭＳ ゴシック</vt:lpstr>
      <vt:lpstr>ＭＳ Ｐゴシック</vt:lpstr>
      <vt:lpstr>Arial</vt:lpstr>
      <vt:lpstr>Calibri</vt:lpstr>
      <vt:lpstr>Californian FB</vt:lpstr>
      <vt:lpstr>Symbol</vt:lpstr>
      <vt:lpstr>Times New Roman</vt:lpstr>
      <vt:lpstr>Office Theme</vt:lpstr>
      <vt:lpstr>Image</vt:lpstr>
      <vt:lpstr>Chart</vt:lpstr>
      <vt:lpstr>Serendipity, Security, Survival Optimizing the evaluation &amp; management of the Myotonic Dystrophy Patient</vt:lpstr>
      <vt:lpstr>Never again….</vt:lpstr>
      <vt:lpstr>Myotonic Dystrophy Multidisciplinary Care Clinic (MDMCC) Mission and Vision</vt:lpstr>
      <vt:lpstr>PowerPoint Presentation</vt:lpstr>
      <vt:lpstr>PowerPoint Presentation</vt:lpstr>
      <vt:lpstr>PowerPoint Presentation</vt:lpstr>
      <vt:lpstr>Myotonic Dystrophy</vt:lpstr>
      <vt:lpstr>PowerPoint Presentation</vt:lpstr>
      <vt:lpstr>Myotonic Dystrophy</vt:lpstr>
      <vt:lpstr>DM2</vt:lpstr>
      <vt:lpstr>PowerPoint Presentation</vt:lpstr>
      <vt:lpstr>Prognosis</vt:lpstr>
      <vt:lpstr>Myotonic Dystrophy Recognize, Diagnose, Treat</vt:lpstr>
      <vt:lpstr>Serendipity The Undiagnosed</vt:lpstr>
      <vt:lpstr>Serendipity “Never heard of it…”</vt:lpstr>
      <vt:lpstr>Security Loss to Follow up</vt:lpstr>
      <vt:lpstr>Security A child is born….</vt:lpstr>
      <vt:lpstr>Recognize, Diagnose, Treat The Challenges</vt:lpstr>
      <vt:lpstr>US Prevalence Estimate</vt:lpstr>
      <vt:lpstr>Myotonic Dystrophy Multidisciplinary Care Clinic (MDMCC) </vt:lpstr>
      <vt:lpstr>Clinical Care Guidelines</vt:lpstr>
      <vt:lpstr>Progress</vt:lpstr>
      <vt:lpstr>PowerPoint Presentation</vt:lpstr>
      <vt:lpstr>Impact? </vt:lpstr>
      <vt:lpstr>Research Progress</vt:lpstr>
    </vt:vector>
  </TitlesOfParts>
  <Company>TMHS</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PCadmin</dc:creator>
  <cp:lastModifiedBy>Kleed Cumming</cp:lastModifiedBy>
  <cp:revision>129</cp:revision>
  <dcterms:created xsi:type="dcterms:W3CDTF">2014-11-13T04:16:00Z</dcterms:created>
  <dcterms:modified xsi:type="dcterms:W3CDTF">2019-05-21T23:39:22Z</dcterms:modified>
</cp:coreProperties>
</file>