
<file path=[Content_Types].xml><?xml version="1.0" encoding="utf-8"?>
<Types xmlns="http://schemas.openxmlformats.org/package/2006/content-types">
  <Default Extension="jpg" ContentType="image/jpeg"/>
  <Default Extension="emf" ContentType="image/x-emf"/>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notesSlides/notesSlide1.xml" ContentType="application/vnd.openxmlformats-officedocument.presentationml.notesSlide+xml"/>
  <Override PartName="/ppt/slides/slide1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notesSlides/notesSlide9.xml" ContentType="application/vnd.openxmlformats-officedocument.presentationml.notesSlide+xml"/>
  <Override PartName="/ppt/theme/theme1.xml" ContentType="application/vnd.openxmlformats-officedocument.theme+xml"/>
  <Override PartName="/docProps/app.xml" ContentType="application/vnd.openxmlformats-officedocument.extended-properties+xml"/>
  <Override PartName="/ppt/notesSlides/notesSlide2.xml" ContentType="application/vnd.openxmlformats-officedocument.presentationml.notesSlide+xml"/>
  <Override PartName="/ppt/tableStyles.xml" ContentType="application/vnd.openxmlformats-officedocument.presentationml.tableStyles+xml"/>
  <Override PartName="/ppt/slideLayouts/slideLayout5.xml" ContentType="application/vnd.openxmlformats-officedocument.presentationml.slideLayout+xml"/>
  <Override PartName="/ppt/viewProps.xml" ContentType="application/vnd.openxmlformats-officedocument.presentationml.viewProp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theme/theme2.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p:sldMasterIdLst>
    <p:sldMasterId id="2147483648" r:id="rId1"/>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12192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esProps" Target="presProps.xml" /><Relationship Id="rId19" Type="http://schemas.openxmlformats.org/officeDocument/2006/relationships/tableStyles" Target="tableStyles.xml" /><Relationship Id="rId20"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Header Placeholder 1" hidden="0"/>
          <p:cNvSpPr>
            <a:spLocks noGrp="1"/>
          </p:cNvSpPr>
          <p:nvPr isPhoto="0" userDrawn="0">
            <p:ph type="hdr" sz="quarter" hasCustomPrompt="0"/>
          </p:nvPr>
        </p:nvSpPr>
        <p:spPr bwMode="auto">
          <a:xfrm>
            <a:off x="0" y="0"/>
            <a:ext cx="3077739" cy="471054"/>
          </a:xfrm>
          <a:prstGeom prst="rect">
            <a:avLst/>
          </a:prstGeom>
        </p:spPr>
        <p:txBody>
          <a:bodyPr vert="horz" lIns="94229" tIns="47113" rIns="94229" bIns="47113" rtlCol="0"/>
          <a:lstStyle>
            <a:lvl1pPr algn="l">
              <a:defRPr sz="1200" b="0" i="0">
                <a:latin typeface="Reckless"/>
              </a:defRPr>
            </a:lvl1pPr>
          </a:lstStyle>
          <a:p>
            <a:pPr>
              <a:defRPr/>
            </a:pPr>
            <a:endParaRPr lang="en-US"/>
          </a:p>
        </p:txBody>
      </p:sp>
      <p:sp>
        <p:nvSpPr>
          <p:cNvPr id="5" name="Date Placeholder 2" hidden="0"/>
          <p:cNvSpPr>
            <a:spLocks noGrp="1"/>
          </p:cNvSpPr>
          <p:nvPr isPhoto="0" userDrawn="0">
            <p:ph type="dt" idx="1" hasCustomPrompt="0"/>
          </p:nvPr>
        </p:nvSpPr>
        <p:spPr bwMode="auto">
          <a:xfrm>
            <a:off x="4023092" y="0"/>
            <a:ext cx="3077739" cy="471054"/>
          </a:xfrm>
          <a:prstGeom prst="rect">
            <a:avLst/>
          </a:prstGeom>
        </p:spPr>
        <p:txBody>
          <a:bodyPr vert="horz" lIns="94229" tIns="47113" rIns="94229" bIns="47113" rtlCol="0"/>
          <a:lstStyle>
            <a:lvl1pPr algn="r">
              <a:defRPr sz="1200" b="0" i="0">
                <a:latin typeface="Reckless"/>
              </a:defRPr>
            </a:lvl1pPr>
          </a:lstStyle>
          <a:p>
            <a:pPr>
              <a:defRPr/>
            </a:pPr>
            <a:fld id="{C3FD921F-2AEA-CD4C-AAAA-CF43549800DA}" type="datetimeFigureOut">
              <a:rPr lang="en-US"/>
              <a:t/>
            </a:fld>
            <a:endParaRPr lang="en-US"/>
          </a:p>
        </p:txBody>
      </p:sp>
      <p:sp>
        <p:nvSpPr>
          <p:cNvPr id="6" name="Slide Image Placeholder 3" hidden="0"/>
          <p:cNvSpPr>
            <a:spLocks noChangeAspect="1" noGrp="1" noRot="1"/>
          </p:cNvSpPr>
          <p:nvPr isPhoto="0" userDrawn="0">
            <p:ph type="sldImg" idx="2" hasCustomPrompt="0"/>
          </p:nvPr>
        </p:nvSpPr>
        <p:spPr bwMode="auto">
          <a:xfrm>
            <a:off x="735013" y="1173163"/>
            <a:ext cx="5632450" cy="3168649"/>
          </a:xfrm>
          <a:prstGeom prst="rect">
            <a:avLst/>
          </a:prstGeom>
          <a:noFill/>
          <a:ln w="12700">
            <a:solidFill>
              <a:prstClr val="black"/>
            </a:solidFill>
          </a:ln>
        </p:spPr>
        <p:txBody>
          <a:bodyPr vert="horz" lIns="94229" tIns="47113" rIns="94229" bIns="47113" rtlCol="0" anchor="ctr"/>
          <a:lstStyle/>
          <a:p>
            <a:pPr>
              <a:defRPr/>
            </a:pPr>
            <a:endParaRPr lang="en-US"/>
          </a:p>
        </p:txBody>
      </p:sp>
      <p:sp>
        <p:nvSpPr>
          <p:cNvPr id="7" name="Notes Placeholder 4" hidden="0"/>
          <p:cNvSpPr>
            <a:spLocks noGrp="1"/>
          </p:cNvSpPr>
          <p:nvPr isPhoto="0" userDrawn="0">
            <p:ph type="body" sz="quarter" idx="3" hasCustomPrompt="0"/>
          </p:nvPr>
        </p:nvSpPr>
        <p:spPr bwMode="auto">
          <a:xfrm>
            <a:off x="710248" y="4518204"/>
            <a:ext cx="5681980" cy="3696712"/>
          </a:xfrm>
          <a:prstGeom prst="rect">
            <a:avLst/>
          </a:prstGeom>
        </p:spPr>
        <p:txBody>
          <a:bodyPr vert="horz" lIns="94229" tIns="47113" rIns="94229" bIns="47113"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Footer Placeholder 5" hidden="0"/>
          <p:cNvSpPr>
            <a:spLocks noGrp="1"/>
          </p:cNvSpPr>
          <p:nvPr isPhoto="0" userDrawn="0">
            <p:ph type="ftr" sz="quarter" idx="4" hasCustomPrompt="0"/>
          </p:nvPr>
        </p:nvSpPr>
        <p:spPr bwMode="auto">
          <a:xfrm>
            <a:off x="0" y="8917422"/>
            <a:ext cx="3077739" cy="471052"/>
          </a:xfrm>
          <a:prstGeom prst="rect">
            <a:avLst/>
          </a:prstGeom>
        </p:spPr>
        <p:txBody>
          <a:bodyPr vert="horz" lIns="94229" tIns="47113" rIns="94229" bIns="47113" rtlCol="0" anchor="b"/>
          <a:lstStyle>
            <a:lvl1pPr algn="l">
              <a:defRPr sz="1200" b="0" i="0">
                <a:latin typeface="Reckless"/>
              </a:defRPr>
            </a:lvl1pPr>
          </a:lstStyle>
          <a:p>
            <a:pPr>
              <a:defRPr/>
            </a:pPr>
            <a:endParaRPr lang="en-US"/>
          </a:p>
        </p:txBody>
      </p:sp>
      <p:sp>
        <p:nvSpPr>
          <p:cNvPr id="9" name="Slide Number Placeholder 6" hidden="0"/>
          <p:cNvSpPr>
            <a:spLocks noGrp="1"/>
          </p:cNvSpPr>
          <p:nvPr isPhoto="0" userDrawn="0">
            <p:ph type="sldNum" sz="quarter" idx="5" hasCustomPrompt="0"/>
          </p:nvPr>
        </p:nvSpPr>
        <p:spPr bwMode="auto">
          <a:xfrm>
            <a:off x="4023092" y="8917422"/>
            <a:ext cx="3077739" cy="471052"/>
          </a:xfrm>
          <a:prstGeom prst="rect">
            <a:avLst/>
          </a:prstGeom>
        </p:spPr>
        <p:txBody>
          <a:bodyPr vert="horz" lIns="94229" tIns="47113" rIns="94229" bIns="47113" rtlCol="0" anchor="b"/>
          <a:lstStyle>
            <a:lvl1pPr algn="r">
              <a:defRPr sz="1200" b="0" i="0">
                <a:latin typeface="Reckless"/>
              </a:defRPr>
            </a:lvl1pPr>
          </a:lstStyle>
          <a:p>
            <a:pPr>
              <a:defRPr/>
            </a:pPr>
            <a:fld id="{603597BD-435A-EA48-8914-3898A7105320}" type="slidenum">
              <a:rPr lang="en-US"/>
              <a:t/>
            </a:fld>
            <a:endParaRPr lang="en-US"/>
          </a:p>
        </p:txBody>
      </p:sp>
    </p:spTree>
  </p:cSld>
  <p:clrMap accent1="accent1" accent2="accent2" accent3="accent3" accent4="accent4" accent5="accent5" accent6="accent6" bg1="lt1" bg2="lt2" folHlink="folHlink" hlink="hlink" tx1="dk1" tx2="dk2"/>
  <p:notesStyle>
    <a:lvl1pPr marL="0" algn="l" defTabSz="914400">
      <a:defRPr sz="1200" b="0" i="0">
        <a:solidFill>
          <a:schemeClr val="tx1"/>
        </a:solidFill>
        <a:latin typeface="Reckless"/>
        <a:ea typeface="+mn-ea"/>
        <a:cs typeface="+mn-cs"/>
      </a:defRPr>
    </a:lvl1pPr>
    <a:lvl2pPr marL="457200" algn="l" defTabSz="914400">
      <a:defRPr sz="1200" b="0" i="0">
        <a:solidFill>
          <a:schemeClr val="tx1"/>
        </a:solidFill>
        <a:latin typeface="Reckless"/>
        <a:ea typeface="+mn-ea"/>
        <a:cs typeface="+mn-cs"/>
      </a:defRPr>
    </a:lvl2pPr>
    <a:lvl3pPr marL="914400" algn="l" defTabSz="914400">
      <a:defRPr sz="1200" b="0" i="0">
        <a:solidFill>
          <a:schemeClr val="tx1"/>
        </a:solidFill>
        <a:latin typeface="Reckless"/>
        <a:ea typeface="+mn-ea"/>
        <a:cs typeface="+mn-cs"/>
      </a:defRPr>
    </a:lvl3pPr>
    <a:lvl4pPr marL="1371600" algn="l" defTabSz="914400">
      <a:defRPr sz="1200" b="0" i="0">
        <a:solidFill>
          <a:schemeClr val="tx1"/>
        </a:solidFill>
        <a:latin typeface="Reckless"/>
        <a:ea typeface="+mn-ea"/>
        <a:cs typeface="+mn-cs"/>
      </a:defRPr>
    </a:lvl4pPr>
    <a:lvl5pPr marL="1828800" algn="l" defTabSz="914400">
      <a:defRPr sz="1200" b="0" i="0">
        <a:solidFill>
          <a:schemeClr val="tx1"/>
        </a:solidFill>
        <a:latin typeface="Reckless"/>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a:t>Project Background rationale, experts agree attempts to create tools have been slow due to the challenges highlighted above</a:t>
            </a:r>
            <a:endParaRPr/>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a:t>Project </a:t>
            </a:r>
            <a:r>
              <a:rPr lang="en-US"/>
              <a:t>BAckground</a:t>
            </a:r>
            <a:endParaRPr lang="en-US"/>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a:t>One cell line has 11990 bp, </a:t>
            </a:r>
            <a:endParaRPr/>
          </a:p>
          <a:p>
            <a:pPr>
              <a:defRPr/>
            </a:pPr>
            <a:r>
              <a:rPr lang="en-US"/>
              <a:t>One cell line expansion &gt; 75 repeat expansions</a:t>
            </a:r>
            <a:endParaRPr/>
          </a:p>
          <a:p>
            <a:pPr>
              <a:defRPr/>
            </a:pPr>
            <a:r>
              <a:rPr lang="en-US"/>
              <a:t>Another expansion 8780 bp, </a:t>
            </a:r>
            <a:endParaRPr/>
          </a:p>
          <a:p>
            <a:pPr>
              <a:defRPr/>
            </a:pPr>
            <a:r>
              <a:rPr lang="en-US"/>
              <a:t>The 4</a:t>
            </a:r>
            <a:r>
              <a:rPr lang="en-US" baseline="30000"/>
              <a:t>th</a:t>
            </a:r>
            <a:r>
              <a:rPr lang="en-US"/>
              <a:t> expansion 11520 bp</a:t>
            </a:r>
            <a:endParaRPr/>
          </a:p>
          <a:p>
            <a:pPr lvl="0">
              <a:defRPr/>
            </a:pPr>
            <a:r>
              <a:rPr lang="en-US"/>
              <a:t>Dr. Andrew Berglund, PhD, The RNA Institute, collaborating with Dr. Karen Guillemin’s lab at the University of Oregon, are developing and characterizing zebrafish models of myotonic dystrophy.  The main focus of the zebrafish project is to the study the mechanisms underlying DM-related changes in gut motility and the microbiome due to GI issues suffered by DM patients.</a:t>
            </a:r>
            <a:endParaRPr/>
          </a:p>
          <a:p>
            <a:pPr>
              <a:defRPr/>
            </a:pPr>
            <a:r>
              <a:rPr lang="en-US"/>
              <a:t>Teams including Dr. Ralf </a:t>
            </a:r>
            <a:r>
              <a:rPr lang="en-US"/>
              <a:t>Krahe</a:t>
            </a:r>
            <a:r>
              <a:rPr lang="en-US"/>
              <a:t>, PhD, at The University of Texas and Dr. Giovanni </a:t>
            </a:r>
            <a:r>
              <a:rPr lang="en-US"/>
              <a:t>Meola</a:t>
            </a:r>
            <a:r>
              <a:rPr lang="en-US"/>
              <a:t>, MD, at </a:t>
            </a:r>
            <a:r>
              <a:rPr lang="en-US"/>
              <a:t>Università</a:t>
            </a:r>
            <a:r>
              <a:rPr lang="en-US"/>
              <a:t> </a:t>
            </a:r>
            <a:r>
              <a:rPr lang="en-US"/>
              <a:t>degli</a:t>
            </a:r>
            <a:r>
              <a:rPr lang="en-US"/>
              <a:t> </a:t>
            </a:r>
            <a:r>
              <a:rPr lang="en-US"/>
              <a:t>Studi</a:t>
            </a:r>
            <a:r>
              <a:rPr lang="en-US"/>
              <a:t> di Milano are working with Drosophila models of DM2.</a:t>
            </a:r>
            <a:endParaRPr/>
          </a:p>
          <a:p>
            <a:pPr lvl="0">
              <a:defRPr/>
            </a:pPr>
            <a:r>
              <a:rPr lang="en-US"/>
              <a:t>Dr. Charles Thornton, MD, University of Rochester, has been working for several years to create a DM2 mouse based on the technology he used to develop the </a:t>
            </a:r>
            <a:r>
              <a:rPr lang="en-US"/>
              <a:t>HSA</a:t>
            </a:r>
            <a:r>
              <a:rPr lang="en-US" baseline="30000"/>
              <a:t>lr</a:t>
            </a:r>
            <a:r>
              <a:rPr lang="en-US" baseline="30000"/>
              <a:t> </a:t>
            </a:r>
            <a:r>
              <a:rPr lang="en-US"/>
              <a:t> DM1 mouse. Significant technical challenges arise in making a DM2 transgenic mouse because of the expansion size and amount of toxic RNA involved. A successful DM2 mouse is likely in the next 1-2 years (?).</a:t>
            </a:r>
            <a:endParaRPr/>
          </a:p>
          <a:p>
            <a:pPr lvl="0">
              <a:defRPr/>
            </a:pPr>
            <a:r>
              <a:rPr lang="en-US"/>
              <a:t>Dr. Maurice Swanson, PhD, University of Florida, is working on a DM2 mouse model using CRISPR-Cas9 technology to impact the germline through expression of the DM2 repeats in the mutant gene in endogenous DM2 intron 1 of CNBP. </a:t>
            </a:r>
            <a:endParaRPr/>
          </a:p>
          <a:p>
            <a:pPr lvl="0">
              <a:defRPr/>
            </a:pPr>
            <a:r>
              <a:rPr lang="en-US"/>
              <a:t>Dr. </a:t>
            </a:r>
            <a:r>
              <a:rPr lang="en-US"/>
              <a:t>Kiruphagaran</a:t>
            </a:r>
            <a:r>
              <a:rPr lang="en-US"/>
              <a:t> </a:t>
            </a:r>
            <a:r>
              <a:rPr lang="en-US"/>
              <a:t>Thangaraju</a:t>
            </a:r>
            <a:r>
              <a:rPr lang="en-US"/>
              <a:t>, PhD, University of Florida, an MDF-funded Fellow in the lab of Dr. Laura </a:t>
            </a:r>
            <a:r>
              <a:rPr lang="en-US"/>
              <a:t>Ranum</a:t>
            </a:r>
            <a:r>
              <a:rPr lang="en-US"/>
              <a:t>, generated a patient-derived BAC library and screened ~92,000 clones. Dr. </a:t>
            </a:r>
            <a:r>
              <a:rPr lang="en-US"/>
              <a:t>Thangaraju</a:t>
            </a:r>
            <a:r>
              <a:rPr lang="en-US"/>
              <a:t> has identified several clones with the CNBP gene. One clone in particular contains a substantial flanking sequence and a large (~700 CCTGs) repeat expansion. Pronuclear injections were performed but genotyping did not identify any transgenic founders. This work-in- progress continues as Dr. </a:t>
            </a:r>
            <a:r>
              <a:rPr lang="en-US"/>
              <a:t>Thangaraju</a:t>
            </a:r>
            <a:r>
              <a:rPr lang="en-US"/>
              <a:t> continues to purify additional BAC DNA with the expansion for another round of pronuclear injections. ​The goal is to identify transgenic founders and build colonies</a:t>
            </a:r>
            <a:endParaRPr/>
          </a:p>
          <a:p>
            <a:pPr lvl="0">
              <a:defRPr/>
            </a:pPr>
            <a:r>
              <a:rPr lang="en-US"/>
              <a:t>Dr. Ralf </a:t>
            </a:r>
            <a:r>
              <a:rPr lang="en-US"/>
              <a:t>Krahe</a:t>
            </a:r>
            <a:r>
              <a:rPr lang="en-US"/>
              <a:t>, PhD, University of Texas MD Anderson Cancer Center, developed an HSA transgenic DM2 mouse model. The model includes a (CCTG)121 expansion in intron 1 of the human skeletal actin gene (DM2-HSATG) with a small number of repeats. The model does not demonstrate the mis-splicing events many believe to be associated with DM2. According to Dr. </a:t>
            </a:r>
            <a:r>
              <a:rPr lang="en-US"/>
              <a:t>Krahe</a:t>
            </a:r>
            <a:r>
              <a:rPr lang="en-US"/>
              <a:t>, the mice do display phenotypic changes associated with DM2.</a:t>
            </a:r>
            <a:endParaRPr/>
          </a:p>
          <a:p>
            <a:pPr lvl="0">
              <a:defRPr/>
            </a:pPr>
            <a:r>
              <a:rPr lang="en-US"/>
              <a:t>Dr. </a:t>
            </a:r>
            <a:r>
              <a:rPr lang="en-US"/>
              <a:t>Lubov</a:t>
            </a:r>
            <a:r>
              <a:rPr lang="en-US"/>
              <a:t> </a:t>
            </a:r>
            <a:r>
              <a:rPr lang="en-US"/>
              <a:t>Timchenko</a:t>
            </a:r>
            <a:r>
              <a:rPr lang="en-US"/>
              <a:t> PhD, Cincinnati Children's Hospital, recently published a </a:t>
            </a:r>
            <a:r>
              <a:rPr lang="en-US"/>
              <a:t>cnbp</a:t>
            </a:r>
            <a:r>
              <a:rPr lang="en-US"/>
              <a:t>-KO mouse created at CCH. Her focus is on downstream genetic events resulting from the role of CNBP, such as the reduction in ZNF9. Dr. </a:t>
            </a:r>
            <a:r>
              <a:rPr lang="en-US"/>
              <a:t>Timchenko</a:t>
            </a:r>
            <a:r>
              <a:rPr lang="en-US"/>
              <a:t> proposes that heterozygous </a:t>
            </a:r>
            <a:r>
              <a:rPr lang="en-US"/>
              <a:t>cnbp</a:t>
            </a:r>
            <a:r>
              <a:rPr lang="en-US"/>
              <a:t>-KO mice could be a model for DM2 because patients with DM2 have only partial reduction of ZNF9, similar to that seen in the CCH heterozygous mice.  </a:t>
            </a:r>
            <a:endParaRPr/>
          </a:p>
          <a:p>
            <a:pPr>
              <a:defRPr/>
            </a:pPr>
            <a:r>
              <a:rPr lang="en-US"/>
              <a:t> </a:t>
            </a:r>
            <a:endParaRPr/>
          </a:p>
          <a:p>
            <a:pPr>
              <a:defRPr/>
            </a:pPr>
            <a:r>
              <a:rPr lang="en-US"/>
              <a:t> </a:t>
            </a:r>
            <a:endParaRPr/>
          </a:p>
          <a:p>
            <a:pPr>
              <a:defRPr/>
            </a:pPr>
            <a:endParaRPr lang="en-US"/>
          </a:p>
          <a:p>
            <a:pPr>
              <a:defRPr/>
            </a:pPr>
            <a:endParaRPr lang="en-US"/>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a:t>RAN- lab of Lauran </a:t>
            </a:r>
            <a:r>
              <a:rPr lang="en-US"/>
              <a:t>Ranum</a:t>
            </a:r>
            <a:r>
              <a:rPr lang="en-US"/>
              <a:t> building from work I triplet repeat diseases including ALS, looking at roles of RAN and RNA gain of function in disease pathogenesis</a:t>
            </a:r>
            <a:endParaRPr/>
          </a:p>
          <a:p>
            <a:pPr lvl="0">
              <a:defRPr/>
            </a:pPr>
            <a:r>
              <a:rPr lang="en-US"/>
              <a:t>Dr. Maurice Swanson generated #KO/Ki mice to look at role of specific RNA binding proteins. His lab is studying an RNA-mediated disease model in which mutant DM1 and DM2 mRNAs are trapped in the nucleus and sequester (C)CUG repeat expansion binding proteins that are essential for normal tissue development and maintenance. His lab identified the sequestered factors as the </a:t>
            </a:r>
            <a:r>
              <a:rPr lang="en-US"/>
              <a:t>muscleblind</a:t>
            </a:r>
            <a:r>
              <a:rPr lang="en-US"/>
              <a:t>-like (MBNL) proteins. Ongoing efforts are focused on elucidating the normal functions of these proteins as well as investigating whether RNA toxicity has a pathogenic role in other hereditary disorders. </a:t>
            </a:r>
            <a:endParaRPr/>
          </a:p>
          <a:p>
            <a:pPr lvl="0">
              <a:defRPr/>
            </a:pPr>
            <a:r>
              <a:rPr lang="en-US" i="1"/>
              <a:t>Intron retention induced by microsatellite expansions as a disease biomarker: </a:t>
            </a:r>
            <a:r>
              <a:rPr lang="en-US"/>
              <a:t>Maurice Swanson, PhD, along with MDF post-doctoral fellow Dr. </a:t>
            </a:r>
            <a:r>
              <a:rPr lang="en-US"/>
              <a:t>Łukasz</a:t>
            </a:r>
            <a:r>
              <a:rPr lang="en-US"/>
              <a:t> </a:t>
            </a:r>
            <a:r>
              <a:rPr lang="en-US"/>
              <a:t>Sznajder</a:t>
            </a:r>
            <a:r>
              <a:rPr lang="en-US"/>
              <a:t>, PhD, have developed a diagnostic assay using a person's peripheral blood to assess intron retention events as disease-specific diagnostic biomarkers for microsatellite expansions such as those found in DM1 and DM2 patients. Using DM2 as a model, they showed that CNBP i1 retention occurs even with expansion sizes in the low pathogenic range, which suggests that this assay may be informative for pre-symptomatic patients.</a:t>
            </a:r>
            <a:endParaRPr/>
          </a:p>
          <a:p>
            <a:pPr>
              <a:defRPr/>
            </a:pPr>
            <a:r>
              <a:rPr lang="en-US"/>
              <a:t>Dr. </a:t>
            </a:r>
            <a:r>
              <a:rPr lang="en-US"/>
              <a:t>Giovane</a:t>
            </a:r>
            <a:r>
              <a:rPr lang="en-US"/>
              <a:t> </a:t>
            </a:r>
            <a:r>
              <a:rPr lang="en-US"/>
              <a:t>Meiola</a:t>
            </a:r>
            <a:r>
              <a:rPr lang="en-US"/>
              <a:t> has identified rbFOX1 as a possible molecular mechanism in DM2 by looking at its overexpression and role it plays in releasing MBNL1 from sequestration within CCUG RNA foci and muscle atrophy. </a:t>
            </a:r>
            <a:endParaRPr/>
          </a:p>
          <a:p>
            <a:pPr>
              <a:defRPr/>
            </a:pPr>
            <a:r>
              <a:rPr lang="en-US"/>
              <a:t>Ongoing prevalence study in lab of Nicholas Johnson- </a:t>
            </a:r>
            <a:endParaRPr/>
          </a:p>
          <a:p>
            <a:pPr>
              <a:defRPr/>
            </a:pPr>
            <a:r>
              <a:rPr lang="en-US"/>
              <a:t>Stopp</a:t>
            </a:r>
            <a:r>
              <a:rPr lang="en-US"/>
              <a:t>- A natural history study with a target enrollment of 50 DM2 patients is being conducted at the University of Rochester. Dr. Charles Thornton, MD, Dr. Joanna Hamel, MD, Dr. Chad Heatwole MD, and others are looking at muscle biopsies, patient-reported outcomes of disease burden, and mechanistic changes over three years of observation. Currently 12 DM2 patients have completed the 3 years of observations. There are 28 additional DM2 patients enrolled past baseline; participant selection is designed to include DM2 patients with broad symptom burden, age, etc. to reduce bias in the study results. If the additional 10 patients can be enrolled within a year, cross-sectional data regarding baseline readings can initially be made available.</a:t>
            </a:r>
            <a:endParaRPr/>
          </a:p>
          <a:p>
            <a:pPr>
              <a:defRPr/>
            </a:pPr>
            <a:r>
              <a:rPr lang="en-US"/>
              <a:t>The single-site STOPP DM2 study will then move to a multi-site, multi-year study conducted via the Myotonic Dystrophy Clinical Research Network (DMCRN), likely in the next 3 years.</a:t>
            </a:r>
            <a:endParaRPr/>
          </a:p>
          <a:p>
            <a:pPr defTabSz="942289">
              <a:defRPr/>
            </a:pPr>
            <a:r>
              <a:rPr lang="en-US" i="1"/>
              <a:t>)</a:t>
            </a:r>
            <a:r>
              <a:rPr lang="en-US"/>
              <a:t>. Dr. Benedikt Schoser, MD, at Ludwig-Maximilian </a:t>
            </a:r>
            <a:r>
              <a:rPr lang="en-US"/>
              <a:t>Universitat</a:t>
            </a:r>
            <a:r>
              <a:rPr lang="en-US"/>
              <a:t> </a:t>
            </a:r>
            <a:r>
              <a:rPr lang="en-US"/>
              <a:t>Munchen</a:t>
            </a:r>
            <a:r>
              <a:rPr lang="en-US"/>
              <a:t> will be recruiting at least 60 DM2 patients to be evaluated through a battery of patient-reported outcomes (PROs) and clinical outcome measures in order to define suitable measurement strategies for DM2, and to propose a disease-specific severity scale. Patients will be re-evaluated after 6 months. An age and gender-matched control cohort will be assessed.</a:t>
            </a:r>
            <a:endParaRPr/>
          </a:p>
          <a:p>
            <a:pPr defTabSz="942289">
              <a:defRPr/>
            </a:pPr>
            <a:r>
              <a:rPr lang="en-US"/>
              <a:t>Dr. Ami K Mankodi, M.D., at the National Institute of Neurological Disorders and Stroke (NINDS), is using results of the Myotonic Dystrophy Clinical Research Network (DMCRN) 100-patient longitudinal study data to continue work on biomarker and endpoint development in both DM1 and DM2. Her current project will recruit 50 DM2 patients at NINDS as a single site study. It will include efforts to validate custom devices she has developed for both muscle endpoint assessment and non-muscle endpoints and biomarkers, including respiratory and central nervous system (CNS) function. She will also assess selected tests, imaging, and patient-reported outcomes for their ability to quantify disease burden, detect disease progression and predict changes. Dr. Mankodi will study DM2 disease progression over 2 years. She will also examine muscle and cerebrospinal fluid (CSF) for RNA alternative splicing events that may be used as potential biomarkers of DM2 severity, and genetic modifiers of DM2 severity by genome-wide association (GWA).  </a:t>
            </a:r>
            <a:r>
              <a:rPr lang="en-US"/>
              <a:t> </a:t>
            </a:r>
            <a:r>
              <a:rPr lang="en-US"/>
              <a:t> </a:t>
            </a:r>
            <a:endParaRPr/>
          </a:p>
          <a:p>
            <a:pPr defTabSz="942289">
              <a:defRPr/>
            </a:pPr>
            <a:r>
              <a:rPr lang="en-US" i="1"/>
              <a:t>Identifying practical and reliable endpoints to quantitate lean tissue mass in Myotonic Dystrophy Type 1 and 2</a:t>
            </a:r>
            <a:r>
              <a:rPr lang="en-US"/>
              <a:t>. Dr. Araya </a:t>
            </a:r>
            <a:r>
              <a:rPr lang="en-US"/>
              <a:t>Puwanant</a:t>
            </a:r>
            <a:r>
              <a:rPr lang="en-US"/>
              <a:t>, M.D. at  Wake Forest, is using Dual Energy X-ray Absorptiometry (DEXA) scans as a simple imaging technique, to test whether DEXA measurements in affected muscles may provide a sensitive endpoint that can be bridged to meaningful outcome measures that are sensitive and appropriate to monitor disease progression and therapeutic response in the clinical trial setting of DM2. This work was started at the University of Pittsburgh and will continue at Wake Forest</a:t>
            </a:r>
            <a:r>
              <a:rPr lang="en-US"/>
              <a:t> </a:t>
            </a:r>
            <a:r>
              <a:rPr lang="en-US"/>
              <a:t> See if this meets your thoughts. This was reworded from her MDA grant</a:t>
            </a:r>
            <a:endParaRPr/>
          </a:p>
          <a:p>
            <a:pPr defTabSz="942289">
              <a:defRPr/>
            </a:pPr>
            <a:endParaRPr lang="en-US"/>
          </a:p>
          <a:p>
            <a:pPr>
              <a:defRPr/>
            </a:pPr>
            <a:endParaRPr lang="en-US"/>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b="1" cap="all"/>
              <a:t>RESULTS:</a:t>
            </a:r>
            <a:endParaRPr/>
          </a:p>
          <a:p>
            <a:pPr>
              <a:defRPr/>
            </a:pPr>
            <a:r>
              <a:rPr lang="en-US"/>
              <a:t>The DM-Scope Registry is a result of the collaboration within the French excellence network established by the National plan for </a:t>
            </a:r>
            <a:r>
              <a:rPr lang="en-US"/>
              <a:t>RDs.</a:t>
            </a:r>
            <a:r>
              <a:rPr lang="en-US"/>
              <a:t> Inclusion criteria is all genetically confirmed DM individuals, independently of disease age of onset. The dataset includes social-demographic data, clinical features, genotype, and biomaterial data, and is adjustable for clinical trial data collection. To date, the registry has a nationwide coverage, composed of 55 neuromuscular </a:t>
            </a:r>
            <a:r>
              <a:rPr lang="en-US"/>
              <a:t>centres</a:t>
            </a:r>
            <a:r>
              <a:rPr lang="en-US"/>
              <a:t>, encompassing the whole disease clinical and genetic spectrum. This widely used platform gathers almost 3000 DM patients (DM1 n = 2828, DM2 n = 142), both children (n = 322) and adults (n = 2648), which accounts for &gt; 20% of overall registered DM patients internationally. The registry supported 10 research studies of various type i.e. observational, basic science studies and patient recruitment for clinical trials.</a:t>
            </a:r>
            <a:endParaRPr/>
          </a:p>
          <a:p>
            <a:pPr>
              <a:defRPr/>
            </a:pPr>
            <a:r>
              <a:rPr lang="en-US"/>
              <a:t>Of the 1740 patients in the MDFR, 120 patients have juvenile onset DM, 237 patients have congenital DM, 278 have DM2 and 783 have DM1 according to their doctors. This widely used platform gathers almost 3000 DM patients (DM1 n = 2828, DM2 n = 142), both children (n = 322) and adults (n = 2648), which accounts for &gt; 20% of overall registered DM patients internationally. The registry supported 10 research studies of various type i.e. observational, basic science studies and patient recruitment for clinical trials.</a:t>
            </a:r>
            <a:endParaRPr/>
          </a:p>
          <a:p>
            <a:pPr>
              <a:defRPr/>
            </a:pPr>
            <a:r>
              <a:rPr lang="en-US" b="1" cap="all"/>
              <a:t>CONCLUSION:</a:t>
            </a:r>
            <a:endParaRPr/>
          </a:p>
          <a:p>
            <a:pPr>
              <a:defRPr/>
            </a:pPr>
            <a:r>
              <a:rPr lang="en-US"/>
              <a:t>The DM-Scope registry represents the largest collection of standardized data for the DM population. Our concept improved collaboration among health care professionals by providing annual follow-up of quality longitudinal data collection. The combination of clinical features and biomolecular materials provides a comprehensive view of the disease in a given population. DM-Scope registry proves to be a powerful device for promoting both research and medical care that is suitable to other countries. In the context of emerging therapies, such integrated platform contributes to the </a:t>
            </a:r>
            <a:r>
              <a:rPr lang="en-US"/>
              <a:t>standardisation</a:t>
            </a:r>
            <a:r>
              <a:rPr lang="en-US"/>
              <a:t> of international DM research and for the design of </a:t>
            </a:r>
            <a:r>
              <a:rPr lang="en-US"/>
              <a:t>multicentre</a:t>
            </a:r>
            <a:r>
              <a:rPr lang="en-US"/>
              <a:t> clinical trials. Finally, this valuable model is applicable to other </a:t>
            </a:r>
            <a:r>
              <a:rPr lang="en-US"/>
              <a:t>RDs.</a:t>
            </a:r>
            <a:endParaRPr lang="en-US"/>
          </a:p>
          <a:p>
            <a:pPr>
              <a:defRPr/>
            </a:pPr>
            <a:endParaRPr lang="en-US"/>
          </a:p>
          <a:p>
            <a:pPr>
              <a:defRPr/>
            </a:pPr>
            <a:endParaRPr lang="en-US"/>
          </a:p>
          <a:p>
            <a:pPr>
              <a:defRPr/>
            </a:pPr>
            <a:r>
              <a:rPr lang="en-US"/>
              <a:t>Rochester The Registry promotes sharing of information about DM and FSHD between care providers, researchers, and patients. This teamwork allows all key players to learn from each other, discuss which symptoms are most important, and strive for improvements in clinical care and therapeutic </a:t>
            </a:r>
            <a:r>
              <a:rPr lang="en-US"/>
              <a:t>treatmentsmuch</a:t>
            </a:r>
            <a:r>
              <a:rPr lang="en-US"/>
              <a:t> of the patient-reported research regarding the prevalence and consequences of symptoms pertaining to DM1 and DM2 has stemmed from the analysis of the National Registry of Myotonic Dystrophy and Facioscapulohumeral </a:t>
            </a:r>
            <a:r>
              <a:rPr lang="en-US"/>
              <a:t>Musclar</a:t>
            </a:r>
            <a:r>
              <a:rPr lang="en-US"/>
              <a:t> Dystrophy Patients and Family Members that is maintained at the University of Rochester (URC)</a:t>
            </a:r>
            <a:endParaRPr/>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defTabSz="942289">
              <a:defRPr/>
            </a:pPr>
            <a:r>
              <a:rPr lang="en-US"/>
              <a:t>Who To date 231 patients with DM2 and 1,285 patients with DM1 participate</a:t>
            </a:r>
            <a:endParaRPr/>
          </a:p>
          <a:p>
            <a:pPr defTabSz="942289">
              <a:defRPr/>
            </a:pPr>
            <a:r>
              <a:rPr lang="en-US"/>
              <a:t>Anytime (children and adults with no symptoms, mild symptoms or severe symptoms)</a:t>
            </a:r>
            <a:endParaRPr/>
          </a:p>
          <a:p>
            <a:pPr defTabSz="942289">
              <a:defRPr/>
            </a:pPr>
            <a:r>
              <a:rPr lang="en-US"/>
              <a:t>about research activities (annual newsletter) and communicate with the DM community</a:t>
            </a:r>
            <a:endParaRPr/>
          </a:p>
          <a:p>
            <a:pPr defTabSz="942289">
              <a:defRPr/>
            </a:pPr>
            <a:r>
              <a:rPr lang="en-US"/>
              <a:t>and how it affects people at different times in their lives</a:t>
            </a:r>
            <a:endParaRPr/>
          </a:p>
          <a:p>
            <a:pPr defTabSz="942289">
              <a:defRPr/>
            </a:pPr>
            <a:r>
              <a:rPr lang="en-US"/>
              <a:t>To date:</a:t>
            </a:r>
            <a:endParaRPr/>
          </a:p>
          <a:p>
            <a:pPr>
              <a:defRPr/>
            </a:pPr>
            <a:endParaRPr lang="en-US"/>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sz="1200" b="0" i="0">
                <a:solidFill>
                  <a:schemeClr val="tx1"/>
                </a:solidFill>
                <a:latin typeface="Reckless"/>
                <a:ea typeface="+mn-ea"/>
                <a:cs typeface="+mn-cs"/>
              </a:rPr>
              <a:t>otal</a:t>
            </a:r>
            <a:r>
              <a:rPr lang="en-US" sz="1200" b="0" i="0">
                <a:solidFill>
                  <a:schemeClr val="tx1"/>
                </a:solidFill>
                <a:latin typeface="Reckless"/>
                <a:ea typeface="+mn-ea"/>
                <a:cs typeface="+mn-cs"/>
              </a:rPr>
              <a:t> New Registrants 2018: 185</a:t>
            </a:r>
            <a:endParaRPr/>
          </a:p>
          <a:p>
            <a:pPr>
              <a:defRPr/>
            </a:pPr>
            <a:r>
              <a:rPr lang="en-US" sz="1200" b="0" i="0">
                <a:solidFill>
                  <a:schemeClr val="tx1"/>
                </a:solidFill>
                <a:latin typeface="Reckless"/>
                <a:ea typeface="+mn-ea"/>
                <a:cs typeface="+mn-cs"/>
              </a:rPr>
              <a:t>Total New Registrants so far in 2019: 109</a:t>
            </a:r>
            <a:endParaRPr/>
          </a:p>
          <a:p>
            <a:pPr>
              <a:defRPr/>
            </a:pPr>
            <a:r>
              <a:rPr lang="en-US" sz="1200" b="0" i="0">
                <a:solidFill>
                  <a:schemeClr val="tx1"/>
                </a:solidFill>
                <a:latin typeface="Reckless"/>
                <a:ea typeface="+mn-ea"/>
                <a:cs typeface="+mn-cs"/>
              </a:rPr>
              <a:t>Total professional profiles to date: 95</a:t>
            </a:r>
            <a:endParaRPr/>
          </a:p>
          <a:p>
            <a:pPr>
              <a:defRPr/>
            </a:pPr>
            <a:endParaRPr lang="en-US"/>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a:t>For the DM2 group, 89.8% of the diagnoses were confirmed via genetic testing. 53.1% of the 224 eligible DM2 patients were female. The average age of the DM2 group was 54 years (range 20-89+), with onset of symptoms occurring at an average of 36 years. The most prevalent symptom for both DM1 and DM2 included limitations in doing vigorous activities, such as exercise, (85.4% and 91%, respectively, Table 1). DM2 patient reports, which identified the next most prevalent symptoms as pain (74.7%), fatigue (73.8%) and limitations with mobility or walking (72.4%). </a:t>
            </a:r>
            <a:endParaRPr/>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en-US"/>
              <a:t>While the predominant disease process, a gain in function in the CNBP gene leading to build-up of toxic RNA is known to cause sequestration of MBNL proteins- the significant downstream alternative splicing events and the diffuse, highly variable symptomatology raise considerable questions about the molecular basis for the disease and the mutations critical to study for better disease understanding and targeted therapy. We will be discussing this with Dr Laura </a:t>
            </a:r>
            <a:r>
              <a:rPr lang="en-US"/>
              <a:t>Ranum</a:t>
            </a:r>
            <a:r>
              <a:rPr lang="en-US"/>
              <a:t> at length. While these questions are related to disease pathology, studying people with DM2 through studies that look at prevalence and continue to evaluate patients over time are critical to understanding the disease process and intervening to stop the diseases. We will be discussing prevalence studies and data with Ms. Chelsea Chambers, a genetic counselor working with Dr. Nicholas Johnson at VCU. How do we better access and amass prevalence data and longitudinal data for people with DM2?</a:t>
            </a:r>
            <a:endParaRPr/>
          </a:p>
        </p:txBody>
      </p:sp>
      <p:sp>
        <p:nvSpPr>
          <p:cNvPr id="6" name="Slide Number Placeholder 3" hidden="0"/>
          <p:cNvSpPr>
            <a:spLocks noGrp="1"/>
          </p:cNvSpPr>
          <p:nvPr isPhoto="0" userDrawn="0">
            <p:ph type="sldNum" sz="quarter" idx="5" hasCustomPrompt="0"/>
          </p:nvPr>
        </p:nvSpPr>
        <p:spPr bwMode="auto"/>
        <p:txBody>
          <a:bodyPr/>
          <a:lstStyle/>
          <a:p>
            <a:pPr>
              <a:defRPr/>
            </a:pPr>
            <a:fld id="{603597BD-435A-EA48-8914-3898A7105320}" type="slidenum">
              <a:rPr lang="en-US"/>
              <a:t/>
            </a:fld>
            <a:endParaRPr lang="en-US"/>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Slid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694440" y="726439"/>
            <a:ext cx="7205222" cy="2387600"/>
          </a:xfrm>
          <a:prstGeom prst="rect">
            <a:avLst/>
          </a:prstGeom>
          <a:noFill/>
        </p:spPr>
        <p:txBody>
          <a:bodyPr anchor="t">
            <a:normAutofit/>
          </a:bodyPr>
          <a:lstStyle>
            <a:lvl1pPr algn="l">
              <a:defRPr sz="3200" b="0" i="0">
                <a:solidFill>
                  <a:schemeClr val="bg1"/>
                </a:solidFill>
                <a:latin typeface="Reckless"/>
              </a:defRPr>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694440" y="1807115"/>
            <a:ext cx="9144000" cy="1655762"/>
          </a:xfrm>
        </p:spPr>
        <p:txBody>
          <a:bodyPr>
            <a:normAutofit/>
          </a:bodyPr>
          <a:lstStyle>
            <a:lvl1pPr marL="0" indent="0" algn="l">
              <a:buNone/>
              <a:defRPr sz="2000" b="0" i="0">
                <a:solidFill>
                  <a:schemeClr val="bg1"/>
                </a:solidFill>
                <a:latin typeface="Post Grotesk Book"/>
                <a:ea typeface="Post Grotesk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6" name="Picture 6" hidden="0"/>
          <p:cNvPicPr>
            <a:picLocks noChangeAspect="1"/>
          </p:cNvPicPr>
          <p:nvPr isPhoto="0" userDrawn="1"/>
        </p:nvPicPr>
        <p:blipFill>
          <a:blip r:embed="rId2"/>
          <a:stretch/>
        </p:blipFill>
        <p:spPr bwMode="auto">
          <a:xfrm>
            <a:off x="5369683" y="821574"/>
            <a:ext cx="6826799" cy="650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1_Two Content">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7"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2_Two Content">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81806"/>
            <a:ext cx="10515600" cy="1325563"/>
          </a:xfrm>
        </p:spPr>
        <p:txBody>
          <a:bodyPr/>
          <a:lstStyle/>
          <a:p>
            <a:pPr>
              <a:defRPr/>
            </a:pPr>
            <a:r>
              <a:rPr lang="en-US"/>
              <a:t>Click to edit Master title style</a:t>
            </a:r>
            <a:endParaRPr/>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7"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81806"/>
            <a:ext cx="10515600" cy="1325563"/>
          </a:xfrm>
        </p:spPr>
        <p:txBody>
          <a:bodyPr/>
          <a:lstStyle/>
          <a:p>
            <a:pPr>
              <a:defRPr/>
            </a:pPr>
            <a:r>
              <a:rPr lang="en-US"/>
              <a:t>Click to edit Master title style</a:t>
            </a:r>
            <a:endParaRPr/>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7"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4_Two Content">
    <p:bg>
      <p:bgPr shadeToTitle="0">
        <a:solidFill>
          <a:schemeClr val="accent1"/>
        </a:solidFill>
      </p:bgPr>
    </p:bg>
    <p:spTree>
      <p:nvGrpSpPr>
        <p:cNvPr id="1" name="" hidden="0"/>
        <p:cNvGrpSpPr/>
        <p:nvPr isPhoto="0" userDrawn="0"/>
      </p:nvGrpSpPr>
      <p:grpSpPr bwMode="auto">
        <a:xfrm>
          <a:off x="0" y="0"/>
          <a:ext cx="0" cy="0"/>
          <a:chOff x="0" y="0"/>
          <a:chExt cx="0" cy="0"/>
        </a:xfrm>
      </p:grpSpPr>
      <p:pic>
        <p:nvPicPr>
          <p:cNvPr id="4" name="Picture 5" hidden="0"/>
          <p:cNvPicPr>
            <a:picLocks noChangeAspect="1"/>
          </p:cNvPicPr>
          <p:nvPr isPhoto="0" userDrawn="1"/>
        </p:nvPicPr>
        <p:blipFill>
          <a:blip r:embed="rId2"/>
          <a:stretch/>
        </p:blipFill>
        <p:spPr bwMode="auto">
          <a:xfrm>
            <a:off x="229005" y="5556890"/>
            <a:ext cx="2217792" cy="1330675"/>
          </a:xfrm>
          <a:prstGeom prst="rect">
            <a:avLst/>
          </a:prstGeom>
        </p:spPr>
      </p:pic>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marL="0" indent="0" algn="l">
              <a:buFont typeface="Arial"/>
              <a:buNone/>
              <a:defRPr b="0" i="0">
                <a:solidFill>
                  <a:schemeClr val="bg1"/>
                </a:solidFill>
                <a:latin typeface="Post Grotesk Book"/>
                <a:ea typeface="Post Grotesk Book"/>
              </a:defRPr>
            </a:lvl1pPr>
            <a:lvl2pPr marL="457200" indent="0" algn="l">
              <a:buFont typeface="Arial"/>
              <a:buNone/>
              <a:defRPr b="0" i="0">
                <a:solidFill>
                  <a:schemeClr val="bg1"/>
                </a:solidFill>
                <a:latin typeface="Post Grotesk Book"/>
                <a:ea typeface="Post Grotesk Book"/>
              </a:defRPr>
            </a:lvl2pPr>
            <a:lvl3pPr marL="914400" indent="0" algn="l">
              <a:buFont typeface="Arial"/>
              <a:buNone/>
              <a:defRPr b="0" i="0">
                <a:solidFill>
                  <a:schemeClr val="bg1"/>
                </a:solidFill>
                <a:latin typeface="Post Grotesk Book"/>
                <a:ea typeface="Post Grotesk Book"/>
              </a:defRPr>
            </a:lvl3pPr>
            <a:lvl4pPr marL="1371600" indent="0" algn="l">
              <a:buFont typeface="Arial"/>
              <a:buNone/>
              <a:defRPr b="0" i="0">
                <a:solidFill>
                  <a:schemeClr val="bg1"/>
                </a:solidFill>
                <a:latin typeface="Post Grotesk Book"/>
                <a:ea typeface="Post Grotesk Book"/>
              </a:defRPr>
            </a:lvl4pPr>
            <a:lvl5pPr marL="1828800" indent="0" algn="l">
              <a:buFont typeface="Arial"/>
              <a:buNone/>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marL="0" indent="0">
              <a:buFontTx/>
              <a:buNone/>
              <a:defRPr b="0" i="0">
                <a:solidFill>
                  <a:schemeClr val="bg1"/>
                </a:solidFill>
                <a:latin typeface="Post Grotesk Book"/>
                <a:ea typeface="Post Grotesk Book"/>
              </a:defRPr>
            </a:lvl1pPr>
            <a:lvl2pPr marL="457200" indent="0">
              <a:buFontTx/>
              <a:buNone/>
              <a:defRPr b="0" i="0">
                <a:solidFill>
                  <a:schemeClr val="bg1"/>
                </a:solidFill>
                <a:latin typeface="Post Grotesk Book"/>
                <a:ea typeface="Post Grotesk Book"/>
              </a:defRPr>
            </a:lvl2pPr>
            <a:lvl3pPr marL="914400" indent="0">
              <a:buFontTx/>
              <a:buNone/>
              <a:defRPr b="0" i="0">
                <a:solidFill>
                  <a:schemeClr val="bg1"/>
                </a:solidFill>
                <a:latin typeface="Post Grotesk Book"/>
                <a:ea typeface="Post Grotesk Book"/>
              </a:defRPr>
            </a:lvl3pPr>
            <a:lvl4pPr marL="1371600" indent="0">
              <a:buFontTx/>
              <a:buNone/>
              <a:defRPr b="0" i="0">
                <a:solidFill>
                  <a:schemeClr val="bg1"/>
                </a:solidFill>
                <a:latin typeface="Post Grotesk Book"/>
                <a:ea typeface="Post Grotesk Book"/>
              </a:defRPr>
            </a:lvl4pPr>
            <a:lvl5pPr marL="1828800" indent="0">
              <a:buFontTx/>
              <a:buNone/>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itle 6" hidden="0"/>
          <p:cNvSpPr>
            <a:spLocks noGrp="1"/>
          </p:cNvSpPr>
          <p:nvPr isPhoto="0" userDrawn="0">
            <p:ph type="title" hasCustomPrompt="0"/>
          </p:nvPr>
        </p:nvSpPr>
        <p:spPr bwMode="auto"/>
        <p:txBody>
          <a:bodyPr/>
          <a:lstStyle/>
          <a:p>
            <a:pPr>
              <a:defRPr/>
            </a:pPr>
            <a:r>
              <a:rPr lang="en-US"/>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4_Title and Content">
    <p:bg>
      <p:bgPr shadeToTitle="0">
        <a:solidFill>
          <a:schemeClr val="tx2"/>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5951" y="4960620"/>
            <a:ext cx="1829262" cy="2367280"/>
          </a:xfrm>
          <a:prstGeom prst="rect">
            <a:avLst/>
          </a:prstGeom>
        </p:spPr>
      </p:pic>
      <p:sp>
        <p:nvSpPr>
          <p:cNvPr id="5"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tx1"/>
                </a:solidFill>
                <a:latin typeface="Reckless"/>
              </a:defRPr>
            </a:lvl1pPr>
          </a:lstStyle>
          <a:p>
            <a:pPr>
              <a:defRPr/>
            </a:pPr>
            <a:r>
              <a:rPr lang="en-US"/>
              <a:t>Click to edit Master title style</a:t>
            </a:r>
            <a:endParaRPr/>
          </a:p>
        </p:txBody>
      </p:sp>
      <p:sp>
        <p:nvSpPr>
          <p:cNvPr id="6" name="Picture Placeholder 2" hidden="0"/>
          <p:cNvSpPr>
            <a:spLocks noChangeAspect="1" noGrp="1"/>
          </p:cNvSpPr>
          <p:nvPr isPhoto="0" userDrawn="0">
            <p:ph type="pic" idx="1" hasCustomPrompt="0"/>
          </p:nvPr>
        </p:nvSpPr>
        <p:spPr bwMode="auto">
          <a:xfrm>
            <a:off x="838200" y="2075181"/>
            <a:ext cx="506476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7" name="Picture Placeholder 2" hidden="0"/>
          <p:cNvSpPr>
            <a:spLocks noChangeAspect="1" noGrp="1"/>
          </p:cNvSpPr>
          <p:nvPr isPhoto="0" userDrawn="0">
            <p:ph type="pic" idx="10" hasCustomPrompt="0"/>
          </p:nvPr>
        </p:nvSpPr>
        <p:spPr bwMode="auto">
          <a:xfrm>
            <a:off x="6096000" y="2075181"/>
            <a:ext cx="525780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7_Title and Content">
    <p:bg>
      <p:bgPr shadeToTitle="0">
        <a:solidFill>
          <a:schemeClr val="bg1"/>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5951" y="4960620"/>
            <a:ext cx="1829262" cy="2367280"/>
          </a:xfrm>
          <a:prstGeom prst="rect">
            <a:avLst/>
          </a:prstGeom>
        </p:spPr>
      </p:pic>
      <p:sp>
        <p:nvSpPr>
          <p:cNvPr id="5"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tx1"/>
                </a:solidFill>
                <a:latin typeface="Reckless"/>
              </a:defRPr>
            </a:lvl1pPr>
          </a:lstStyle>
          <a:p>
            <a:pPr>
              <a:defRPr/>
            </a:pPr>
            <a:r>
              <a:rPr lang="en-US"/>
              <a:t>Click to edit Master title style</a:t>
            </a:r>
            <a:endParaRPr/>
          </a:p>
        </p:txBody>
      </p:sp>
      <p:sp>
        <p:nvSpPr>
          <p:cNvPr id="6" name="Picture Placeholder 2" hidden="0"/>
          <p:cNvSpPr>
            <a:spLocks noChangeAspect="1" noGrp="1"/>
          </p:cNvSpPr>
          <p:nvPr isPhoto="0" userDrawn="0">
            <p:ph type="pic" idx="1" hasCustomPrompt="0"/>
          </p:nvPr>
        </p:nvSpPr>
        <p:spPr bwMode="auto">
          <a:xfrm>
            <a:off x="838200" y="2075181"/>
            <a:ext cx="506476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7" name="Picture Placeholder 2" hidden="0"/>
          <p:cNvSpPr>
            <a:spLocks noChangeAspect="1" noGrp="1"/>
          </p:cNvSpPr>
          <p:nvPr isPhoto="0" userDrawn="0">
            <p:ph type="pic" idx="10" hasCustomPrompt="0"/>
          </p:nvPr>
        </p:nvSpPr>
        <p:spPr bwMode="auto">
          <a:xfrm>
            <a:off x="6096000" y="2075181"/>
            <a:ext cx="525780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6_Title and Content">
    <p:bg>
      <p:bgPr shadeToTitle="0">
        <a:solidFill>
          <a:schemeClr val="tx2"/>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5951" y="4960620"/>
            <a:ext cx="1829262" cy="2367280"/>
          </a:xfrm>
          <a:prstGeom prst="rect">
            <a:avLst/>
          </a:prstGeom>
        </p:spPr>
      </p:pic>
      <p:sp>
        <p:nvSpPr>
          <p:cNvPr id="5"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tx1"/>
                </a:solidFill>
                <a:latin typeface="Reckless"/>
              </a:defRPr>
            </a:lvl1pPr>
          </a:lstStyle>
          <a:p>
            <a:pPr>
              <a:defRPr/>
            </a:pPr>
            <a:r>
              <a:rPr lang="en-US"/>
              <a:t>Click to edit Master title style</a:t>
            </a:r>
            <a:endParaRPr/>
          </a:p>
        </p:txBody>
      </p:sp>
      <p:sp>
        <p:nvSpPr>
          <p:cNvPr id="6" name="Content Placeholder 2" hidden="0"/>
          <p:cNvSpPr>
            <a:spLocks noGrp="1"/>
          </p:cNvSpPr>
          <p:nvPr isPhoto="0" userDrawn="0">
            <p:ph sz="half" idx="1" hasCustomPrompt="0"/>
          </p:nvPr>
        </p:nvSpPr>
        <p:spPr bwMode="auto">
          <a:xfrm>
            <a:off x="838200" y="1825625"/>
            <a:ext cx="3408680" cy="4351338"/>
          </a:xfrm>
        </p:spPr>
        <p:txBody>
          <a:bodyPr>
            <a:normAutofit/>
          </a:bodyPr>
          <a:lstStyle>
            <a:lvl1pPr marL="0" indent="0">
              <a:buNone/>
              <a:defRPr sz="2000" b="0" i="0">
                <a:latin typeface="Post Grotesk Book"/>
                <a:ea typeface="Post Grotesk Book"/>
              </a:defRPr>
            </a:lvl1pPr>
            <a:lvl2pPr marL="457200" indent="0">
              <a:buNone/>
              <a:defRPr sz="2000" b="0" i="0">
                <a:latin typeface="Post Grotesk Book"/>
                <a:ea typeface="Post Grotesk Book"/>
              </a:defRPr>
            </a:lvl2pPr>
            <a:lvl3pPr marL="914400" indent="0">
              <a:buNone/>
              <a:defRPr sz="2000" b="0" i="0">
                <a:latin typeface="Post Grotesk Book"/>
                <a:ea typeface="Post Grotesk Book"/>
              </a:defRPr>
            </a:lvl3pPr>
            <a:lvl4pPr marL="1371600" indent="0">
              <a:buNone/>
              <a:defRPr sz="2000" b="0" i="0">
                <a:latin typeface="Post Grotesk Book"/>
                <a:ea typeface="Post Grotesk Book"/>
              </a:defRPr>
            </a:lvl4pPr>
            <a:lvl5pPr marL="1828800" indent="0">
              <a:buNone/>
              <a:defRPr sz="2000" b="0" i="0">
                <a:latin typeface="Post Grotesk Book"/>
                <a:ea typeface="Post Grotesk Book"/>
              </a:defRPr>
            </a:lvl5pPr>
          </a:lstStyle>
          <a:p>
            <a:pPr lvl="0">
              <a:defRPr/>
            </a:pPr>
            <a:r>
              <a:rPr lang="en-US"/>
              <a:t>Click to edit Master text styles</a:t>
            </a:r>
            <a:endParaRPr/>
          </a:p>
        </p:txBody>
      </p:sp>
      <p:sp>
        <p:nvSpPr>
          <p:cNvPr id="7" name="Content Placeholder 2" hidden="0"/>
          <p:cNvSpPr>
            <a:spLocks noGrp="1"/>
          </p:cNvSpPr>
          <p:nvPr isPhoto="0" userDrawn="0">
            <p:ph sz="half" idx="10" hasCustomPrompt="0"/>
          </p:nvPr>
        </p:nvSpPr>
        <p:spPr bwMode="auto">
          <a:xfrm>
            <a:off x="4546600" y="1825625"/>
            <a:ext cx="3408680" cy="4351338"/>
          </a:xfrm>
        </p:spPr>
        <p:txBody>
          <a:bodyPr>
            <a:normAutofit/>
          </a:bodyPr>
          <a:lstStyle>
            <a:lvl1pPr marL="0" indent="0">
              <a:buNone/>
              <a:defRPr sz="2000" b="0" i="0">
                <a:latin typeface="Post Grotesk Book"/>
                <a:ea typeface="Post Grotesk Book"/>
              </a:defRPr>
            </a:lvl1pPr>
            <a:lvl2pPr marL="457200" indent="0">
              <a:buNone/>
              <a:defRPr sz="2000" b="0" i="0">
                <a:latin typeface="Post Grotesk Book"/>
                <a:ea typeface="Post Grotesk Book"/>
              </a:defRPr>
            </a:lvl2pPr>
            <a:lvl3pPr marL="914400" indent="0">
              <a:buNone/>
              <a:defRPr sz="2000" b="0" i="0">
                <a:latin typeface="Post Grotesk Book"/>
                <a:ea typeface="Post Grotesk Book"/>
              </a:defRPr>
            </a:lvl3pPr>
            <a:lvl4pPr marL="1371600" indent="0">
              <a:buNone/>
              <a:defRPr sz="2000" b="0" i="0">
                <a:latin typeface="Post Grotesk Book"/>
                <a:ea typeface="Post Grotesk Book"/>
              </a:defRPr>
            </a:lvl4pPr>
            <a:lvl5pPr marL="1828800" indent="0">
              <a:buNone/>
              <a:defRPr sz="2000" b="0" i="0">
                <a:latin typeface="Post Grotesk Book"/>
                <a:ea typeface="Post Grotesk Book"/>
              </a:defRPr>
            </a:lvl5pPr>
          </a:lstStyle>
          <a:p>
            <a:pPr lvl="0">
              <a:defRPr/>
            </a:pPr>
            <a:r>
              <a:rPr lang="en-US"/>
              <a:t>Click to edit Master text styles</a:t>
            </a:r>
            <a:endParaRPr/>
          </a:p>
          <a:p>
            <a:pPr lvl="1">
              <a:defRPr/>
            </a:pPr>
            <a:endParaRPr lang="en-US"/>
          </a:p>
        </p:txBody>
      </p:sp>
      <p:sp>
        <p:nvSpPr>
          <p:cNvPr id="8" name="Content Placeholder 2" hidden="0"/>
          <p:cNvSpPr>
            <a:spLocks noGrp="1"/>
          </p:cNvSpPr>
          <p:nvPr isPhoto="0" userDrawn="0">
            <p:ph sz="half" idx="11" hasCustomPrompt="0"/>
          </p:nvPr>
        </p:nvSpPr>
        <p:spPr bwMode="auto">
          <a:xfrm>
            <a:off x="8346440" y="1825625"/>
            <a:ext cx="3408680" cy="4351338"/>
          </a:xfrm>
        </p:spPr>
        <p:txBody>
          <a:bodyPr>
            <a:normAutofit/>
          </a:bodyPr>
          <a:lstStyle>
            <a:lvl1pPr marL="0" indent="0">
              <a:buNone/>
              <a:defRPr sz="2000" b="0" i="0">
                <a:latin typeface="Post Grotesk Book"/>
                <a:ea typeface="Post Grotesk Book"/>
              </a:defRPr>
            </a:lvl1pPr>
            <a:lvl2pPr marL="457200" indent="0">
              <a:buNone/>
              <a:defRPr sz="2000" b="0" i="0">
                <a:latin typeface="Post Grotesk Book"/>
                <a:ea typeface="Post Grotesk Book"/>
              </a:defRPr>
            </a:lvl2pPr>
            <a:lvl3pPr marL="914400" indent="0">
              <a:buNone/>
              <a:defRPr sz="2000" b="0" i="0">
                <a:latin typeface="Post Grotesk Book"/>
                <a:ea typeface="Post Grotesk Book"/>
              </a:defRPr>
            </a:lvl3pPr>
            <a:lvl4pPr marL="1371600" indent="0">
              <a:buNone/>
              <a:defRPr sz="2000" b="0" i="0">
                <a:latin typeface="Post Grotesk Book"/>
                <a:ea typeface="Post Grotesk Book"/>
              </a:defRPr>
            </a:lvl4pPr>
            <a:lvl5pPr marL="1828800" indent="0">
              <a:buNone/>
              <a:defRPr sz="2000" b="0" i="0">
                <a:latin typeface="Post Grotesk Book"/>
                <a:ea typeface="Post Grotesk Book"/>
              </a:defRPr>
            </a:lvl5pPr>
          </a:lstStyle>
          <a:p>
            <a:pPr lvl="0">
              <a:defRPr/>
            </a:pPr>
            <a:r>
              <a:rPr lang="en-US"/>
              <a:t>Click to edit Master text styles</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bg>
      <p:bgPr shadeToTitle="0">
        <a:solidFill>
          <a:schemeClr val="tx2"/>
        </a:solidFill>
      </p:bgPr>
    </p:bg>
    <p:spTree>
      <p:nvGrpSpPr>
        <p:cNvPr id="1" name="" hidden="0"/>
        <p:cNvGrpSpPr/>
        <p:nvPr isPhoto="0" userDrawn="0"/>
      </p:nvGrpSpPr>
      <p:grpSpPr bwMode="auto">
        <a:xfrm>
          <a:off x="0" y="0"/>
          <a:ext cx="0" cy="0"/>
          <a:chOff x="0" y="0"/>
          <a:chExt cx="0" cy="0"/>
        </a:xfrm>
      </p:grpSpPr>
      <p:pic>
        <p:nvPicPr>
          <p:cNvPr id="4" name="Picture 5" hidden="0"/>
          <p:cNvPicPr>
            <a:picLocks noChangeAspect="1"/>
          </p:cNvPicPr>
          <p:nvPr isPhoto="0" userDrawn="1"/>
        </p:nvPicPr>
        <p:blipFill>
          <a:blip r:embed="rId2"/>
          <a:stretch/>
        </p:blipFill>
        <p:spPr bwMode="auto">
          <a:xfrm>
            <a:off x="4886209" y="5406251"/>
            <a:ext cx="2419582" cy="145174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Section Header">
    <p:bg>
      <p:bgPr shadeToTitle="0">
        <a:solidFill>
          <a:schemeClr val="tx1"/>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886209" y="5406251"/>
            <a:ext cx="2419582" cy="145174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Section Header">
    <p:bg>
      <p:bgPr shadeToTitle="0">
        <a:solidFill>
          <a:schemeClr val="accent1"/>
        </a:solidFill>
      </p:bgPr>
    </p:bg>
    <p:spTree>
      <p:nvGrpSpPr>
        <p:cNvPr id="1" name="" hidden="0"/>
        <p:cNvGrpSpPr/>
        <p:nvPr isPhoto="0" userDrawn="0"/>
      </p:nvGrpSpPr>
      <p:grpSpPr bwMode="auto">
        <a:xfrm>
          <a:off x="0" y="0"/>
          <a:ext cx="0" cy="0"/>
          <a:chOff x="0" y="0"/>
          <a:chExt cx="0" cy="0"/>
        </a:xfrm>
      </p:grpSpPr>
      <p:pic>
        <p:nvPicPr>
          <p:cNvPr id="4" name="Picture 2" hidden="0"/>
          <p:cNvPicPr>
            <a:picLocks noChangeAspect="1"/>
          </p:cNvPicPr>
          <p:nvPr isPhoto="0" userDrawn="1"/>
        </p:nvPicPr>
        <p:blipFill>
          <a:blip r:embed="rId2"/>
          <a:stretch/>
        </p:blipFill>
        <p:spPr bwMode="auto">
          <a:xfrm>
            <a:off x="4886209" y="5406251"/>
            <a:ext cx="2419582" cy="14517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Title Slide">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694440" y="821574"/>
            <a:ext cx="5493000" cy="4597401"/>
          </a:xfrm>
          <a:prstGeom prst="rect">
            <a:avLst/>
          </a:prstGeom>
          <a:noFill/>
        </p:spPr>
        <p:txBody>
          <a:bodyPr anchor="t">
            <a:normAutofit/>
          </a:bodyPr>
          <a:lstStyle>
            <a:lvl1pPr algn="l">
              <a:defRPr sz="4000" b="0" i="0">
                <a:solidFill>
                  <a:schemeClr val="bg1"/>
                </a:solidFill>
                <a:latin typeface="Reckless"/>
              </a:defRPr>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694440" y="5129045"/>
            <a:ext cx="5868919" cy="1655762"/>
          </a:xfrm>
        </p:spPr>
        <p:txBody>
          <a:bodyPr>
            <a:normAutofit/>
          </a:bodyPr>
          <a:lstStyle>
            <a:lvl1pPr marL="0" indent="0" algn="l">
              <a:buNone/>
              <a:defRPr sz="2000" b="0" i="0">
                <a:solidFill>
                  <a:schemeClr val="bg1"/>
                </a:solidFill>
                <a:latin typeface="Post Grotesk Book"/>
                <a:ea typeface="Post Grotesk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6" name="Picture 6" hidden="0"/>
          <p:cNvPicPr>
            <a:picLocks noChangeAspect="1"/>
          </p:cNvPicPr>
          <p:nvPr isPhoto="0" userDrawn="1"/>
        </p:nvPicPr>
        <p:blipFill>
          <a:blip r:embed="rId2"/>
          <a:stretch/>
        </p:blipFill>
        <p:spPr bwMode="auto">
          <a:xfrm>
            <a:off x="5369683" y="821574"/>
            <a:ext cx="6826799" cy="650171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5183188" y="1137920"/>
            <a:ext cx="6172200" cy="4723130"/>
          </a:xfrm>
        </p:spPr>
        <p:txBody>
          <a:bodyPr/>
          <a:lstStyle>
            <a:lvl1pPr>
              <a:defRPr sz="3200" b="0" i="0">
                <a:latin typeface="Post Grotesk Book"/>
                <a:ea typeface="Post Grotesk Book"/>
              </a:defRPr>
            </a:lvl1pPr>
            <a:lvl2pPr>
              <a:defRPr sz="2800" b="0" i="0">
                <a:latin typeface="Post Grotesk Book"/>
                <a:ea typeface="Post Grotesk Book"/>
              </a:defRPr>
            </a:lvl2pPr>
            <a:lvl3pPr>
              <a:defRPr sz="2400" b="0" i="0">
                <a:latin typeface="Post Grotesk Book"/>
                <a:ea typeface="Post Grotesk Book"/>
              </a:defRPr>
            </a:lvl3pPr>
            <a:lvl4pPr>
              <a:defRPr sz="2000" b="0" i="0">
                <a:latin typeface="Post Grotesk Book"/>
                <a:ea typeface="Post Grotesk Book"/>
              </a:defRPr>
            </a:lvl4pPr>
            <a:lvl5pPr>
              <a:defRPr sz="2000" b="0" i="0">
                <a:latin typeface="Post Grotesk Book"/>
                <a:ea typeface="Post Grotesk Book"/>
              </a:defRPr>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hidden="0"/>
          <p:cNvSpPr>
            <a:spLocks noGrp="1"/>
          </p:cNvSpPr>
          <p:nvPr isPhoto="0" userDrawn="0">
            <p:ph type="body" sz="half" idx="2" hasCustomPrompt="0"/>
          </p:nvPr>
        </p:nvSpPr>
        <p:spPr bwMode="auto">
          <a:xfrm>
            <a:off x="839788" y="2296160"/>
            <a:ext cx="3932237" cy="3572828"/>
          </a:xfrm>
        </p:spPr>
        <p:txBody>
          <a:bodyPr/>
          <a:lstStyle>
            <a:lvl1pPr marL="0" indent="0">
              <a:buNone/>
              <a:defRPr sz="1600" b="0" i="0">
                <a:latin typeface="Post Grotesk Book"/>
                <a:ea typeface="Post Grotesk Book"/>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pic>
        <p:nvPicPr>
          <p:cNvPr id="7" name="Picture 13" hidden="0"/>
          <p:cNvPicPr>
            <a:picLocks noChangeAspect="1"/>
          </p:cNvPicPr>
          <p:nvPr isPhoto="0" userDrawn="1"/>
        </p:nvPicPr>
        <p:blipFill>
          <a:blip r:embed="rId2"/>
          <a:stretch/>
        </p:blipFill>
        <p:spPr bwMode="auto">
          <a:xfrm>
            <a:off x="-27303" y="5181024"/>
            <a:ext cx="1520823" cy="1968124"/>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457200"/>
            <a:ext cx="4809172" cy="1600200"/>
          </a:xfrm>
        </p:spPr>
        <p:txBody>
          <a:bodyPr anchor="b"/>
          <a:lstStyle>
            <a:lvl1pPr>
              <a:defRPr sz="3200">
                <a:solidFill>
                  <a:schemeClr val="tx1"/>
                </a:solidFill>
              </a:defRPr>
            </a:lvl1pPr>
          </a:lstStyle>
          <a:p>
            <a:pPr>
              <a:defRPr/>
            </a:pPr>
            <a:r>
              <a:rPr lang="en-US"/>
              <a:t>Click to edit Master title style</a:t>
            </a:r>
            <a:endParaRPr/>
          </a:p>
        </p:txBody>
      </p:sp>
      <p:sp>
        <p:nvSpPr>
          <p:cNvPr id="5" name="Picture Placeholder 2" hidden="0"/>
          <p:cNvSpPr>
            <a:spLocks noChangeAspect="1" noGrp="1"/>
          </p:cNvSpPr>
          <p:nvPr isPhoto="0" userDrawn="0">
            <p:ph type="pic" idx="1" hasCustomPrompt="0"/>
          </p:nvPr>
        </p:nvSpPr>
        <p:spPr bwMode="auto">
          <a:xfrm>
            <a:off x="6096000" y="0"/>
            <a:ext cx="6096000" cy="685799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hidden="0"/>
          <p:cNvSpPr>
            <a:spLocks noGrp="1"/>
          </p:cNvSpPr>
          <p:nvPr isPhoto="0" userDrawn="0">
            <p:ph type="body" sz="half" idx="2" hasCustomPrompt="0"/>
          </p:nvPr>
        </p:nvSpPr>
        <p:spPr bwMode="auto">
          <a:xfrm>
            <a:off x="839788" y="2265680"/>
            <a:ext cx="4809172" cy="3603308"/>
          </a:xfrm>
        </p:spPr>
        <p:txBody>
          <a:bodyPr/>
          <a:lstStyle>
            <a:lvl1pPr marL="0" indent="0">
              <a:buNone/>
              <a:defRPr sz="1600" b="0" i="0">
                <a:latin typeface="Post Grotesk Book"/>
                <a:ea typeface="Post Grotesk Book"/>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pic>
        <p:nvPicPr>
          <p:cNvPr id="7" name="Picture 7" hidden="0"/>
          <p:cNvPicPr>
            <a:picLocks noChangeAspect="1"/>
          </p:cNvPicPr>
          <p:nvPr isPhoto="0" userDrawn="1"/>
        </p:nvPicPr>
        <p:blipFill>
          <a:blip r:embed="rId2"/>
          <a:stretch/>
        </p:blipFill>
        <p:spPr bwMode="auto">
          <a:xfrm>
            <a:off x="-27303" y="5181024"/>
            <a:ext cx="1520823" cy="19681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1_Title Slid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1524000" y="0"/>
            <a:ext cx="9144000" cy="1655762"/>
          </a:xfrm>
        </p:spPr>
        <p:txBody>
          <a:bodyPr anchor="b">
            <a:normAutofit/>
          </a:bodyPr>
          <a:lstStyle>
            <a:lvl1pPr algn="ctr">
              <a:defRPr sz="4800"/>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1524000" y="4983798"/>
            <a:ext cx="9144000" cy="94964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6" name="Picture 6" hidden="0"/>
          <p:cNvPicPr>
            <a:picLocks noChangeAspect="1"/>
          </p:cNvPicPr>
          <p:nvPr isPhoto="0" userDrawn="1"/>
        </p:nvPicPr>
        <p:blipFill>
          <a:blip r:embed="rId2"/>
          <a:stretch/>
        </p:blipFill>
        <p:spPr bwMode="auto">
          <a:xfrm>
            <a:off x="5024468" y="5572162"/>
            <a:ext cx="2143063" cy="12858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Two Content">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81806"/>
            <a:ext cx="10515600" cy="1325563"/>
          </a:xfrm>
        </p:spPr>
        <p:txBody>
          <a:bodyPr/>
          <a:lstStyle/>
          <a:p>
            <a:pPr>
              <a:defRPr/>
            </a:pPr>
            <a:r>
              <a:rPr lang="en-US"/>
              <a:t>Click to edit Master title style</a:t>
            </a:r>
            <a:endParaRPr/>
          </a:p>
        </p:txBody>
      </p:sp>
      <p:pic>
        <p:nvPicPr>
          <p:cNvPr id="5"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nd Content">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26085"/>
            <a:ext cx="10515600" cy="1325563"/>
          </a:xfrm>
        </p:spPr>
        <p:txBody>
          <a:bodyPr/>
          <a:lstStyle>
            <a:lvl1pPr>
              <a:defRPr b="0" i="0">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838200" y="1776096"/>
            <a:ext cx="10515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1_Title and Content">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26085"/>
            <a:ext cx="10515600" cy="1325563"/>
          </a:xfrm>
        </p:spPr>
        <p:txBody>
          <a:bodyPr/>
          <a:lstStyle>
            <a:lvl1pPr>
              <a:defRPr b="0" i="0">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838200" y="1776096"/>
            <a:ext cx="10515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2_Title and Content">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26085"/>
            <a:ext cx="10515600" cy="1325563"/>
          </a:xfrm>
        </p:spPr>
        <p:txBody>
          <a:bodyPr/>
          <a:lstStyle>
            <a:lvl1pPr>
              <a:defRPr b="0" i="0">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838200" y="1776096"/>
            <a:ext cx="10515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3_Title and Content">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bg1"/>
                </a:solidFill>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p:txBody>
          <a:bodyPr/>
          <a:lstStyle>
            <a:lvl1pPr>
              <a:defRPr b="0" i="0">
                <a:solidFill>
                  <a:schemeClr val="bg1"/>
                </a:solidFill>
                <a:latin typeface="Post Grotesk Book"/>
                <a:ea typeface="Post Grotesk Book"/>
              </a:defRPr>
            </a:lvl1pPr>
            <a:lvl2pPr>
              <a:defRPr b="0" i="0">
                <a:solidFill>
                  <a:schemeClr val="bg1"/>
                </a:solidFill>
                <a:latin typeface="Post Grotesk Book"/>
                <a:ea typeface="Post Grotesk Book"/>
              </a:defRPr>
            </a:lvl2pPr>
            <a:lvl3pPr>
              <a:defRPr b="0" i="0">
                <a:solidFill>
                  <a:schemeClr val="bg1"/>
                </a:solidFill>
                <a:latin typeface="Post Grotesk Book"/>
                <a:ea typeface="Post Grotesk Book"/>
              </a:defRPr>
            </a:lvl3pPr>
            <a:lvl4pPr>
              <a:defRPr b="0" i="0">
                <a:solidFill>
                  <a:schemeClr val="bg1"/>
                </a:solidFill>
                <a:latin typeface="Post Grotesk Book"/>
                <a:ea typeface="Post Grotesk Book"/>
              </a:defRPr>
            </a:lvl4pPr>
            <a:lvl5pPr>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5" hidden="0"/>
          <p:cNvPicPr>
            <a:picLocks noChangeAspect="1"/>
          </p:cNvPicPr>
          <p:nvPr isPhoto="0" userDrawn="1"/>
        </p:nvPicPr>
        <p:blipFill>
          <a:blip r:embed="rId2"/>
          <a:stretch/>
        </p:blipFill>
        <p:spPr bwMode="auto">
          <a:xfrm>
            <a:off x="318135" y="5681663"/>
            <a:ext cx="1040129" cy="990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5_Title and Content">
    <p:bg>
      <p:bgPr shadeToTitle="0">
        <a:solidFill>
          <a:schemeClr val="accent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bg1"/>
                </a:solidFill>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p:txBody>
          <a:bodyPr/>
          <a:lstStyle>
            <a:lvl1pPr>
              <a:defRPr b="0" i="0">
                <a:solidFill>
                  <a:schemeClr val="bg1"/>
                </a:solidFill>
                <a:latin typeface="Post Grotesk Book"/>
                <a:ea typeface="Post Grotesk Book"/>
              </a:defRPr>
            </a:lvl1pPr>
            <a:lvl2pPr>
              <a:defRPr b="0" i="0">
                <a:solidFill>
                  <a:schemeClr val="bg1"/>
                </a:solidFill>
                <a:latin typeface="Post Grotesk Book"/>
                <a:ea typeface="Post Grotesk Book"/>
              </a:defRPr>
            </a:lvl2pPr>
            <a:lvl3pPr>
              <a:defRPr b="0" i="0">
                <a:solidFill>
                  <a:schemeClr val="bg1"/>
                </a:solidFill>
                <a:latin typeface="Post Grotesk Book"/>
                <a:ea typeface="Post Grotesk Book"/>
              </a:defRPr>
            </a:lvl3pPr>
            <a:lvl4pPr>
              <a:defRPr b="0" i="0">
                <a:solidFill>
                  <a:schemeClr val="bg1"/>
                </a:solidFill>
                <a:latin typeface="Post Grotesk Book"/>
                <a:ea typeface="Post Grotesk Book"/>
              </a:defRPr>
            </a:lvl4pPr>
            <a:lvl5pPr>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5" hidden="0"/>
          <p:cNvPicPr>
            <a:picLocks noChangeAspect="1"/>
          </p:cNvPicPr>
          <p:nvPr isPhoto="0" userDrawn="1"/>
        </p:nvPicPr>
        <p:blipFill>
          <a:blip r:embed="rId2"/>
          <a:stretch/>
        </p:blipFill>
        <p:spPr bwMode="auto">
          <a:xfrm>
            <a:off x="318135" y="5681663"/>
            <a:ext cx="1040129" cy="990600"/>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eckless"/>
              </a:defRPr>
            </a:lvl1pPr>
          </a:lstStyle>
          <a:p>
            <a:pPr>
              <a:defRPr/>
            </a:pPr>
            <a:fld id="{DAEFF18E-1800-834F-92DF-E53F1D4CD738}" type="datetimeFigureOut">
              <a:rPr lang="en-US"/>
              <a:t/>
            </a:fld>
            <a:endParaRPr lang="en-US"/>
          </a:p>
        </p:txBody>
      </p:sp>
      <p:sp>
        <p:nvSpPr>
          <p:cNvPr id="7" name="Footer Placeholder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eckless"/>
              </a:defRPr>
            </a:lvl1pPr>
          </a:lstStyle>
          <a:p>
            <a:pPr>
              <a:defRPr/>
            </a:pPr>
            <a:endParaRPr lang="en-US"/>
          </a:p>
        </p:txBody>
      </p:sp>
      <p:sp>
        <p:nvSpPr>
          <p:cNvPr id="8" name="Slide Number Placeholder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eckless"/>
              </a:defRPr>
            </a:lvl1pPr>
          </a:lstStyle>
          <a:p>
            <a:pPr>
              <a:defRPr/>
            </a:pPr>
            <a:fld id="{23E4C80F-52C3-864A-ABB3-8F8365195481}" type="slidenum">
              <a:rPr lang="en-US"/>
              <a:t/>
            </a:fld>
            <a:endParaRPr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a:lnSpc>
          <a:spcPct val="90000"/>
        </a:lnSpc>
        <a:spcBef>
          <a:spcPts val="0"/>
        </a:spcBef>
        <a:buNone/>
        <a:defRPr sz="4400" b="0" i="0">
          <a:solidFill>
            <a:schemeClr val="tx1"/>
          </a:solidFill>
          <a:latin typeface="Reckless"/>
          <a:ea typeface="+mj-ea"/>
          <a:cs typeface="+mj-cs"/>
        </a:defRPr>
      </a:lvl1pPr>
    </p:titleStyle>
    <p:bodyStyle>
      <a:lvl1pPr marL="228600" indent="-228600" algn="l" defTabSz="914400">
        <a:lnSpc>
          <a:spcPct val="90000"/>
        </a:lnSpc>
        <a:spcBef>
          <a:spcPts val="1000"/>
        </a:spcBef>
        <a:buFont typeface="Arial"/>
        <a:buChar char="•"/>
        <a:defRPr sz="2800" b="0" i="0">
          <a:solidFill>
            <a:schemeClr val="tx1"/>
          </a:solidFill>
          <a:latin typeface="Post Grotesk Book"/>
          <a:ea typeface="Post Grotesk Book"/>
          <a:cs typeface="+mn-cs"/>
        </a:defRPr>
      </a:lvl1pPr>
      <a:lvl2pPr marL="685800" indent="-228600" algn="l" defTabSz="914400">
        <a:lnSpc>
          <a:spcPct val="90000"/>
        </a:lnSpc>
        <a:spcBef>
          <a:spcPts val="500"/>
        </a:spcBef>
        <a:buFont typeface="Arial"/>
        <a:buChar char="•"/>
        <a:defRPr sz="2400" b="0" i="0">
          <a:solidFill>
            <a:schemeClr val="tx1"/>
          </a:solidFill>
          <a:latin typeface="Post Grotesk Book"/>
          <a:ea typeface="Post Grotesk Book"/>
          <a:cs typeface="+mn-cs"/>
        </a:defRPr>
      </a:lvl2pPr>
      <a:lvl3pPr marL="1143000" indent="-228600" algn="l" defTabSz="914400">
        <a:lnSpc>
          <a:spcPct val="90000"/>
        </a:lnSpc>
        <a:spcBef>
          <a:spcPts val="500"/>
        </a:spcBef>
        <a:buFont typeface="Arial"/>
        <a:buChar char="•"/>
        <a:defRPr sz="2000" b="0" i="0">
          <a:solidFill>
            <a:schemeClr val="tx1"/>
          </a:solidFill>
          <a:latin typeface="Post Grotesk Book"/>
          <a:ea typeface="Post Grotesk Book"/>
          <a:cs typeface="+mn-cs"/>
        </a:defRPr>
      </a:lvl3pPr>
      <a:lvl4pPr marL="1600200" indent="-228600" algn="l" defTabSz="914400">
        <a:lnSpc>
          <a:spcPct val="90000"/>
        </a:lnSpc>
        <a:spcBef>
          <a:spcPts val="500"/>
        </a:spcBef>
        <a:buFont typeface="Arial"/>
        <a:buChar char="•"/>
        <a:defRPr sz="1800" b="0" i="0">
          <a:solidFill>
            <a:schemeClr val="tx1"/>
          </a:solidFill>
          <a:latin typeface="Post Grotesk Book"/>
          <a:ea typeface="Post Grotesk Book"/>
          <a:cs typeface="+mn-cs"/>
        </a:defRPr>
      </a:lvl4pPr>
      <a:lvl5pPr marL="2057400" indent="-228600" algn="l" defTabSz="914400">
        <a:lnSpc>
          <a:spcPct val="90000"/>
        </a:lnSpc>
        <a:spcBef>
          <a:spcPts val="500"/>
        </a:spcBef>
        <a:buFont typeface="Arial"/>
        <a:buChar char="•"/>
        <a:defRPr sz="1800" b="0" i="0">
          <a:solidFill>
            <a:schemeClr val="tx1"/>
          </a:solidFill>
          <a:latin typeface="Post Grotesk Book"/>
          <a:ea typeface="Post Grotesk Book"/>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emf"/><Relationship Id="rId3" Type="http://schemas.openxmlformats.org/officeDocument/2006/relationships/image" Target="../media/image5.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yotonic.org/study-trial-resource-center"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13294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idx="4294967295" hasCustomPrompt="0"/>
          </p:nvPr>
        </p:nvSpPr>
        <p:spPr bwMode="auto">
          <a:xfrm>
            <a:off x="838200" y="270193"/>
            <a:ext cx="10515600" cy="1181556"/>
          </a:xfrm>
        </p:spPr>
        <p:txBody>
          <a:bodyPr/>
          <a:lstStyle/>
          <a:p>
            <a:pPr algn="ctr">
              <a:defRPr/>
            </a:pPr>
            <a:r>
              <a:rPr lang="en-US" sz="4400">
                <a:solidFill>
                  <a:schemeClr val="bg1"/>
                </a:solidFill>
                <a:latin typeface="Reckless"/>
              </a:rPr>
              <a:t>2019 Myotonic Annual Conference</a:t>
            </a:r>
            <a:endParaRPr/>
          </a:p>
        </p:txBody>
      </p:sp>
      <p:sp>
        <p:nvSpPr>
          <p:cNvPr id="5" name="Subtitle 2" hidden="0"/>
          <p:cNvSpPr>
            <a:spLocks noGrp="1"/>
          </p:cNvSpPr>
          <p:nvPr isPhoto="0" userDrawn="0">
            <p:ph idx="4294967295" hasCustomPrompt="0"/>
          </p:nvPr>
        </p:nvSpPr>
        <p:spPr bwMode="auto">
          <a:xfrm>
            <a:off x="508000" y="1253330"/>
            <a:ext cx="10515600" cy="4351338"/>
          </a:xfrm>
        </p:spPr>
        <p:txBody>
          <a:bodyPr/>
          <a:lstStyle/>
          <a:p>
            <a:pPr marL="0" indent="0" algn="ctr">
              <a:lnSpc>
                <a:spcPct val="100000"/>
              </a:lnSpc>
              <a:spcBef>
                <a:spcPts val="400"/>
              </a:spcBef>
              <a:buNone/>
              <a:defRPr/>
            </a:pPr>
            <a:r>
              <a:rPr lang="en-US" sz="1800">
                <a:solidFill>
                  <a:schemeClr val="bg1"/>
                </a:solidFill>
                <a:latin typeface="Post Grotesk Book"/>
                <a:ea typeface="Post Grotesk Book"/>
              </a:rPr>
              <a:t>September 13-14, 2019</a:t>
            </a:r>
            <a:endParaRPr/>
          </a:p>
          <a:p>
            <a:pPr marL="0" indent="0" algn="ctr">
              <a:lnSpc>
                <a:spcPct val="100000"/>
              </a:lnSpc>
              <a:spcBef>
                <a:spcPts val="400"/>
              </a:spcBef>
              <a:buNone/>
              <a:defRPr/>
            </a:pPr>
            <a:r>
              <a:rPr lang="en-US" sz="1800">
                <a:solidFill>
                  <a:schemeClr val="bg1"/>
                </a:solidFill>
                <a:latin typeface="Post Grotesk Book"/>
                <a:ea typeface="Post Grotesk Book"/>
              </a:rPr>
              <a:t>Philadelphia, PA</a:t>
            </a:r>
            <a:endParaRPr/>
          </a:p>
        </p:txBody>
      </p:sp>
      <p:pic>
        <p:nvPicPr>
          <p:cNvPr id="6" name="Picture 4" hidden="0"/>
          <p:cNvPicPr>
            <a:picLocks noChangeAspect="1"/>
          </p:cNvPicPr>
          <p:nvPr isPhoto="0" userDrawn="0"/>
        </p:nvPicPr>
        <p:blipFill>
          <a:blip r:embed="rId2"/>
          <a:stretch/>
        </p:blipFill>
        <p:spPr bwMode="auto">
          <a:xfrm>
            <a:off x="4886209" y="5406251"/>
            <a:ext cx="2419582" cy="1451749"/>
          </a:xfrm>
          <a:prstGeom prst="rect">
            <a:avLst/>
          </a:prstGeom>
        </p:spPr>
      </p:pic>
      <p:pic>
        <p:nvPicPr>
          <p:cNvPr id="7" name="Picture 5" hidden="0"/>
          <p:cNvPicPr>
            <a:picLocks noChangeAspect="1"/>
          </p:cNvPicPr>
          <p:nvPr isPhoto="0" userDrawn="0"/>
        </p:nvPicPr>
        <p:blipFill>
          <a:blip r:embed="rId3"/>
          <a:srcRect l="0" t="22505" r="0" b="0"/>
          <a:stretch/>
        </p:blipFill>
        <p:spPr bwMode="auto">
          <a:xfrm>
            <a:off x="0" y="2099389"/>
            <a:ext cx="12192000" cy="33068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Myotonic Dystrophy Family Registry</a:t>
            </a:r>
            <a:endParaRPr/>
          </a:p>
        </p:txBody>
      </p:sp>
      <p:sp>
        <p:nvSpPr>
          <p:cNvPr id="5" name="Content Placeholder 2" hidden="0"/>
          <p:cNvSpPr>
            <a:spLocks noGrp="1"/>
          </p:cNvSpPr>
          <p:nvPr isPhoto="0" userDrawn="0">
            <p:ph sz="half" idx="1" hasCustomPrompt="0"/>
          </p:nvPr>
        </p:nvSpPr>
        <p:spPr bwMode="auto">
          <a:xfrm>
            <a:off x="838200" y="1673225"/>
            <a:ext cx="5181600" cy="4351338"/>
          </a:xfrm>
        </p:spPr>
        <p:txBody>
          <a:bodyPr/>
          <a:lstStyle/>
          <a:p>
            <a:pPr>
              <a:defRPr/>
            </a:pPr>
            <a:r>
              <a:rPr lang="en-US">
                <a:latin typeface="+mj-lt"/>
              </a:rPr>
              <a:t>934 patients registered with the MDFR in the first year </a:t>
            </a:r>
            <a:endParaRPr/>
          </a:p>
          <a:p>
            <a:pPr>
              <a:defRPr/>
            </a:pPr>
            <a:r>
              <a:rPr lang="en-US">
                <a:latin typeface="+mj-lt"/>
              </a:rPr>
              <a:t>An average of 197 new patients register annually</a:t>
            </a:r>
            <a:endParaRPr/>
          </a:p>
          <a:p>
            <a:pPr>
              <a:defRPr/>
            </a:pPr>
            <a:r>
              <a:rPr lang="en-US">
                <a:latin typeface="+mj-lt"/>
              </a:rPr>
              <a:t>2034 patient profiles to date</a:t>
            </a:r>
            <a:endParaRPr/>
          </a:p>
          <a:p>
            <a:pPr>
              <a:defRPr/>
            </a:pPr>
            <a:r>
              <a:rPr lang="en-US">
                <a:latin typeface="+mj-lt"/>
              </a:rPr>
              <a:t>Of these 2034 patient profiles, ~93% are complete (i.e., every section was addressed)</a:t>
            </a:r>
            <a:endParaRPr/>
          </a:p>
          <a:p>
            <a:pPr>
              <a:defRPr/>
            </a:pPr>
            <a:endParaRPr lang="en-US"/>
          </a:p>
        </p:txBody>
      </p:sp>
      <p:sp>
        <p:nvSpPr>
          <p:cNvPr id="6" name="Content Placeholder 3" hidden="0"/>
          <p:cNvSpPr>
            <a:spLocks noGrp="1"/>
          </p:cNvSpPr>
          <p:nvPr isPhoto="0" userDrawn="0">
            <p:ph sz="half" idx="2" hasCustomPrompt="0"/>
          </p:nvPr>
        </p:nvSpPr>
        <p:spPr bwMode="auto">
          <a:xfrm>
            <a:off x="6172200" y="1683385"/>
            <a:ext cx="5181600" cy="4351338"/>
          </a:xfrm>
        </p:spPr>
        <p:txBody>
          <a:bodyPr/>
          <a:lstStyle/>
          <a:p>
            <a:pPr>
              <a:defRPr/>
            </a:pPr>
            <a:r>
              <a:rPr lang="en-US">
                <a:latin typeface="+mj-lt"/>
              </a:rPr>
              <a:t>Number of professionals using the MDFR has grown by an average of 14 yr</a:t>
            </a:r>
            <a:endParaRPr/>
          </a:p>
          <a:p>
            <a:pPr>
              <a:defRPr/>
            </a:pPr>
            <a:r>
              <a:rPr lang="en-US">
                <a:latin typeface="+mj-lt"/>
              </a:rPr>
              <a:t>09/2017 a total of 95 individuals from academia or industry (36+ different institutions) accessed data</a:t>
            </a:r>
            <a:endParaRPr/>
          </a:p>
          <a:p>
            <a:pPr>
              <a:defRPr/>
            </a:pPr>
            <a:r>
              <a:rPr lang="en-US">
                <a:latin typeface="+mj-lt"/>
              </a:rPr>
              <a:t>Patients for 7 clinical trials and research studies were sought through MDFR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Myotonic Dystrophy Family Registry</a:t>
            </a:r>
            <a:br>
              <a:rPr lang="en-US"/>
            </a:br>
            <a:endParaRPr lang="en-US"/>
          </a:p>
        </p:txBody>
      </p:sp>
      <p:pic>
        <p:nvPicPr>
          <p:cNvPr id="5" name="Content Placeholder 4" hidden="0"/>
          <p:cNvPicPr>
            <a:picLocks noChangeAspect="1" noGrp="1"/>
          </p:cNvPicPr>
          <p:nvPr isPhoto="0" userDrawn="0">
            <p:ph idx="1" hasCustomPrompt="0"/>
          </p:nvPr>
        </p:nvPicPr>
        <p:blipFill>
          <a:blip r:embed="rId3"/>
          <a:stretch/>
        </p:blipFill>
        <p:spPr bwMode="auto">
          <a:xfrm>
            <a:off x="1656080" y="1351281"/>
            <a:ext cx="8910320" cy="50806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268446"/>
            <a:ext cx="10515600" cy="1325563"/>
          </a:xfrm>
        </p:spPr>
        <p:txBody>
          <a:bodyPr/>
          <a:lstStyle/>
          <a:p>
            <a:pPr>
              <a:defRPr/>
            </a:pPr>
            <a:r>
              <a:rPr lang="en-US"/>
              <a:t>Ongoing Questions Researchers are Asking</a:t>
            </a:r>
            <a:endParaRPr/>
          </a:p>
        </p:txBody>
      </p:sp>
      <p:sp>
        <p:nvSpPr>
          <p:cNvPr id="5" name="Content Placeholder 2" hidden="0"/>
          <p:cNvSpPr>
            <a:spLocks noGrp="1"/>
          </p:cNvSpPr>
          <p:nvPr isPhoto="0" userDrawn="0">
            <p:ph sz="half" idx="1" hasCustomPrompt="0"/>
          </p:nvPr>
        </p:nvSpPr>
        <p:spPr bwMode="auto">
          <a:xfrm>
            <a:off x="838200" y="1591945"/>
            <a:ext cx="10515600" cy="4351338"/>
          </a:xfrm>
        </p:spPr>
        <p:txBody>
          <a:bodyPr>
            <a:noAutofit/>
          </a:bodyPr>
          <a:lstStyle/>
          <a:p>
            <a:pPr>
              <a:defRPr/>
            </a:pPr>
            <a:r>
              <a:rPr lang="en-US" sz="2400">
                <a:latin typeface="+mj-lt"/>
              </a:rPr>
              <a:t>What is the molecular basis for the disease?</a:t>
            </a:r>
            <a:endParaRPr/>
          </a:p>
          <a:p>
            <a:pPr>
              <a:defRPr/>
            </a:pPr>
            <a:r>
              <a:rPr lang="en-US" sz="2400">
                <a:latin typeface="+mj-lt"/>
              </a:rPr>
              <a:t>What biomarkers can we identify that will indicate disease progression or disease alteration?</a:t>
            </a:r>
            <a:endParaRPr/>
          </a:p>
          <a:p>
            <a:pPr>
              <a:defRPr/>
            </a:pPr>
            <a:r>
              <a:rPr lang="en-US" sz="2400">
                <a:latin typeface="+mj-lt"/>
              </a:rPr>
              <a:t>What biomarkers or splicing events are best to measure and target with therapeutic intervention?</a:t>
            </a:r>
            <a:endParaRPr/>
          </a:p>
          <a:p>
            <a:pPr>
              <a:defRPr/>
            </a:pPr>
            <a:r>
              <a:rPr lang="en-US" sz="2400">
                <a:latin typeface="+mj-lt"/>
              </a:rPr>
              <a:t>How can we better understand the symptoms that indicate disease severity and or progression? i.e. CNS involvement?</a:t>
            </a:r>
            <a:endParaRPr/>
          </a:p>
          <a:p>
            <a:pPr>
              <a:defRPr/>
            </a:pPr>
            <a:r>
              <a:rPr lang="en-US" sz="2400">
                <a:latin typeface="+mj-lt"/>
              </a:rPr>
              <a:t>Is there a grouping of symptomatology, i.e. CNS symptoms, muscle weakness, GI that if targeted by a therapy would impact a high percentage of patients with DM2?</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2103437"/>
            <a:ext cx="10515600" cy="1325563"/>
          </a:xfrm>
        </p:spPr>
        <p:txBody>
          <a:bodyPr/>
          <a:lstStyle/>
          <a:p>
            <a:pPr>
              <a:defRPr/>
            </a:pPr>
            <a:r>
              <a:rPr lang="en-US">
                <a:solidFill>
                  <a:schemeClr val="bg1"/>
                </a:solidFill>
              </a:rPr>
              <a:t>Your enrollment and participation in registries and longitudinal</a:t>
            </a:r>
            <a:r>
              <a:rPr lang="en-US">
                <a:solidFill>
                  <a:schemeClr val="bg1"/>
                </a:solidFill>
              </a:rPr>
              <a:t> studies is more critical than ever to understanding DM2</a:t>
            </a:r>
            <a:br>
              <a:rPr lang="en-US">
                <a:solidFill>
                  <a:schemeClr val="bg1"/>
                </a:solidFill>
              </a:rPr>
            </a:br>
            <a:r>
              <a:rPr lang="en-US">
                <a:solidFill>
                  <a:schemeClr val="bg1"/>
                </a:solidFill>
              </a:rPr>
              <a:t>and for seeking ways to effectively treat and cure this disease.</a:t>
            </a:r>
            <a:br>
              <a:rPr lang="en-US">
                <a:solidFill>
                  <a:schemeClr val="bg1"/>
                </a:solidFill>
              </a:rPr>
            </a:br>
            <a:br>
              <a:rPr lang="en-US">
                <a:solidFill>
                  <a:schemeClr val="bg1"/>
                </a:solidFill>
              </a:rPr>
            </a:br>
            <a:r>
              <a:rPr lang="en-US">
                <a:solidFill>
                  <a:schemeClr val="bg1"/>
                </a:solidFill>
              </a:rPr>
              <a:t>				Thank You!</a:t>
            </a:r>
            <a:br>
              <a:rPr lang="en-US">
                <a:solidFill>
                  <a:schemeClr val="bg1"/>
                </a:solidFill>
              </a:rPr>
            </a:br>
            <a:endParaRPr lang="en-US"/>
          </a:p>
        </p:txBody>
      </p:sp>
      <p:sp>
        <p:nvSpPr>
          <p:cNvPr id="5" name="Rectangle 1" hidden="0"/>
          <p:cNvSpPr>
            <a:spLocks noChangeArrowheads="1" noGrp="1"/>
          </p:cNvSpPr>
          <p:nvPr isPhoto="0" userDrawn="0">
            <p:ph idx="1" hasCustomPrompt="0"/>
          </p:nvPr>
        </p:nvSpPr>
        <p:spPr bwMode="auto">
          <a:xfrm>
            <a:off x="838200" y="3797878"/>
            <a:ext cx="234360" cy="307777"/>
          </a:xfrm>
          <a:prstGeom prst="rect">
            <a:avLst/>
          </a:prstGeom>
          <a:noFill/>
          <a:ln>
            <a:noFill/>
          </a:ln>
        </p:spPr>
        <p:txBody>
          <a:bodyPr vert="horz" wrap="non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r>
              <a:rPr lang="en-US" sz="1400" b="0" i="0" u="none" strike="noStrike" cap="none">
                <a:ln>
                  <a:noFill/>
                </a:ln>
                <a:solidFill>
                  <a:srgbClr val="1F497D"/>
                </a:solidFill>
                <a:latin typeface="Arial"/>
              </a:rPr>
              <a:t> </a:t>
            </a:r>
            <a:endParaRPr lang="en-US" sz="1800" b="0" i="0" u="none" strike="noStrike" cap="none">
              <a:ln>
                <a:noFill/>
              </a:ln>
              <a:solidFill>
                <a:schemeClr val="tx1"/>
              </a:solidFill>
              <a:latin typeface="Arial"/>
            </a:endParaRPr>
          </a:p>
        </p:txBody>
      </p:sp>
      <p:sp>
        <p:nvSpPr>
          <p:cNvPr id="6" name="TextBox 7" hidden="0"/>
          <p:cNvSpPr>
            <a:spLocks noAdjustHandles="0" noChangeArrowheads="0"/>
          </p:cNvSpPr>
          <p:nvPr isPhoto="0" userDrawn="0"/>
        </p:nvSpPr>
        <p:spPr bwMode="auto">
          <a:xfrm flipH="0" flipV="0">
            <a:off x="1918493" y="5099843"/>
            <a:ext cx="9811193" cy="615156"/>
          </a:xfrm>
          <a:prstGeom prst="rect">
            <a:avLst/>
          </a:prstGeom>
          <a:noFill/>
        </p:spPr>
        <p:txBody>
          <a:bodyPr wrap="square" rtlCol="0">
            <a:noAutofit/>
          </a:bodyPr>
          <a:lstStyle/>
          <a:p>
            <a:pPr lvl="0" defTabSz="914400">
              <a:spcBef>
                <a:spcPts val="0"/>
              </a:spcBef>
              <a:spcAft>
                <a:spcPts val="0"/>
              </a:spcAft>
              <a:defRPr/>
            </a:pPr>
            <a:r>
              <a:rPr lang="en-US" sz="2800">
                <a:solidFill>
                  <a:srgbClr val="000000"/>
                </a:solidFill>
                <a:latin typeface="Calibri"/>
                <a:cs typeface="Calibri"/>
              </a:rPr>
              <a:t> </a:t>
            </a:r>
            <a:r>
              <a:rPr lang="en-US" sz="2800" u="sng">
                <a:solidFill>
                  <a:srgbClr val="1155CC"/>
                </a:solidFill>
                <a:latin typeface="Calibri"/>
                <a:cs typeface="Calibri"/>
                <a:hlinkClick r:id="rId2" tooltip=""/>
              </a:rPr>
              <a:t>https://www.myotonic.org/study-trial-resource-center</a:t>
            </a:r>
            <a:r>
              <a:rPr lang="en-US" sz="2800"/>
              <a:t> </a:t>
            </a:r>
            <a:endParaRPr sz="2800">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p:txBody>
          <a:bodyPr/>
          <a:lstStyle/>
          <a:p>
            <a:pPr>
              <a:defRPr/>
            </a:pPr>
            <a:r>
              <a:rPr lang="en-US" sz="4400"/>
              <a:t>DM2 Research Update</a:t>
            </a:r>
            <a:br>
              <a:rPr lang="en-US"/>
            </a:br>
            <a:br>
              <a:rPr lang="en-US"/>
            </a:br>
            <a:br>
              <a:rPr lang="en-US"/>
            </a:br>
            <a:endParaRPr lang="en-US"/>
          </a:p>
        </p:txBody>
      </p:sp>
      <p:sp>
        <p:nvSpPr>
          <p:cNvPr id="5" name="Subtitle 2" hidden="0"/>
          <p:cNvSpPr>
            <a:spLocks noGrp="1"/>
          </p:cNvSpPr>
          <p:nvPr isPhoto="0" userDrawn="0">
            <p:ph type="subTitle" idx="1" hasCustomPrompt="0"/>
          </p:nvPr>
        </p:nvSpPr>
        <p:spPr bwMode="auto"/>
        <p:txBody>
          <a:bodyPr/>
          <a:lstStyle/>
          <a:p>
            <a:pPr>
              <a:defRPr/>
            </a:pPr>
            <a:r>
              <a:rPr lang="en-US" sz="3200">
                <a:latin typeface="+mj-lt"/>
              </a:rPr>
              <a:t>Allison Formal</a:t>
            </a:r>
            <a:endParaRPr/>
          </a:p>
          <a:p>
            <a:pPr>
              <a:defRPr/>
            </a:pPr>
            <a:r>
              <a:rPr lang="en-US" sz="3200">
                <a:solidFill>
                  <a:schemeClr val="bg1"/>
                </a:solidFill>
                <a:latin typeface="+mj-lt"/>
                <a:ea typeface="Post Grotesk Book"/>
              </a:rPr>
              <a:t>Senior Science Consultant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3" hidden="0"/>
          <p:cNvSpPr>
            <a:spLocks noGrp="1"/>
          </p:cNvSpPr>
          <p:nvPr isPhoto="0" userDrawn="0">
            <p:ph type="title" hasCustomPrompt="0"/>
          </p:nvPr>
        </p:nvSpPr>
        <p:spPr bwMode="auto"/>
        <p:txBody>
          <a:bodyPr/>
          <a:lstStyle/>
          <a:p>
            <a:pPr>
              <a:defRPr/>
            </a:pPr>
            <a:r>
              <a:rPr lang="en-US"/>
              <a:t>DM2 Research and the Drug Development Landscape Are on the Rise</a:t>
            </a:r>
            <a:endParaRPr/>
          </a:p>
        </p:txBody>
      </p:sp>
      <p:sp>
        <p:nvSpPr>
          <p:cNvPr id="5" name="Content Placeholder 5" hidden="0"/>
          <p:cNvSpPr>
            <a:spLocks noGrp="1"/>
          </p:cNvSpPr>
          <p:nvPr isPhoto="0" userDrawn="0">
            <p:ph idx="1" hasCustomPrompt="0"/>
          </p:nvPr>
        </p:nvSpPr>
        <p:spPr bwMode="auto"/>
        <p:txBody>
          <a:bodyPr/>
          <a:lstStyle/>
          <a:p>
            <a:pPr>
              <a:defRPr/>
            </a:pPr>
            <a:endParaRPr lang="en-US"/>
          </a:p>
          <a:p>
            <a:pPr lvl="1">
              <a:defRPr/>
            </a:pPr>
            <a:r>
              <a:rPr lang="en-US">
                <a:latin typeface="+mj-lt"/>
              </a:rPr>
              <a:t>More tools to study and treat DM2 are under development</a:t>
            </a:r>
            <a:endParaRPr/>
          </a:p>
          <a:p>
            <a:pPr marL="457200" lvl="1" indent="0">
              <a:buNone/>
              <a:defRPr/>
            </a:pPr>
            <a:r>
              <a:rPr lang="en-US">
                <a:latin typeface="+mj-lt"/>
              </a:rPr>
              <a:t> </a:t>
            </a:r>
            <a:endParaRPr/>
          </a:p>
          <a:p>
            <a:pPr lvl="1">
              <a:defRPr/>
            </a:pPr>
            <a:r>
              <a:rPr lang="en-US">
                <a:latin typeface="+mj-lt"/>
              </a:rPr>
              <a:t>More DM researchers are turning their attention to DM2</a:t>
            </a:r>
            <a:endParaRPr/>
          </a:p>
          <a:p>
            <a:pPr marL="457200" lvl="1" indent="0">
              <a:buNone/>
              <a:defRPr/>
            </a:pPr>
            <a:endParaRPr lang="en-US">
              <a:latin typeface="+mj-lt"/>
            </a:endParaRPr>
          </a:p>
          <a:p>
            <a:pPr lvl="1">
              <a:defRPr/>
            </a:pPr>
            <a:r>
              <a:rPr lang="en-US">
                <a:latin typeface="+mj-lt"/>
              </a:rPr>
              <a:t>The prevalence of people with DM2 is becoming more apparent</a:t>
            </a:r>
            <a:endParaRPr/>
          </a:p>
          <a:p>
            <a:pPr marL="457200" lvl="1" indent="0">
              <a:buNone/>
              <a:defRPr/>
            </a:pPr>
            <a:endParaRPr lang="en-US">
              <a:latin typeface="+mj-lt"/>
            </a:endParaRPr>
          </a:p>
          <a:p>
            <a:pPr lvl="1">
              <a:defRPr/>
            </a:pPr>
            <a:r>
              <a:rPr lang="en-US">
                <a:latin typeface="+mj-lt"/>
              </a:rPr>
              <a:t>Clinical research into the understanding of DM2 patients, their symptoms and their progress is expanding</a:t>
            </a:r>
            <a:endParaRPr/>
          </a:p>
          <a:p>
            <a:pPr lvl="1">
              <a:defRPr/>
            </a:pPr>
            <a:endParaRPr lang="en-US"/>
          </a:p>
          <a:p>
            <a:pPr marL="457200" lvl="1" indent="0">
              <a:buNone/>
              <a:defRPr/>
            </a:pPr>
            <a:endParaRPr lang="en-US"/>
          </a:p>
          <a:p>
            <a:pPr lvl="1">
              <a:defRPr/>
            </a:pPr>
            <a:endParaRPr lang="en-US"/>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3" hidden="0"/>
          <p:cNvSpPr>
            <a:spLocks noGrp="1"/>
          </p:cNvSpPr>
          <p:nvPr isPhoto="0" userDrawn="0">
            <p:ph type="title" hasCustomPrompt="0"/>
          </p:nvPr>
        </p:nvSpPr>
        <p:spPr bwMode="auto"/>
        <p:txBody>
          <a:bodyPr/>
          <a:lstStyle/>
          <a:p>
            <a:pPr>
              <a:defRPr/>
            </a:pPr>
            <a:r>
              <a:rPr lang="en-US"/>
              <a:t>Summary Assessment of DM2 Research and Drug Development Landscape</a:t>
            </a:r>
            <a:endParaRPr/>
          </a:p>
        </p:txBody>
      </p:sp>
      <p:sp>
        <p:nvSpPr>
          <p:cNvPr id="5" name="Content Placeholder 5" hidden="0"/>
          <p:cNvSpPr>
            <a:spLocks noGrp="1"/>
          </p:cNvSpPr>
          <p:nvPr isPhoto="0" userDrawn="0">
            <p:ph idx="1" hasCustomPrompt="0"/>
          </p:nvPr>
        </p:nvSpPr>
        <p:spPr bwMode="auto"/>
        <p:txBody>
          <a:bodyPr/>
          <a:lstStyle/>
          <a:p>
            <a:pPr marL="0" indent="0">
              <a:buNone/>
              <a:defRPr/>
            </a:pPr>
            <a:r>
              <a:rPr lang="en-US">
                <a:latin typeface="+mj-lt"/>
              </a:rPr>
              <a:t>Goals</a:t>
            </a:r>
            <a:endParaRPr/>
          </a:p>
          <a:p>
            <a:pPr lvl="1">
              <a:defRPr/>
            </a:pPr>
            <a:r>
              <a:rPr lang="en-US">
                <a:latin typeface="+mj-lt"/>
              </a:rPr>
              <a:t>To understand current opportunities and constraints in the Research &amp; Development (R&amp;D) pipelines</a:t>
            </a:r>
            <a:endParaRPr/>
          </a:p>
          <a:p>
            <a:pPr lvl="1">
              <a:defRPr/>
            </a:pPr>
            <a:endParaRPr lang="en-US">
              <a:latin typeface="+mj-lt"/>
            </a:endParaRPr>
          </a:p>
          <a:p>
            <a:pPr lvl="1">
              <a:defRPr/>
            </a:pPr>
            <a:r>
              <a:rPr lang="en-US">
                <a:latin typeface="+mj-lt"/>
              </a:rPr>
              <a:t>Design and implement projects to increase academic and industry interest and collaboration</a:t>
            </a:r>
            <a:endParaRPr/>
          </a:p>
          <a:p>
            <a:pPr lvl="1">
              <a:defRPr/>
            </a:pPr>
            <a:endParaRPr lang="en-US">
              <a:latin typeface="+mj-lt"/>
            </a:endParaRPr>
          </a:p>
          <a:p>
            <a:pPr lvl="1">
              <a:defRPr/>
            </a:pPr>
            <a:r>
              <a:rPr lang="en-US">
                <a:latin typeface="+mj-lt"/>
              </a:rPr>
              <a:t>Identify ways to incentivize therapy development</a:t>
            </a:r>
            <a:endParaRPr/>
          </a:p>
          <a:p>
            <a:pPr lvl="1">
              <a:defRPr/>
            </a:pPr>
            <a:endParaRPr lang="en-US">
              <a:latin typeface="+mj-lt"/>
            </a:endParaRPr>
          </a:p>
          <a:p>
            <a:pPr lvl="1">
              <a:defRPr/>
            </a:pPr>
            <a:r>
              <a:rPr lang="en-US">
                <a:latin typeface="+mj-lt"/>
              </a:rPr>
              <a:t>Bring DM2 R&amp;D on par with DM1</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146526"/>
            <a:ext cx="10515600" cy="1325563"/>
          </a:xfrm>
        </p:spPr>
        <p:txBody>
          <a:bodyPr/>
          <a:lstStyle/>
          <a:p>
            <a:pPr>
              <a:defRPr/>
            </a:pPr>
            <a:r>
              <a:rPr lang="en-US"/>
              <a:t>Creation of Research Tools</a:t>
            </a:r>
            <a:endParaRPr/>
          </a:p>
        </p:txBody>
      </p:sp>
      <p:sp>
        <p:nvSpPr>
          <p:cNvPr id="5" name="Content Placeholder 2" hidden="0"/>
          <p:cNvSpPr>
            <a:spLocks noGrp="1"/>
          </p:cNvSpPr>
          <p:nvPr isPhoto="0" userDrawn="0">
            <p:ph sz="half" idx="1" hasCustomPrompt="0"/>
          </p:nvPr>
        </p:nvSpPr>
        <p:spPr bwMode="auto">
          <a:xfrm>
            <a:off x="838200" y="1327785"/>
            <a:ext cx="5181600" cy="4351338"/>
          </a:xfrm>
        </p:spPr>
        <p:txBody>
          <a:bodyPr/>
          <a:lstStyle/>
          <a:p>
            <a:pPr marL="0" indent="0">
              <a:buNone/>
              <a:defRPr/>
            </a:pPr>
            <a:r>
              <a:rPr lang="en-US" sz="2400" b="1">
                <a:latin typeface="+mj-lt"/>
              </a:rPr>
              <a:t>Cell Lines</a:t>
            </a:r>
            <a:endParaRPr/>
          </a:p>
          <a:p>
            <a:pPr>
              <a:defRPr/>
            </a:pPr>
            <a:r>
              <a:rPr lang="en-US" sz="2200">
                <a:latin typeface="+mj-lt"/>
              </a:rPr>
              <a:t>4-DM2 patient-derived iPSCs cell lines are in development in partnership with Rutgers and NINDS</a:t>
            </a:r>
            <a:endParaRPr/>
          </a:p>
          <a:p>
            <a:pPr>
              <a:defRPr/>
            </a:pPr>
            <a:r>
              <a:rPr lang="en-US" sz="2200">
                <a:latin typeface="+mj-lt"/>
              </a:rPr>
              <a:t>Other cell lines have been created but do not show missplicing events</a:t>
            </a:r>
            <a:endParaRPr/>
          </a:p>
          <a:p>
            <a:pPr marL="0" indent="0">
              <a:buNone/>
              <a:defRPr/>
            </a:pPr>
            <a:r>
              <a:rPr lang="en-US" sz="2400" b="1">
                <a:latin typeface="+mj-lt"/>
              </a:rPr>
              <a:t>Other models</a:t>
            </a:r>
            <a:endParaRPr/>
          </a:p>
          <a:p>
            <a:pPr>
              <a:defRPr/>
            </a:pPr>
            <a:r>
              <a:rPr lang="en-US" sz="2200">
                <a:latin typeface="+mj-lt"/>
              </a:rPr>
              <a:t>Zebrafish</a:t>
            </a:r>
            <a:endParaRPr/>
          </a:p>
          <a:p>
            <a:pPr>
              <a:defRPr/>
            </a:pPr>
            <a:r>
              <a:rPr lang="en-US" sz="2200">
                <a:latin typeface="+mj-lt"/>
              </a:rPr>
              <a:t>Drosophila</a:t>
            </a:r>
            <a:endParaRPr/>
          </a:p>
        </p:txBody>
      </p:sp>
      <p:sp>
        <p:nvSpPr>
          <p:cNvPr id="6" name="Content Placeholder 3" hidden="0"/>
          <p:cNvSpPr>
            <a:spLocks noGrp="1"/>
          </p:cNvSpPr>
          <p:nvPr isPhoto="0" userDrawn="0">
            <p:ph sz="half" idx="2" hasCustomPrompt="0"/>
          </p:nvPr>
        </p:nvSpPr>
        <p:spPr bwMode="auto">
          <a:xfrm>
            <a:off x="6172200" y="1297305"/>
            <a:ext cx="5181600" cy="4351338"/>
          </a:xfrm>
        </p:spPr>
        <p:txBody>
          <a:bodyPr/>
          <a:lstStyle/>
          <a:p>
            <a:pPr marL="0" indent="0">
              <a:buNone/>
              <a:defRPr/>
            </a:pPr>
            <a:r>
              <a:rPr lang="en-US" sz="2400" b="1">
                <a:latin typeface="+mj-lt"/>
              </a:rPr>
              <a:t>Mouse Models</a:t>
            </a:r>
            <a:endParaRPr/>
          </a:p>
          <a:p>
            <a:pPr>
              <a:defRPr/>
            </a:pPr>
            <a:r>
              <a:rPr lang="en-US" sz="2200">
                <a:latin typeface="+mj-lt"/>
              </a:rPr>
              <a:t>Transgenic model under development at University of Rochester</a:t>
            </a:r>
            <a:endParaRPr/>
          </a:p>
          <a:p>
            <a:pPr>
              <a:defRPr/>
            </a:pPr>
            <a:r>
              <a:rPr lang="en-US" sz="2200">
                <a:latin typeface="+mj-lt"/>
              </a:rPr>
              <a:t>BAC DM2 model under development in lab at University of Florida</a:t>
            </a:r>
            <a:endParaRPr/>
          </a:p>
          <a:p>
            <a:pPr>
              <a:defRPr/>
            </a:pPr>
            <a:r>
              <a:rPr lang="en-US" sz="2200">
                <a:latin typeface="+mj-lt"/>
              </a:rPr>
              <a:t>CRISPR-Cas9 technology creating  model at University of Florida</a:t>
            </a:r>
            <a:endParaRPr/>
          </a:p>
          <a:p>
            <a:pPr>
              <a:defRPr/>
            </a:pPr>
            <a:r>
              <a:rPr lang="en-US" sz="2200">
                <a:latin typeface="+mj-lt"/>
              </a:rPr>
              <a:t>Other efforts are underway</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146526"/>
            <a:ext cx="10515600" cy="1325563"/>
          </a:xfrm>
        </p:spPr>
        <p:txBody>
          <a:bodyPr/>
          <a:lstStyle/>
          <a:p>
            <a:pPr>
              <a:defRPr/>
            </a:pPr>
            <a:r>
              <a:rPr lang="en-US"/>
              <a:t>Current Research Efforts</a:t>
            </a:r>
            <a:endParaRPr/>
          </a:p>
        </p:txBody>
      </p:sp>
      <p:sp>
        <p:nvSpPr>
          <p:cNvPr id="5" name="Content Placeholder 2" hidden="0"/>
          <p:cNvSpPr>
            <a:spLocks noGrp="1"/>
          </p:cNvSpPr>
          <p:nvPr isPhoto="0" userDrawn="0">
            <p:ph sz="half" idx="1" hasCustomPrompt="0"/>
          </p:nvPr>
        </p:nvSpPr>
        <p:spPr bwMode="auto">
          <a:xfrm>
            <a:off x="838200" y="1449705"/>
            <a:ext cx="5181600" cy="4727258"/>
          </a:xfrm>
        </p:spPr>
        <p:txBody>
          <a:bodyPr/>
          <a:lstStyle/>
          <a:p>
            <a:pPr marL="0" indent="0">
              <a:buNone/>
              <a:defRPr/>
            </a:pPr>
            <a:r>
              <a:rPr lang="en-US">
                <a:latin typeface="+mj-lt"/>
              </a:rPr>
              <a:t>Bench and Lab</a:t>
            </a:r>
            <a:endParaRPr/>
          </a:p>
          <a:p>
            <a:pPr>
              <a:defRPr/>
            </a:pPr>
            <a:r>
              <a:rPr lang="en-US" sz="2400">
                <a:latin typeface="+mj-lt"/>
              </a:rPr>
              <a:t>Research into understanding disease modifiers and the identification of biomarkers</a:t>
            </a:r>
            <a:endParaRPr lang="en-US" sz="2000">
              <a:latin typeface="+mj-lt"/>
            </a:endParaRPr>
          </a:p>
          <a:p>
            <a:pPr lvl="1">
              <a:defRPr/>
            </a:pPr>
            <a:r>
              <a:rPr lang="en-US" sz="2000">
                <a:latin typeface="+mj-lt"/>
              </a:rPr>
              <a:t>Creation of new non invasive Intron Retention Biomarker</a:t>
            </a:r>
            <a:endParaRPr/>
          </a:p>
          <a:p>
            <a:pPr lvl="1">
              <a:defRPr/>
            </a:pPr>
            <a:r>
              <a:rPr lang="en-US" sz="2000">
                <a:latin typeface="+mj-lt"/>
              </a:rPr>
              <a:t>Creation of new mouse models underway</a:t>
            </a:r>
            <a:endParaRPr/>
          </a:p>
          <a:p>
            <a:pPr lvl="1">
              <a:defRPr/>
            </a:pPr>
            <a:r>
              <a:rPr lang="en-US" sz="2000">
                <a:latin typeface="+mj-lt"/>
              </a:rPr>
              <a:t>New DM2 human iPSC cell lines soon available to researchers</a:t>
            </a:r>
            <a:endParaRPr/>
          </a:p>
          <a:p>
            <a:pPr lvl="1">
              <a:defRPr/>
            </a:pPr>
            <a:r>
              <a:rPr lang="en-US" sz="2000">
                <a:latin typeface="+mj-lt"/>
              </a:rPr>
              <a:t>New studies aimed at understanding molecular and genetic changes contributing to DM2 symptoms</a:t>
            </a:r>
            <a:endParaRPr/>
          </a:p>
          <a:p>
            <a:pPr lvl="1">
              <a:defRPr/>
            </a:pPr>
            <a:endParaRPr lang="en-US"/>
          </a:p>
          <a:p>
            <a:pPr lvl="1">
              <a:defRPr/>
            </a:pPr>
            <a:endParaRPr lang="en-US"/>
          </a:p>
          <a:p>
            <a:pPr lvl="1">
              <a:defRPr/>
            </a:pPr>
            <a:endParaRPr lang="en-US"/>
          </a:p>
        </p:txBody>
      </p:sp>
      <p:sp>
        <p:nvSpPr>
          <p:cNvPr id="6" name="Content Placeholder 3" hidden="0"/>
          <p:cNvSpPr>
            <a:spLocks noGrp="1"/>
          </p:cNvSpPr>
          <p:nvPr isPhoto="0" userDrawn="0">
            <p:ph sz="half" idx="2" hasCustomPrompt="0"/>
          </p:nvPr>
        </p:nvSpPr>
        <p:spPr bwMode="auto">
          <a:xfrm>
            <a:off x="6172200" y="1439545"/>
            <a:ext cx="5181600" cy="4351338"/>
          </a:xfrm>
        </p:spPr>
        <p:txBody>
          <a:bodyPr/>
          <a:lstStyle/>
          <a:p>
            <a:pPr marL="0" indent="0">
              <a:buNone/>
              <a:defRPr/>
            </a:pPr>
            <a:r>
              <a:rPr lang="en-US">
                <a:latin typeface="+mj-lt"/>
              </a:rPr>
              <a:t>Clinical</a:t>
            </a:r>
            <a:endParaRPr/>
          </a:p>
          <a:p>
            <a:pPr>
              <a:defRPr/>
            </a:pPr>
            <a:r>
              <a:rPr lang="en-US" sz="2400">
                <a:latin typeface="+mj-lt"/>
              </a:rPr>
              <a:t>Research aimed at understanding disease presentation and pathogenesis</a:t>
            </a:r>
            <a:endParaRPr/>
          </a:p>
          <a:p>
            <a:pPr lvl="1">
              <a:defRPr/>
            </a:pPr>
            <a:r>
              <a:rPr lang="en-US" sz="2000">
                <a:latin typeface="+mj-lt"/>
              </a:rPr>
              <a:t>Population-based prevalence study</a:t>
            </a:r>
            <a:endParaRPr/>
          </a:p>
          <a:p>
            <a:pPr lvl="1">
              <a:defRPr/>
            </a:pPr>
            <a:r>
              <a:rPr lang="en-US" sz="2000">
                <a:latin typeface="+mj-lt"/>
              </a:rPr>
              <a:t>STOPP DM2</a:t>
            </a:r>
            <a:endParaRPr/>
          </a:p>
          <a:p>
            <a:pPr lvl="1">
              <a:defRPr/>
            </a:pPr>
            <a:r>
              <a:rPr lang="en-US" sz="2000">
                <a:latin typeface="+mj-lt"/>
              </a:rPr>
              <a:t>Clinical outcome measures COMEDY-2</a:t>
            </a:r>
            <a:endParaRPr/>
          </a:p>
          <a:p>
            <a:pPr lvl="1">
              <a:defRPr/>
            </a:pPr>
            <a:r>
              <a:rPr lang="en-US" sz="2000">
                <a:latin typeface="+mj-lt"/>
              </a:rPr>
              <a:t>Clinical endpoints and biomarkers ASCEND-DM</a:t>
            </a:r>
            <a:endParaRPr/>
          </a:p>
          <a:p>
            <a:pPr lvl="1">
              <a:defRPr/>
            </a:pPr>
            <a:r>
              <a:rPr lang="en-US" sz="2000">
                <a:latin typeface="+mj-lt"/>
              </a:rPr>
              <a:t>Evaluating and quantifying lean tissue mass index as biomarker in DM2</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Key Patient Registries</a:t>
            </a:r>
            <a:endParaRPr/>
          </a:p>
        </p:txBody>
      </p:sp>
      <p:sp>
        <p:nvSpPr>
          <p:cNvPr id="5" name="Content Placeholder 2" hidden="0"/>
          <p:cNvSpPr>
            <a:spLocks noGrp="1"/>
          </p:cNvSpPr>
          <p:nvPr isPhoto="0" userDrawn="0">
            <p:ph sz="half" idx="1" hasCustomPrompt="0"/>
          </p:nvPr>
        </p:nvSpPr>
        <p:spPr bwMode="auto"/>
        <p:txBody>
          <a:bodyPr/>
          <a:lstStyle/>
          <a:p>
            <a:pPr>
              <a:defRPr/>
            </a:pPr>
            <a:r>
              <a:rPr lang="en-US">
                <a:latin typeface="+mj-lt"/>
              </a:rPr>
              <a:t>The DM-scope registry: a rare disease innovative framework bridging the gap between research and medical care</a:t>
            </a:r>
            <a:endParaRPr/>
          </a:p>
          <a:p>
            <a:pPr marL="0" indent="0">
              <a:buNone/>
              <a:defRPr/>
            </a:pPr>
            <a:endParaRPr lang="en-US">
              <a:latin typeface="+mj-lt"/>
            </a:endParaRPr>
          </a:p>
          <a:p>
            <a:pPr>
              <a:defRPr/>
            </a:pPr>
            <a:r>
              <a:rPr lang="en-US">
                <a:latin typeface="+mj-lt"/>
              </a:rPr>
              <a:t>Myotonic Dystrophy Family Registry: A tool created by Myotonic</a:t>
            </a:r>
            <a:endParaRPr/>
          </a:p>
          <a:p>
            <a:pPr>
              <a:defRPr/>
            </a:pPr>
            <a:endParaRPr lang="en-US"/>
          </a:p>
        </p:txBody>
      </p:sp>
      <p:sp>
        <p:nvSpPr>
          <p:cNvPr id="6" name="Content Placeholder 3" hidden="0"/>
          <p:cNvSpPr>
            <a:spLocks noGrp="1"/>
          </p:cNvSpPr>
          <p:nvPr isPhoto="0" userDrawn="0">
            <p:ph sz="half" idx="2" hasCustomPrompt="0"/>
          </p:nvPr>
        </p:nvSpPr>
        <p:spPr bwMode="auto"/>
        <p:txBody>
          <a:bodyPr/>
          <a:lstStyle/>
          <a:p>
            <a:pPr>
              <a:defRPr/>
            </a:pPr>
            <a:r>
              <a:rPr lang="en-US">
                <a:latin typeface="+mj-lt"/>
              </a:rPr>
              <a:t>National Registry of Myotonic Dystrophy and Facioscapulohumeral Muscular Dystrophy Patients and Family Members: Created and maintained at the University of Rochester (URC)</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29845"/>
            <a:ext cx="10515600" cy="1325563"/>
          </a:xfrm>
        </p:spPr>
        <p:txBody>
          <a:bodyPr/>
          <a:lstStyle/>
          <a:p>
            <a:pPr>
              <a:defRPr/>
            </a:pPr>
            <a:r>
              <a:rPr lang="en-US"/>
              <a:t>Primary Purpose of Registries</a:t>
            </a:r>
            <a:endParaRPr/>
          </a:p>
        </p:txBody>
      </p:sp>
      <p:sp>
        <p:nvSpPr>
          <p:cNvPr id="5" name="Subtitle 2" hidden="0"/>
          <p:cNvSpPr>
            <a:spLocks noGrp="1"/>
          </p:cNvSpPr>
          <p:nvPr isPhoto="0" userDrawn="0">
            <p:ph idx="1" hasCustomPrompt="0"/>
          </p:nvPr>
        </p:nvSpPr>
        <p:spPr bwMode="auto">
          <a:xfrm>
            <a:off x="579120" y="1330961"/>
            <a:ext cx="11206480" cy="4796790"/>
          </a:xfrm>
        </p:spPr>
        <p:txBody>
          <a:bodyPr/>
          <a:lstStyle/>
          <a:p>
            <a:pPr marL="342900" indent="-342900">
              <a:lnSpc>
                <a:spcPct val="100000"/>
              </a:lnSpc>
              <a:buFont typeface="Arial"/>
              <a:buChar char="•"/>
              <a:defRPr/>
            </a:pPr>
            <a:r>
              <a:rPr lang="en-US" sz="2400">
                <a:latin typeface="+mj-lt"/>
              </a:rPr>
              <a:t>Assist researchers seeking participants for clinical trials and research studies.</a:t>
            </a:r>
            <a:endParaRPr/>
          </a:p>
          <a:p>
            <a:pPr marL="342900" indent="-342900">
              <a:lnSpc>
                <a:spcPct val="100000"/>
              </a:lnSpc>
              <a:buFont typeface="Arial"/>
              <a:buChar char="•"/>
              <a:defRPr/>
            </a:pPr>
            <a:r>
              <a:rPr lang="en-US" sz="2400">
                <a:latin typeface="+mj-lt"/>
              </a:rPr>
              <a:t>Speed up research in myotonic dystrophy by collecting data for researchers.</a:t>
            </a:r>
            <a:endParaRPr/>
          </a:p>
          <a:p>
            <a:pPr marL="342900" indent="-342900">
              <a:lnSpc>
                <a:spcPct val="100000"/>
              </a:lnSpc>
              <a:defRPr/>
            </a:pPr>
            <a:r>
              <a:rPr lang="en-US" sz="2400">
                <a:latin typeface="+mj-lt"/>
              </a:rPr>
              <a:t>Communicate with the DM community about upcoming research studies and clinical trials.</a:t>
            </a:r>
            <a:endParaRPr/>
          </a:p>
          <a:p>
            <a:pPr marL="342900" indent="-342900">
              <a:lnSpc>
                <a:spcPct val="100000"/>
              </a:lnSpc>
              <a:defRPr/>
            </a:pPr>
            <a:r>
              <a:rPr lang="en-US" sz="2400">
                <a:latin typeface="+mj-lt"/>
              </a:rPr>
              <a:t>Understand how DM can affect the quality of life for people and families living with DM.</a:t>
            </a:r>
            <a:endParaRPr/>
          </a:p>
          <a:p>
            <a:pPr marL="342900" indent="-342900">
              <a:lnSpc>
                <a:spcPct val="100000"/>
              </a:lnSpc>
              <a:defRPr/>
            </a:pPr>
            <a:r>
              <a:rPr lang="en-US" sz="2400">
                <a:latin typeface="+mj-lt"/>
              </a:rPr>
              <a:t>Help medical professionals improve how they treat individuals affected by DM.</a:t>
            </a:r>
            <a:endParaRPr/>
          </a:p>
          <a:p>
            <a:pPr marL="342900" indent="-342900">
              <a:lnSpc>
                <a:spcPct val="100000"/>
              </a:lnSpc>
              <a:defRPr/>
            </a:pPr>
            <a:r>
              <a:rPr lang="en-US" sz="2400">
                <a:latin typeface="+mj-lt"/>
              </a:rPr>
              <a:t>Learn how and why certain treatments work and don’t work.</a:t>
            </a:r>
            <a:endParaRPr/>
          </a:p>
          <a:p>
            <a:pPr marL="342900" indent="-342900">
              <a:lnSpc>
                <a:spcPct val="100000"/>
              </a:lnSpc>
              <a:defRPr/>
            </a:pPr>
            <a:endParaRPr lang="en-US" sz="2000"/>
          </a:p>
          <a:p>
            <a:pPr marL="0" indent="0">
              <a:lnSpc>
                <a:spcPct val="100000"/>
              </a:lnSpc>
              <a:buNone/>
              <a:defRPr/>
            </a:pPr>
            <a:endParaRPr lang="en-US" sz="2000"/>
          </a:p>
          <a:p>
            <a:pPr marL="342900" indent="-342900">
              <a:lnSpc>
                <a:spcPct val="100000"/>
              </a:lnSpc>
              <a:defRPr/>
            </a:pPr>
            <a:endParaRPr lang="en-US" sz="2000"/>
          </a:p>
          <a:p>
            <a:pPr marL="342900" indent="-342900">
              <a:lnSpc>
                <a:spcPct val="100000"/>
              </a:lnSpc>
              <a:defRPr/>
            </a:pPr>
            <a:endParaRPr lang="en-US" sz="2000"/>
          </a:p>
          <a:p>
            <a:pPr marL="342900" indent="-342900">
              <a:lnSpc>
                <a:spcPct val="100000"/>
              </a:lnSpc>
              <a:buFont typeface="Arial"/>
              <a:buChar char="•"/>
              <a:defRPr/>
            </a:pPr>
            <a:endParaRPr lang="en-US" sz="2000">
              <a:latin typeface="+mj-lt"/>
            </a:endParaRPr>
          </a:p>
          <a:p>
            <a:pPr marL="0" indent="0">
              <a:lnSpc>
                <a:spcPct val="100000"/>
              </a:lnSpc>
              <a:buNone/>
              <a:defRPr/>
            </a:pPr>
            <a:endParaRPr lang="en-US" sz="2000">
              <a:latin typeface="+mj-lt"/>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3" hidden="0"/>
          <p:cNvSpPr>
            <a:spLocks noGrp="1"/>
          </p:cNvSpPr>
          <p:nvPr isPhoto="0" userDrawn="0">
            <p:ph type="title" hasCustomPrompt="0"/>
          </p:nvPr>
        </p:nvSpPr>
        <p:spPr bwMode="auto">
          <a:xfrm>
            <a:off x="629920" y="426085"/>
            <a:ext cx="10723880" cy="1325563"/>
          </a:xfrm>
        </p:spPr>
        <p:txBody>
          <a:bodyPr>
            <a:noAutofit/>
          </a:bodyPr>
          <a:lstStyle/>
          <a:p>
            <a:pPr>
              <a:defRPr/>
            </a:pPr>
            <a:r>
              <a:rPr lang="en-US" sz="3600" b="1"/>
              <a:t>National Registry for Myotonic Dystrophy (DM) &amp; </a:t>
            </a:r>
            <a:r>
              <a:rPr lang="en-US" sz="3600" b="1"/>
              <a:t>Facioscapulohumeral</a:t>
            </a:r>
            <a:r>
              <a:rPr lang="en-US" sz="3600" b="1"/>
              <a:t> Dystrophy (FSHD)</a:t>
            </a:r>
            <a:endParaRPr lang="en-US" sz="3600"/>
          </a:p>
        </p:txBody>
      </p:sp>
      <p:sp>
        <p:nvSpPr>
          <p:cNvPr id="5" name="Content Placeholder 5" hidden="0"/>
          <p:cNvSpPr>
            <a:spLocks noGrp="1"/>
          </p:cNvSpPr>
          <p:nvPr isPhoto="0" userDrawn="0">
            <p:ph idx="1" hasCustomPrompt="0"/>
          </p:nvPr>
        </p:nvSpPr>
        <p:spPr bwMode="auto">
          <a:xfrm>
            <a:off x="629920" y="1751648"/>
            <a:ext cx="10723880" cy="4522090"/>
          </a:xfrm>
        </p:spPr>
        <p:txBody>
          <a:bodyPr/>
          <a:lstStyle/>
          <a:p>
            <a:pPr lvl="1">
              <a:lnSpc>
                <a:spcPct val="95000"/>
              </a:lnSpc>
              <a:defRPr/>
            </a:pPr>
            <a:r>
              <a:rPr lang="en-US" sz="1800" b="1" u="sng">
                <a:latin typeface="+mj-lt"/>
              </a:rPr>
              <a:t>What</a:t>
            </a:r>
            <a:r>
              <a:rPr lang="en-US" sz="1800" u="sng">
                <a:latin typeface="+mj-lt"/>
              </a:rPr>
              <a:t> </a:t>
            </a:r>
            <a:r>
              <a:rPr lang="en-US" sz="1800" b="1" u="sng">
                <a:latin typeface="+mj-lt"/>
              </a:rPr>
              <a:t>is the “Registry”? </a:t>
            </a:r>
            <a:r>
              <a:rPr lang="en-US" sz="1800">
                <a:latin typeface="+mj-lt"/>
              </a:rPr>
              <a:t>Established in 2001 at the University of Rochester, funded by the National Institute of Health (NIH), it collects information provided by patients with DM1 and DM2 about their health and function through surveys (at the time of enrollment and annually)</a:t>
            </a:r>
            <a:endParaRPr sz="1700"/>
          </a:p>
          <a:p>
            <a:pPr lvl="1">
              <a:lnSpc>
                <a:spcPct val="70000"/>
              </a:lnSpc>
              <a:defRPr/>
            </a:pPr>
            <a:endParaRPr lang="en-US" sz="1800">
              <a:latin typeface="+mj-lt"/>
            </a:endParaRPr>
          </a:p>
          <a:p>
            <a:pPr lvl="1">
              <a:lnSpc>
                <a:spcPct val="70000"/>
              </a:lnSpc>
              <a:defRPr/>
            </a:pPr>
            <a:r>
              <a:rPr lang="en-US" sz="1800" b="1" u="sng">
                <a:latin typeface="+mj-lt"/>
              </a:rPr>
              <a:t>Who can enroll? </a:t>
            </a:r>
            <a:r>
              <a:rPr lang="en-US" sz="1800">
                <a:latin typeface="+mj-lt"/>
              </a:rPr>
              <a:t>Any person with DM1 or DM2 living in the United States </a:t>
            </a:r>
            <a:endParaRPr sz="1700"/>
          </a:p>
          <a:p>
            <a:pPr marL="914400" lvl="2" indent="0">
              <a:lnSpc>
                <a:spcPct val="70000"/>
              </a:lnSpc>
              <a:buNone/>
              <a:defRPr/>
            </a:pPr>
            <a:endParaRPr lang="en-US" sz="1600">
              <a:latin typeface="+mj-lt"/>
            </a:endParaRPr>
          </a:p>
          <a:p>
            <a:pPr lvl="1">
              <a:lnSpc>
                <a:spcPct val="70000"/>
              </a:lnSpc>
              <a:defRPr/>
            </a:pPr>
            <a:r>
              <a:rPr lang="en-US" sz="1800" b="1" u="sng">
                <a:latin typeface="+mj-lt"/>
              </a:rPr>
              <a:t>When to enroll? </a:t>
            </a:r>
            <a:r>
              <a:rPr lang="en-US" sz="1800">
                <a:latin typeface="+mj-lt"/>
              </a:rPr>
              <a:t>Anytime</a:t>
            </a:r>
            <a:endParaRPr sz="1700"/>
          </a:p>
          <a:p>
            <a:pPr lvl="1">
              <a:lnSpc>
                <a:spcPct val="70000"/>
              </a:lnSpc>
              <a:defRPr/>
            </a:pPr>
            <a:endParaRPr lang="en-US" sz="1800">
              <a:latin typeface="+mj-lt"/>
            </a:endParaRPr>
          </a:p>
          <a:p>
            <a:pPr lvl="1">
              <a:lnSpc>
                <a:spcPct val="70000"/>
              </a:lnSpc>
              <a:defRPr/>
            </a:pPr>
            <a:r>
              <a:rPr lang="en-US" sz="1800" b="1" u="sng">
                <a:latin typeface="+mj-lt"/>
              </a:rPr>
              <a:t>Why to enroll</a:t>
            </a:r>
            <a:r>
              <a:rPr lang="en-US" sz="1800" b="1">
                <a:latin typeface="+mj-lt"/>
              </a:rPr>
              <a:t>? </a:t>
            </a:r>
            <a:r>
              <a:rPr lang="en-US" sz="1800">
                <a:latin typeface="+mj-lt"/>
              </a:rPr>
              <a:t>	</a:t>
            </a:r>
            <a:endParaRPr sz="1700"/>
          </a:p>
          <a:p>
            <a:pPr lvl="2">
              <a:lnSpc>
                <a:spcPct val="70000"/>
              </a:lnSpc>
              <a:defRPr/>
            </a:pPr>
            <a:r>
              <a:rPr lang="en-US" sz="1600" b="1" u="sng">
                <a:latin typeface="+mj-lt"/>
              </a:rPr>
              <a:t>Goals of the Registry:</a:t>
            </a:r>
            <a:endParaRPr sz="1400"/>
          </a:p>
          <a:p>
            <a:pPr lvl="2">
              <a:lnSpc>
                <a:spcPct val="70000"/>
              </a:lnSpc>
              <a:defRPr/>
            </a:pPr>
            <a:r>
              <a:rPr lang="en-US" sz="1600">
                <a:latin typeface="+mj-lt"/>
              </a:rPr>
              <a:t>To provide updates to patients with DM2 and DM1</a:t>
            </a:r>
            <a:endParaRPr sz="1400"/>
          </a:p>
          <a:p>
            <a:pPr lvl="2">
              <a:lnSpc>
                <a:spcPct val="70000"/>
              </a:lnSpc>
              <a:defRPr/>
            </a:pPr>
            <a:r>
              <a:rPr lang="en-US" sz="1600">
                <a:latin typeface="+mj-lt"/>
              </a:rPr>
              <a:t>To inform patients about research opportunities (recruitment)</a:t>
            </a:r>
            <a:endParaRPr sz="1400"/>
          </a:p>
          <a:p>
            <a:pPr lvl="2">
              <a:lnSpc>
                <a:spcPct val="70000"/>
              </a:lnSpc>
              <a:defRPr/>
            </a:pPr>
            <a:r>
              <a:rPr lang="en-US" sz="1600">
                <a:latin typeface="+mj-lt"/>
              </a:rPr>
              <a:t>To learn more about symptoms that patients experience (surveys)</a:t>
            </a:r>
            <a:endParaRPr sz="1400"/>
          </a:p>
          <a:p>
            <a:pPr lvl="2">
              <a:lnSpc>
                <a:spcPct val="70000"/>
              </a:lnSpc>
              <a:defRPr/>
            </a:pPr>
            <a:r>
              <a:rPr lang="en-US" sz="1600">
                <a:latin typeface="+mj-lt"/>
              </a:rPr>
              <a:t>To learn more about how the disease changes over time</a:t>
            </a:r>
            <a:endParaRPr sz="1400"/>
          </a:p>
          <a:p>
            <a:pPr marL="914400" lvl="2" indent="0">
              <a:lnSpc>
                <a:spcPct val="70000"/>
              </a:lnSpc>
              <a:buNone/>
              <a:defRPr/>
            </a:pPr>
            <a:endParaRPr lang="en-US" sz="1600">
              <a:latin typeface="+mj-lt"/>
            </a:endParaRPr>
          </a:p>
          <a:p>
            <a:pPr marL="457200" lvl="1" indent="0">
              <a:lnSpc>
                <a:spcPct val="70000"/>
              </a:lnSpc>
              <a:buNone/>
              <a:defRPr/>
            </a:pPr>
            <a:r>
              <a:rPr lang="en-US" sz="1800" b="1">
                <a:latin typeface="+mj-lt"/>
              </a:rPr>
              <a:t>Achievements</a:t>
            </a:r>
            <a:r>
              <a:rPr lang="en-US" sz="1800">
                <a:latin typeface="+mj-lt"/>
              </a:rPr>
              <a:t> thanks to registry members:</a:t>
            </a:r>
            <a:endParaRPr sz="1700"/>
          </a:p>
          <a:p>
            <a:pPr marL="457200" lvl="1" indent="0">
              <a:lnSpc>
                <a:spcPct val="70000"/>
              </a:lnSpc>
              <a:buNone/>
              <a:defRPr/>
            </a:pPr>
            <a:r>
              <a:rPr lang="en-US" sz="1800">
                <a:latin typeface="+mj-lt"/>
              </a:rPr>
              <a:t>	</a:t>
            </a:r>
            <a:r>
              <a:rPr lang="en-US" sz="1800">
                <a:latin typeface="+mj-lt"/>
              </a:rPr>
              <a:t> </a:t>
            </a:r>
            <a:r>
              <a:rPr lang="en-US" sz="1800">
                <a:latin typeface="+mj-lt"/>
              </a:rPr>
              <a:t> 41 scientific publications were facilitated through the registry</a:t>
            </a:r>
            <a:endParaRPr sz="1700"/>
          </a:p>
          <a:p>
            <a:pPr lvl="3">
              <a:lnSpc>
                <a:spcPct val="70000"/>
              </a:lnSpc>
              <a:defRPr/>
            </a:pPr>
            <a:r>
              <a:rPr lang="en-US" sz="1400">
                <a:latin typeface="+mj-lt"/>
              </a:rPr>
              <a:t>Of these, 25 were published since 2013 and cover a variety of topics, such as quality of life, pain and cancer</a:t>
            </a:r>
            <a:br>
              <a:rPr lang="en-US" sz="1400">
                <a:latin typeface="+mj-lt"/>
              </a:rPr>
            </a:br>
            <a:endParaRPr lang="en-US" sz="1400">
              <a:latin typeface="+mj-lt"/>
            </a:endParaRPr>
          </a:p>
          <a:p>
            <a:pPr lvl="1">
              <a:lnSpc>
                <a:spcPct val="70000"/>
              </a:lnSpc>
              <a:defRPr/>
            </a:pPr>
            <a:endParaRPr lang="en-US" sz="1800">
              <a:latin typeface="+mj-lt"/>
            </a:endParaRPr>
          </a:p>
          <a:p>
            <a:pPr lvl="2">
              <a:lnSpc>
                <a:spcPct val="70000"/>
              </a:lnSpc>
              <a:defRPr/>
            </a:pPr>
            <a:endParaRPr lang="en-US" sz="1400"/>
          </a:p>
          <a:p>
            <a:pPr lvl="2">
              <a:lnSpc>
                <a:spcPct val="70000"/>
              </a:lnSpc>
              <a:defRPr/>
            </a:pPr>
            <a:endParaRPr lang="en-US" sz="1400"/>
          </a:p>
          <a:p>
            <a:pPr lvl="2">
              <a:lnSpc>
                <a:spcPct val="70000"/>
              </a:lnSpc>
              <a:defRPr/>
            </a:pPr>
            <a:endParaRPr lang="en-US" sz="1400"/>
          </a:p>
          <a:p>
            <a:pPr lvl="1">
              <a:lnSpc>
                <a:spcPct val="70000"/>
              </a:lnSpc>
              <a:defRPr/>
            </a:pPr>
            <a:endParaRPr lang="en-US" sz="1700"/>
          </a:p>
          <a:p>
            <a:pPr marL="0" indent="0">
              <a:lnSpc>
                <a:spcPct val="70000"/>
              </a:lnSpc>
              <a:buNone/>
              <a:defRPr/>
            </a:pPr>
            <a:endParaRPr lang="en-US"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Myotonic">
      <a:dk1>
        <a:srgbClr val="12284B"/>
      </a:dk1>
      <a:lt1>
        <a:srgbClr val="FFFFFF"/>
      </a:lt1>
      <a:dk2>
        <a:srgbClr val="00CF92"/>
      </a:dk2>
      <a:lt2>
        <a:srgbClr val="B4E9E5"/>
      </a:lt2>
      <a:accent1>
        <a:srgbClr val="008F85"/>
      </a:accent1>
      <a:accent2>
        <a:srgbClr val="134F50"/>
      </a:accent2>
      <a:accent3>
        <a:srgbClr val="FBE8EB"/>
      </a:accent3>
      <a:accent4>
        <a:srgbClr val="FCE300"/>
      </a:accent4>
      <a:accent5>
        <a:srgbClr val="26D093"/>
      </a:accent5>
      <a:accent6>
        <a:srgbClr val="FFFFFF"/>
      </a:accent6>
      <a:hlink>
        <a:srgbClr val="0563C1"/>
      </a:hlink>
      <a:folHlink>
        <a:srgbClr val="17363B"/>
      </a:folHlink>
    </a:clrScheme>
    <a:fontScheme name="Myotonic">
      <a:majorFont>
        <a:latin typeface="Reckless"/>
        <a:ea typeface="Arial"/>
        <a:cs typeface="Arial"/>
      </a:majorFont>
      <a:minorFont>
        <a:latin typeface="Post Grotesk"/>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ONLYOFFICE/5.4.0.21</Application>
  <DocSecurity>0</DocSecurity>
  <PresentationFormat>Widescreen</PresentationFormat>
  <Paragraphs>0</Paragraphs>
  <Slides>13</Slides>
  <Notes>13</Notes>
  <HiddenSlides>0</HiddenSlides>
  <MMClips>2</MMClips>
  <ScaleCrop>0</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Julie Mills</dc:creator>
  <cp:keywords/>
  <dc:description/>
  <dc:identifier/>
  <dc:language/>
  <cp:lastModifiedBy>Leah Hellerstein</cp:lastModifiedBy>
  <cp:revision>117</cp:revision>
  <dcterms:created xsi:type="dcterms:W3CDTF">2019-08-01T18:53:39Z</dcterms:created>
  <dcterms:modified xsi:type="dcterms:W3CDTF">2019-09-11T04:17:12Z</dcterms:modified>
  <cp:category/>
  <cp:contentStatus/>
  <cp:version/>
</cp:coreProperties>
</file>