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PPT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2" r:id="rId3"/>
    <p:sldId id="257" r:id="rId4"/>
    <p:sldId id="264" r:id="rId5"/>
    <p:sldId id="282" r:id="rId6"/>
    <p:sldId id="277" r:id="rId7"/>
    <p:sldId id="288" r:id="rId8"/>
    <p:sldId id="287" r:id="rId9"/>
    <p:sldId id="268" r:id="rId10"/>
    <p:sldId id="265" r:id="rId11"/>
    <p:sldId id="266" r:id="rId12"/>
    <p:sldId id="285" r:id="rId13"/>
    <p:sldId id="290" r:id="rId14"/>
    <p:sldId id="289" r:id="rId15"/>
    <p:sldId id="270" r:id="rId16"/>
    <p:sldId id="284" r:id="rId17"/>
  </p:sldIdLst>
  <p:sldSz cx="12192000" cy="6858000"/>
  <p:notesSz cx="7010400" cy="9296400"/>
  <p:embeddedFontLst>
    <p:embeddedFont>
      <p:font typeface="Reckless" panose="00000500000000000000" charset="0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Post Grotesk Book" panose="020B0604020202020204" charset="0"/>
      <p:regular r:id="rId26"/>
      <p: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5"/>
    <p:restoredTop sz="94684"/>
  </p:normalViewPr>
  <p:slideViewPr>
    <p:cSldViewPr snapToGrid="0" snapToObjects="1">
      <p:cViewPr varScale="1">
        <p:scale>
          <a:sx n="89" d="100"/>
          <a:sy n="89" d="100"/>
        </p:scale>
        <p:origin x="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1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9923D4-9EB9-416F-9586-E2619D08D578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FA454E8-3CD1-4813-8C87-538F54A93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59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Reckles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Reckless" pitchFamily="2" charset="77"/>
              </a:defRPr>
            </a:lvl1pPr>
          </a:lstStyle>
          <a:p>
            <a:fld id="{C3FD921F-2AEA-CD4C-AAAA-CF43549800DA}" type="datetimeFigureOut">
              <a:rPr lang="en-US" smtClean="0"/>
              <a:pPr/>
              <a:t>9/12/2019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Reckles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Reckless" pitchFamily="2" charset="77"/>
              </a:defRPr>
            </a:lvl1pPr>
          </a:lstStyle>
          <a:p>
            <a:fld id="{603597BD-435A-EA48-8914-3898A71053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864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eckles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eckles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eckles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eckles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eckles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40" y="726439"/>
            <a:ext cx="7205222" cy="2387600"/>
          </a:xfrm>
          <a:noFill/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bg1"/>
                </a:solidFill>
                <a:latin typeface="Reckles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4440" y="1807115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1B363-0F70-EC4B-A1CD-7DEE66B7FF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69683" y="821574"/>
            <a:ext cx="6826799" cy="650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2pPr>
            <a:lvl3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3pPr>
            <a:lvl4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4pPr>
            <a:lvl5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2pPr>
            <a:lvl3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3pPr>
            <a:lvl4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4pPr>
            <a:lvl5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129B750-B268-E74C-8318-CC4FFF6959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485" y="5572162"/>
            <a:ext cx="2143063" cy="128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32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180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2pPr>
            <a:lvl3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3pPr>
            <a:lvl4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4pPr>
            <a:lvl5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2pPr>
            <a:lvl3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3pPr>
            <a:lvl4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4pPr>
            <a:lvl5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129B750-B268-E74C-8318-CC4FFF6959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485" y="5572162"/>
            <a:ext cx="2143063" cy="128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61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180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2pPr>
            <a:lvl3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3pPr>
            <a:lvl4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4pPr>
            <a:lvl5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2pPr>
            <a:lvl3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3pPr>
            <a:lvl4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4pPr>
            <a:lvl5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129B750-B268-E74C-8318-CC4FFF6959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485" y="5572162"/>
            <a:ext cx="2143063" cy="128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76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8713364-7692-0B4C-BB02-B2F17615FD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005" y="5556890"/>
            <a:ext cx="2217792" cy="13306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 marL="457200" indent="0" algn="l">
              <a:buFont typeface="Arial" panose="020B0604020202020204" pitchFamily="34" charset="0"/>
              <a:buNone/>
              <a:defRPr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2pPr>
            <a:lvl3pPr marL="914400" indent="0" algn="l">
              <a:buFont typeface="Arial" panose="020B0604020202020204" pitchFamily="34" charset="0"/>
              <a:buNone/>
              <a:defRPr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3pPr>
            <a:lvl4pPr marL="1371600" indent="0" algn="l">
              <a:buFont typeface="Arial" panose="020B0604020202020204" pitchFamily="34" charset="0"/>
              <a:buNone/>
              <a:defRPr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4pPr>
            <a:lvl5pPr marL="1828800" indent="0" algn="l">
              <a:buFont typeface="Arial" panose="020B0604020202020204" pitchFamily="34" charset="0"/>
              <a:buNone/>
              <a:defRPr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FontTx/>
              <a:buNone/>
              <a:defRPr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91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AE90EC9-85DB-2545-9E5C-31BAB30CE0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5951" y="4960620"/>
            <a:ext cx="1829262" cy="2367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6885"/>
            <a:ext cx="10515600" cy="1325563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eckles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D1E52908-89DF-5F48-98BA-EF8AA2A595B6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838200" y="2075181"/>
            <a:ext cx="5064760" cy="3411219"/>
          </a:xfr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0C6E8863-1BDB-684E-B139-FB466BA70D9F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6096000" y="2075181"/>
            <a:ext cx="5257800" cy="3411219"/>
          </a:xfr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9408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AE90EC9-85DB-2545-9E5C-31BAB30CE0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5951" y="4960620"/>
            <a:ext cx="1829262" cy="2367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6885"/>
            <a:ext cx="10515600" cy="1325563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eckles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D1E52908-89DF-5F48-98BA-EF8AA2A595B6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838200" y="2075181"/>
            <a:ext cx="5064760" cy="3411219"/>
          </a:xfr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0C6E8863-1BDB-684E-B139-FB466BA70D9F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6096000" y="2075181"/>
            <a:ext cx="5257800" cy="3411219"/>
          </a:xfr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06779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AE90EC9-85DB-2545-9E5C-31BAB30CE0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5951" y="4960620"/>
            <a:ext cx="1829262" cy="2367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6885"/>
            <a:ext cx="10515600" cy="1325563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eckles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ED4C4B77-ECD9-584E-A3A4-41BC2B81D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408680" cy="4351338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 marL="457200" indent="0">
              <a:buNone/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2pPr>
            <a:lvl3pPr marL="914400" indent="0">
              <a:buNone/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3pPr>
            <a:lvl4pPr marL="1371600" indent="0">
              <a:buNone/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4pPr>
            <a:lvl5pPr marL="1828800" indent="0">
              <a:buNone/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C591BB6D-202B-4F45-AD58-5941539DD66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46600" y="1825625"/>
            <a:ext cx="3408680" cy="4351338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 marL="457200" indent="0">
              <a:buNone/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2pPr>
            <a:lvl3pPr marL="914400" indent="0">
              <a:buNone/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3pPr>
            <a:lvl4pPr marL="1371600" indent="0">
              <a:buNone/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4pPr>
            <a:lvl5pPr marL="1828800" indent="0">
              <a:buNone/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1556E58D-BC12-F04D-B021-0552A8DE2EB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346440" y="1825625"/>
            <a:ext cx="3408680" cy="4351338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 marL="457200" indent="0">
              <a:buNone/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2pPr>
            <a:lvl3pPr marL="914400" indent="0">
              <a:buNone/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3pPr>
            <a:lvl4pPr marL="1371600" indent="0">
              <a:buNone/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4pPr>
            <a:lvl5pPr marL="1828800" indent="0">
              <a:buNone/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8606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BFBB808-02F2-454B-B08D-627E62F377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86209" y="5406251"/>
            <a:ext cx="2419582" cy="145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73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4003F4B-0F86-EA4C-A2DA-2C69FCB5E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86209" y="5406251"/>
            <a:ext cx="2419582" cy="145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28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96554B8-4A49-9544-90FF-F203B6E778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86209" y="5406251"/>
            <a:ext cx="2419582" cy="145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4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40" y="821574"/>
            <a:ext cx="5493000" cy="4597401"/>
          </a:xfrm>
          <a:noFill/>
        </p:spPr>
        <p:txBody>
          <a:bodyPr anchor="t"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eckles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4440" y="5129045"/>
            <a:ext cx="586892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1B363-0F70-EC4B-A1CD-7DEE66B7FF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69683" y="821574"/>
            <a:ext cx="6826799" cy="650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34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37920"/>
            <a:ext cx="6172200" cy="4723130"/>
          </a:xfrm>
        </p:spPr>
        <p:txBody>
          <a:bodyPr/>
          <a:lstStyle>
            <a:lvl1pPr>
              <a:defRPr sz="32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>
              <a:defRPr sz="28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2pPr>
            <a:lvl3pPr>
              <a:defRPr sz="24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3pPr>
            <a:lvl4pPr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4pPr>
            <a:lvl5pPr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96160"/>
            <a:ext cx="3932237" cy="3572828"/>
          </a:xfrm>
        </p:spPr>
        <p:txBody>
          <a:bodyPr/>
          <a:lstStyle>
            <a:lvl1pPr marL="0" indent="0">
              <a:buNone/>
              <a:defRPr sz="16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FCFD1E5-9AE7-A344-84E1-39727E6E08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303" y="5181024"/>
            <a:ext cx="1520823" cy="196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2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809172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0" y="0"/>
            <a:ext cx="609600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65680"/>
            <a:ext cx="4809172" cy="3603308"/>
          </a:xfrm>
        </p:spPr>
        <p:txBody>
          <a:bodyPr/>
          <a:lstStyle>
            <a:lvl1pPr marL="0" indent="0">
              <a:buNone/>
              <a:defRPr sz="1600"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5F1EAB7-C281-0F4B-AB9E-0CCF22B2F0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303" y="5181024"/>
            <a:ext cx="1520823" cy="196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861B43-63AA-7947-80B6-70EEB47A6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655762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FAF73E5-C619-0A48-85D2-82A05B27A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83798"/>
            <a:ext cx="9144000" cy="94964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3EEDB80-49F6-F449-BC9B-0C7D2258AC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4468" y="5572162"/>
            <a:ext cx="2143063" cy="128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22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180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129B750-B268-E74C-8318-CC4FFF6959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485" y="5572162"/>
            <a:ext cx="2143063" cy="128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0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6085"/>
            <a:ext cx="10515600" cy="1325563"/>
          </a:xfrm>
        </p:spPr>
        <p:txBody>
          <a:bodyPr/>
          <a:lstStyle>
            <a:lvl1pPr>
              <a:defRPr b="0" i="0">
                <a:latin typeface="Reckles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6096"/>
            <a:ext cx="10515600" cy="4351338"/>
          </a:xfrm>
        </p:spPr>
        <p:txBody>
          <a:bodyPr/>
          <a:lstStyle>
            <a:lvl1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2pPr>
            <a:lvl3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3pPr>
            <a:lvl4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4pPr>
            <a:lvl5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AEE1E11-38D0-F34D-8492-8639BCDF3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485" y="5572162"/>
            <a:ext cx="2143063" cy="128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1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6085"/>
            <a:ext cx="10515600" cy="1325563"/>
          </a:xfrm>
        </p:spPr>
        <p:txBody>
          <a:bodyPr/>
          <a:lstStyle>
            <a:lvl1pPr>
              <a:defRPr b="0" i="0">
                <a:latin typeface="Reckles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6096"/>
            <a:ext cx="10515600" cy="4351338"/>
          </a:xfrm>
        </p:spPr>
        <p:txBody>
          <a:bodyPr/>
          <a:lstStyle>
            <a:lvl1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2pPr>
            <a:lvl3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3pPr>
            <a:lvl4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4pPr>
            <a:lvl5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AEE1E11-38D0-F34D-8492-8639BCDF3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485" y="5572162"/>
            <a:ext cx="2143063" cy="128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6085"/>
            <a:ext cx="10515600" cy="1325563"/>
          </a:xfrm>
        </p:spPr>
        <p:txBody>
          <a:bodyPr/>
          <a:lstStyle>
            <a:lvl1pPr>
              <a:defRPr b="0" i="0">
                <a:latin typeface="Reckles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6096"/>
            <a:ext cx="10515600" cy="4351338"/>
          </a:xfrm>
        </p:spPr>
        <p:txBody>
          <a:bodyPr/>
          <a:lstStyle>
            <a:lvl1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2pPr>
            <a:lvl3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3pPr>
            <a:lvl4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4pPr>
            <a:lvl5pPr>
              <a:defRPr b="0" i="0">
                <a:latin typeface="Post Grotesk Book" panose="02000000000000000000" pitchFamily="2" charset="77"/>
                <a:ea typeface="Post Grotesk Book" panose="02000000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AEE1E11-38D0-F34D-8492-8639BCDF3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485" y="5572162"/>
            <a:ext cx="2143063" cy="128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32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6885"/>
            <a:ext cx="10515600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Reckles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>
              <a:defRPr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2pPr>
            <a:lvl3pPr>
              <a:defRPr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3pPr>
            <a:lvl4pPr>
              <a:defRPr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4pPr>
            <a:lvl5pPr>
              <a:defRPr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1C3D783-51E2-D043-98C2-F6D7D9FE75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8135" y="5681663"/>
            <a:ext cx="104013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1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6885"/>
            <a:ext cx="10515600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Reckles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1pPr>
            <a:lvl2pPr>
              <a:defRPr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2pPr>
            <a:lvl3pPr>
              <a:defRPr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3pPr>
            <a:lvl4pPr>
              <a:defRPr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4pPr>
            <a:lvl5pPr>
              <a:defRPr b="0" i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1C3D783-51E2-D043-98C2-F6D7D9FE75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8135" y="5681663"/>
            <a:ext cx="104013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7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Reckless" pitchFamily="2" charset="77"/>
              </a:defRPr>
            </a:lvl1pPr>
          </a:lstStyle>
          <a:p>
            <a:fld id="{DAEFF18E-1800-834F-92DF-E53F1D4CD738}" type="datetimeFigureOut">
              <a:rPr lang="en-US" smtClean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Reckles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eckless" pitchFamily="2" charset="77"/>
              </a:defRPr>
            </a:lvl1pPr>
          </a:lstStyle>
          <a:p>
            <a:fld id="{23E4C80F-52C3-864A-ABB3-8F8365195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85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6" r:id="rId2"/>
    <p:sldLayoutId id="2147483671" r:id="rId3"/>
    <p:sldLayoutId id="2147483690" r:id="rId4"/>
    <p:sldLayoutId id="2147483662" r:id="rId5"/>
    <p:sldLayoutId id="2147483684" r:id="rId6"/>
    <p:sldLayoutId id="2147483685" r:id="rId7"/>
    <p:sldLayoutId id="2147483682" r:id="rId8"/>
    <p:sldLayoutId id="2147483689" r:id="rId9"/>
    <p:sldLayoutId id="2147483683" r:id="rId10"/>
    <p:sldLayoutId id="2147483687" r:id="rId11"/>
    <p:sldLayoutId id="2147483664" r:id="rId12"/>
    <p:sldLayoutId id="2147483692" r:id="rId13"/>
    <p:sldLayoutId id="2147483688" r:id="rId14"/>
    <p:sldLayoutId id="2147483693" r:id="rId15"/>
    <p:sldLayoutId id="2147483691" r:id="rId16"/>
    <p:sldLayoutId id="2147483667" r:id="rId17"/>
    <p:sldLayoutId id="2147483663" r:id="rId18"/>
    <p:sldLayoutId id="2147483681" r:id="rId19"/>
    <p:sldLayoutId id="2147483668" r:id="rId20"/>
    <p:sldLayoutId id="2147483669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Reckless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Post Grotesk Book" panose="02000000000000000000" pitchFamily="2" charset="77"/>
          <a:ea typeface="Post Grotesk Book" panose="02000000000000000000" pitchFamily="2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Post Grotesk Book" panose="02000000000000000000" pitchFamily="2" charset="77"/>
          <a:ea typeface="Post Grotesk Book" panose="02000000000000000000" pitchFamily="2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st Grotesk Book" panose="02000000000000000000" pitchFamily="2" charset="77"/>
          <a:ea typeface="Post Grotesk Book" panose="02000000000000000000" pitchFamily="2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st Grotesk Book" panose="02000000000000000000" pitchFamily="2" charset="77"/>
          <a:ea typeface="Post Grotesk Book" panose="02000000000000000000" pitchFamily="2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st Grotesk Book" panose="02000000000000000000" pitchFamily="2" charset="77"/>
          <a:ea typeface="Post Grotesk Book" panose="02000000000000000000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PT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hoosework.ssa.gov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skjan.org/" TargetMode="External"/><Relationship Id="rId2" Type="http://schemas.openxmlformats.org/officeDocument/2006/relationships/hyperlink" Target="https://www.onetonline.org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hoosework.ssa.gov/findhelp/" TargetMode="External"/><Relationship Id="rId5" Type="http://schemas.openxmlformats.org/officeDocument/2006/relationships/hyperlink" Target="https://choosework.ssa.gov/wise/" TargetMode="External"/><Relationship Id="rId4" Type="http://schemas.openxmlformats.org/officeDocument/2006/relationships/hyperlink" Target="https://choosework.ssa.gov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skjan.org/" TargetMode="External"/><Relationship Id="rId2" Type="http://schemas.openxmlformats.org/officeDocument/2006/relationships/hyperlink" Target="https://www.onetonline.org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askjan.org/" TargetMode="Externa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A86FB9-1277-EF4F-9630-744E15A0E5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70193"/>
            <a:ext cx="10515600" cy="1181556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Reckless" pitchFamily="2" charset="77"/>
              </a:rPr>
              <a:t>2019 Myotonic Annual Conference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BAE4C52-1DCC-B54C-84FA-1FB48BF1CE2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80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rPr>
              <a:t>September 13-14, 2019</a:t>
            </a: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rPr>
              <a:t>Philadelphia, PA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EFD03D8-DA16-2040-98B7-A350BF397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209" y="5406251"/>
            <a:ext cx="2419582" cy="1451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8C49FB0-C5AC-8E49-B452-1DEBA2A4AE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505"/>
          <a:stretch/>
        </p:blipFill>
        <p:spPr>
          <a:xfrm>
            <a:off x="0" y="2099389"/>
            <a:ext cx="12192000" cy="33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8C075B-E276-B140-A7AB-911CD6501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069" y="127000"/>
            <a:ext cx="11805313" cy="1401549"/>
          </a:xfrm>
        </p:spPr>
        <p:txBody>
          <a:bodyPr/>
          <a:lstStyle/>
          <a:p>
            <a:r>
              <a:rPr lang="en-US" dirty="0" smtClean="0"/>
              <a:t>Financial Considerations of Employment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B2FD8AC6-ED78-8F42-B970-C7154D770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88969"/>
            <a:ext cx="9144000" cy="4147671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much does the job pay?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Developing a budget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Work may impact government benefits, such as: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Supplemental Security Income (SSI)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Security Disability Insurance (SSDI)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Child Disability Benefits (CDB)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Seek benefits counseling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44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E04629-E612-7E4A-AA4D-9645EE3C1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589" y="0"/>
            <a:ext cx="9095783" cy="13374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Work Incentive Planning and Assistance (WIPA)</a:t>
            </a:r>
            <a:br>
              <a:rPr lang="en-US" dirty="0" smtClean="0"/>
            </a:br>
            <a:r>
              <a:rPr lang="en-US" dirty="0" smtClean="0"/>
              <a:t>What is it and where can I get it?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676AAE78-BDD4-FB42-87DF-229A52A5393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882" y="3644170"/>
            <a:ext cx="4714875" cy="100965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C665E97-2A77-674D-B3B8-7803212E0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74360"/>
            <a:ext cx="6338934" cy="474927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WIPA/benefits counseling is a service provided by SSA or its approved sponsors to help individuals understand the impact of work on their Social Security benefits (SSI/SSDI/CDB) and healthcare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Utilize work incentives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Reporting earnings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 with SSA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://choosework.ssa.gov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22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8033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Working and Saving Money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ABLE Account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559558" y="1825625"/>
            <a:ext cx="5460242" cy="4351338"/>
          </a:xfrm>
        </p:spPr>
        <p:txBody>
          <a:bodyPr>
            <a:noAutofit/>
          </a:bodyPr>
          <a:lstStyle/>
          <a:p>
            <a:pPr lvl="1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Tax free savings accounts for individuals who became severely disabled before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age of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  <a:p>
            <a:pPr lvl="1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Administered by the PA Treasury Department</a:t>
            </a:r>
          </a:p>
          <a:p>
            <a:pPr lvl="1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Direct contributions to 7 combinations of investment options offered by the PA ABLE Savings Program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533400" indent="-53340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Save up to $15,000 per year – investment grows tax free</a:t>
            </a:r>
          </a:p>
          <a:p>
            <a:pPr marL="533400" indent="-53340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pool of $100,000 exempt from means test for SSI, Medicaid, other state means tested benefits</a:t>
            </a:r>
          </a:p>
          <a:p>
            <a:pPr marL="533400" indent="-53340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Quarterly, ongoing fee ($15)</a:t>
            </a:r>
          </a:p>
          <a:p>
            <a:pPr marL="533400" indent="-53340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Purchase of wide range of “qualified disability expenses”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572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Employment Message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6467" y="2303296"/>
            <a:ext cx="10039066" cy="4351338"/>
          </a:xfrm>
        </p:spPr>
        <p:txBody>
          <a:bodyPr>
            <a:normAutofit/>
          </a:bodyPr>
          <a:lstStyle/>
          <a:p>
            <a:pPr marL="119062" indent="0" algn="ctr"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Challenge the Assumption – Change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“I don’t want to work </a:t>
            </a:r>
          </a:p>
          <a:p>
            <a:pPr marL="119062" indent="0" algn="ctr"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(or only want to work part time) </a:t>
            </a:r>
          </a:p>
          <a:p>
            <a:pPr marL="119062" indent="0" algn="ctr"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because I don’t want to lose my benefits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150" indent="-319088" algn="ctr">
              <a:buNone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150" indent="-319088" algn="ctr"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“I want to work and be better off financially”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36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Strategies, Tips, and References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401471" y="1825625"/>
            <a:ext cx="5181600" cy="4351338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Keep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daily rhythm </a:t>
            </a:r>
          </a:p>
          <a:p>
            <a:pPr marL="742950" lvl="1" indent="-28575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Set milestones and goals</a:t>
            </a:r>
          </a:p>
          <a:p>
            <a:pPr marL="285750" indent="-28575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Don’t give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</a:p>
          <a:p>
            <a:pPr marL="285750" indent="-28575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You’re not alone</a:t>
            </a:r>
          </a:p>
          <a:p>
            <a:pPr marL="742950" lvl="1" indent="-28575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Use the resources available to you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691115" y="1825625"/>
            <a:ext cx="6250675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https://www.onetonline.org/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https://askjan.org/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https://choosework.ssa.gov/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https://choosework.ssa.gov/wise/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https://choosework.ssa.gov/findhelp/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817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BAE4C52-1DCC-B54C-84FA-1FB48BF1CE2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28040" y="1847215"/>
            <a:ext cx="10535920" cy="16557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i="1" dirty="0">
                <a:solidFill>
                  <a:schemeClr val="bg1"/>
                </a:solidFill>
                <a:latin typeface="Reckless" pitchFamily="2" charset="77"/>
              </a:rPr>
              <a:t>“We love their passion for the cause,</a:t>
            </a:r>
          </a:p>
          <a:p>
            <a:pPr marL="0" indent="0" algn="ctr">
              <a:buNone/>
            </a:pPr>
            <a:r>
              <a:rPr lang="en-US" sz="4400" i="1" dirty="0">
                <a:solidFill>
                  <a:schemeClr val="bg1"/>
                </a:solidFill>
                <a:latin typeface="Reckless" pitchFamily="2" charset="77"/>
              </a:rPr>
              <a:t>Strong community and amazing staff.”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5672F34A-8DE7-0142-83CC-4DB571B019B9}"/>
              </a:ext>
            </a:extLst>
          </p:cNvPr>
          <p:cNvSpPr txBox="1">
            <a:spLocks/>
          </p:cNvSpPr>
          <p:nvPr/>
        </p:nvSpPr>
        <p:spPr>
          <a:xfrm>
            <a:off x="939111" y="3502978"/>
            <a:ext cx="10313778" cy="515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rPr>
              <a:t>– Community Member</a:t>
            </a:r>
          </a:p>
        </p:txBody>
      </p:sp>
    </p:spTree>
    <p:extLst>
      <p:ext uri="{BB962C8B-B14F-4D97-AF65-F5344CB8AC3E}">
        <p14:creationId xmlns:p14="http://schemas.microsoft.com/office/powerpoint/2010/main" val="1352029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A86FB9-1277-EF4F-9630-744E15A0E5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Reckless" pitchFamily="2" charset="77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251650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A86FB9-1277-EF4F-9630-744E15A0E5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dirty="0"/>
              <a:t>Myotonic Dystrophy </a:t>
            </a:r>
            <a:r>
              <a:rPr lang="en-US" sz="7200" b="1" dirty="0" smtClean="0"/>
              <a:t>&amp; Exploring the </a:t>
            </a:r>
            <a:r>
              <a:rPr lang="en-US" sz="7200" b="1" dirty="0"/>
              <a:t>World of Work</a:t>
            </a:r>
            <a:r>
              <a:rPr lang="en-US" sz="7200" dirty="0"/>
              <a:t> </a:t>
            </a:r>
            <a:endParaRPr lang="en-US" sz="7200" dirty="0">
              <a:solidFill>
                <a:schemeClr val="bg1"/>
              </a:solidFill>
              <a:latin typeface="Reckless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BAE4C52-1DCC-B54C-84FA-1FB48BF1C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440" y="5554639"/>
            <a:ext cx="5868920" cy="1230168"/>
          </a:xfrm>
        </p:spPr>
        <p:txBody>
          <a:bodyPr/>
          <a:lstStyle/>
          <a:p>
            <a:r>
              <a:rPr lang="en-US" dirty="0" smtClean="0"/>
              <a:t>Michele Boardman, MA, CPWIC, CESP, LPC</a:t>
            </a:r>
          </a:p>
          <a:p>
            <a:r>
              <a:rPr lang="en-US" dirty="0" smtClean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rPr>
              <a:t>Employment Coordinator, </a:t>
            </a:r>
            <a:r>
              <a:rPr lang="en-US" dirty="0" smtClean="0"/>
              <a:t>AHEDD</a:t>
            </a:r>
          </a:p>
          <a:p>
            <a:r>
              <a:rPr lang="en-US" dirty="0" smtClean="0">
                <a:solidFill>
                  <a:schemeClr val="bg1"/>
                </a:solidFill>
                <a:latin typeface="Post Grotesk Book" panose="02000000000000000000" pitchFamily="2" charset="77"/>
                <a:ea typeface="Post Grotesk Book" panose="02000000000000000000" pitchFamily="2" charset="77"/>
              </a:rPr>
              <a:t>www.ahedd.org</a:t>
            </a:r>
            <a:endParaRPr lang="en-US" dirty="0">
              <a:solidFill>
                <a:schemeClr val="bg1"/>
              </a:solidFill>
              <a:latin typeface="Post Grotesk Book" panose="02000000000000000000" pitchFamily="2" charset="77"/>
              <a:ea typeface="Post Grotesk Book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17522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74476B3D-96D4-A445-8A98-4D1E30363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5FBB724-439D-674E-B8EA-74FBA99FB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Job Search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Resume Building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Interviewing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ADA Disclosure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Employment Services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Benefits Counseling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Strategies and Tips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851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="" xmlns:a16="http://schemas.microsoft.com/office/drawing/2014/main" id="{42F4E761-2BB0-054F-8EDD-05C1AA81A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10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Job Search – Finding the Right Match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60398" y="1287781"/>
            <a:ext cx="572964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Assess your skills, abilities, interests, and qualifications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location, transportation, and accessibility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Prepare for the application process and set aside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Gather work history and references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Career exploration and job analysis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https://www.onetonline.org/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https://askjan.org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0"/>
          </p:nvPr>
        </p:nvPicPr>
        <p:blipFill rotWithShape="1">
          <a:blip r:embed="rId4"/>
          <a:srcRect l="10652" t="11404" r="7299" b="7297"/>
          <a:stretch/>
        </p:blipFill>
        <p:spPr>
          <a:xfrm>
            <a:off x="6702014" y="1701554"/>
            <a:ext cx="5077610" cy="428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22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0FB721-DBA0-8049-A6F0-5D332CE61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806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Resume Building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21B45DB-B730-9047-8652-C229AD0C9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53369"/>
            <a:ext cx="5410200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resume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a living document </a:t>
            </a:r>
            <a:endParaRPr lang="en-US" dirty="0"/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consistency in formatting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Spell check and grammar usage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Bullet duties and responsibilities, 3-5 per job</a:t>
            </a:r>
            <a:endParaRPr lang="en-US" dirty="0"/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Second pair of eyes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36E3E3D-FA18-8944-B0EE-E2C52B6B0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1560512"/>
            <a:ext cx="5702300" cy="467677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Types of resumes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Chronological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Combination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Targeted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Resume Formatting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Background Summary vs Objective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and/or volunteer experience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Skills and Interests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 Development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6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7FC48B-2E97-5645-873E-8E136CAFE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137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Preparing for the Interview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54F8A7B-8F9F-6241-94F9-DD0D0A7941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84580"/>
            <a:ext cx="51816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Prepare for questions in advance!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Review typical interview questions (Google and YouTube)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Look at company website to learn about history, mission, values, product/services, staff, etc.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memorable and relevant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2-3 anecdotal “stories” or experiences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each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Careful of “yellow flag”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answers and address any “elephants”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EC0C5599-B52B-7D48-BD7F-197E88820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84580"/>
            <a:ext cx="51816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Common interview questions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Tell me about yourself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Tell me about your work experience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Addressing conflict resolution 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“Tell me about a time when…”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do you know about the company?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Why do you want to work here?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Why should I hire you?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 you have any questions?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645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Interviewing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impressions count!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Dress professionally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Arrive at least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 minutes early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 confident and come prepared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“30 second commercial”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Answers to interview questions should be relevant to the position you are applying for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didn’t mean to say that!”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Find a way to recover and steer it back in the right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employer </a:t>
            </a: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ask you if you are disabled or ask about the nature or severity of your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disability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employer </a:t>
            </a: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ask if you can perform the duties of the job with or without reasonable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accommodation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948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83CE1DF4-49B5-BB47-BBE1-920775205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03" y="35821"/>
            <a:ext cx="1203780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Disability Disclosure</a:t>
            </a:r>
            <a:br>
              <a:rPr lang="en-US" dirty="0"/>
            </a:br>
            <a:r>
              <a:rPr lang="en-US" dirty="0">
                <a:hlinkClick r:id="rId2"/>
              </a:rPr>
              <a:t>https://askjan.org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- Job Accommodation Network 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757AC876-2C22-474A-BEF5-4C84374DF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514" y="1825625"/>
            <a:ext cx="3724366" cy="4351338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Rights under the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Disclosure is a personal decision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Disclosure is recommended when you need to request a reasonable accommodation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Requesting an accommodation can be done at any time during the application process or while you’re employed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="" xmlns:a16="http://schemas.microsoft.com/office/drawing/2014/main" id="{8AB9CA90-5105-0B42-A1AA-B02D16728F3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46600" y="1825625"/>
            <a:ext cx="3697514" cy="4351338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to Disclose to?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Check employee handbook, HR, or supervisor</a:t>
            </a:r>
          </a:p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to disclose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Basic information about your condition, limitations, and what accommodations you may need</a:t>
            </a:r>
          </a:p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to disclose?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Before job performance suffers or conduct problems occur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="" xmlns:a16="http://schemas.microsoft.com/office/drawing/2014/main" id="{B3CEC384-382E-AC45-9F7D-9ACB3FA85466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Accommodation R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equest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Purpose: To enable a qualified person with a disability to perform the essential functions of the job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Flexible start time, working from home part of the time, extra breaks, barrier free accommodations, need for written instruction, etc.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432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83CE1DF4-49B5-BB47-BBE1-920775205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8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Employment Resources in Community 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757AC876-2C22-474A-BEF5-4C84374DF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1425"/>
            <a:ext cx="3543300" cy="4351338"/>
          </a:xfrm>
        </p:spPr>
        <p:txBody>
          <a:bodyPr>
            <a:noAutofit/>
          </a:bodyPr>
          <a:lstStyle/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Social Security's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Ticket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to Work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Supports career development for people ages 18 through 64 who receive Social Security disability benefits (SSDI/SSI) and want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Ticket program is free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voluntary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Helps people with disabilities move toward financial independence and connects them with the services and support they need to succeed in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workforce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="" xmlns:a16="http://schemas.microsoft.com/office/drawing/2014/main" id="{8AB9CA90-5105-0B42-A1AA-B02D16728F3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263390" y="1241425"/>
            <a:ext cx="3919220" cy="4351338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State Vocational Rehabilitation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VR can provide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counselor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help 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get a vocational assessment, get training or education, prepare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resume, and/or assist with 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job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search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Transition from school to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Individualized Employment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Assistive Technology and Accommodation Assessment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="" xmlns:a16="http://schemas.microsoft.com/office/drawing/2014/main" id="{B3CEC384-382E-AC45-9F7D-9ACB3FA8546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346440" y="1241424"/>
            <a:ext cx="3408680" cy="471831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Agency Providers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Typically contract with state or local entities to provide employment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Possible Services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Pre-employment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Job Acquisition/Job Placement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Job Coaching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Follow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Along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Work Incentive Counseling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49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yotonic">
      <a:dk1>
        <a:srgbClr val="12284B"/>
      </a:dk1>
      <a:lt1>
        <a:srgbClr val="FFFFFF"/>
      </a:lt1>
      <a:dk2>
        <a:srgbClr val="00CF92"/>
      </a:dk2>
      <a:lt2>
        <a:srgbClr val="B4E9E5"/>
      </a:lt2>
      <a:accent1>
        <a:srgbClr val="008F85"/>
      </a:accent1>
      <a:accent2>
        <a:srgbClr val="134F50"/>
      </a:accent2>
      <a:accent3>
        <a:srgbClr val="FBE8EB"/>
      </a:accent3>
      <a:accent4>
        <a:srgbClr val="FCE300"/>
      </a:accent4>
      <a:accent5>
        <a:srgbClr val="26D093"/>
      </a:accent5>
      <a:accent6>
        <a:srgbClr val="FFFFFF"/>
      </a:accent6>
      <a:hlink>
        <a:srgbClr val="0563C1"/>
      </a:hlink>
      <a:folHlink>
        <a:srgbClr val="17363B"/>
      </a:folHlink>
    </a:clrScheme>
    <a:fontScheme name="Myotonic">
      <a:majorFont>
        <a:latin typeface="Reckless"/>
        <a:ea typeface=""/>
        <a:cs typeface=""/>
      </a:majorFont>
      <a:minorFont>
        <a:latin typeface="Post Grotes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1306</TotalTime>
  <Words>921</Words>
  <Application>Microsoft Office PowerPoint</Application>
  <PresentationFormat>Widescreen</PresentationFormat>
  <Paragraphs>144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Reckless</vt:lpstr>
      <vt:lpstr>Calibri</vt:lpstr>
      <vt:lpstr>Post Grotesk Book</vt:lpstr>
      <vt:lpstr>Office Theme</vt:lpstr>
      <vt:lpstr>2019 Myotonic Annual Conference</vt:lpstr>
      <vt:lpstr>Myotonic Dystrophy &amp; Exploring the World of Work </vt:lpstr>
      <vt:lpstr>Presentation Overview</vt:lpstr>
      <vt:lpstr>Job Search – Finding the Right Match</vt:lpstr>
      <vt:lpstr>Resume Building</vt:lpstr>
      <vt:lpstr>Preparing for the Interview</vt:lpstr>
      <vt:lpstr>Interviewing</vt:lpstr>
      <vt:lpstr>Disability Disclosure https://askjan.org/ - Job Accommodation Network </vt:lpstr>
      <vt:lpstr>Employment Resources in Community </vt:lpstr>
      <vt:lpstr>Financial Considerations of Employment</vt:lpstr>
      <vt:lpstr> Work Incentive Planning and Assistance (WIPA) What is it and where can I get it?</vt:lpstr>
      <vt:lpstr>Working and Saving Money  ABLE Account</vt:lpstr>
      <vt:lpstr>Employment Message</vt:lpstr>
      <vt:lpstr>Strategies, Tips, and References</vt:lpstr>
      <vt:lpstr>PowerPoint Presentation</vt:lpstr>
      <vt:lpstr>Thank you!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Julie Mills</dc:creator>
  <cp:keywords/>
  <dc:description/>
  <cp:lastModifiedBy>Michele Boardman</cp:lastModifiedBy>
  <cp:revision>116</cp:revision>
  <cp:lastPrinted>2019-09-12T21:36:12Z</cp:lastPrinted>
  <dcterms:created xsi:type="dcterms:W3CDTF">2019-08-01T18:53:39Z</dcterms:created>
  <dcterms:modified xsi:type="dcterms:W3CDTF">2019-09-13T00:03:00Z</dcterms:modified>
  <cp:category/>
</cp:coreProperties>
</file>