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77" r:id="rId2"/>
    <p:sldId id="266" r:id="rId3"/>
    <p:sldId id="303" r:id="rId4"/>
    <p:sldId id="267" r:id="rId5"/>
    <p:sldId id="316" r:id="rId6"/>
    <p:sldId id="314" r:id="rId7"/>
    <p:sldId id="315" r:id="rId8"/>
    <p:sldId id="306" r:id="rId9"/>
    <p:sldId id="263" r:id="rId10"/>
    <p:sldId id="311" r:id="rId11"/>
    <p:sldId id="257" r:id="rId12"/>
    <p:sldId id="276" r:id="rId13"/>
    <p:sldId id="301" r:id="rId14"/>
    <p:sldId id="293" r:id="rId15"/>
    <p:sldId id="304" r:id="rId16"/>
    <p:sldId id="268" r:id="rId17"/>
    <p:sldId id="290" r:id="rId18"/>
    <p:sldId id="291" r:id="rId19"/>
    <p:sldId id="292" r:id="rId20"/>
    <p:sldId id="294" r:id="rId21"/>
    <p:sldId id="295" r:id="rId22"/>
    <p:sldId id="296" r:id="rId23"/>
    <p:sldId id="298" r:id="rId24"/>
    <p:sldId id="299" r:id="rId25"/>
    <p:sldId id="300" r:id="rId26"/>
    <p:sldId id="319" r:id="rId27"/>
    <p:sldId id="305" r:id="rId28"/>
    <p:sldId id="269" r:id="rId29"/>
    <p:sldId id="271" r:id="rId30"/>
    <p:sldId id="272" r:id="rId31"/>
    <p:sldId id="265" r:id="rId32"/>
    <p:sldId id="317" r:id="rId33"/>
    <p:sldId id="318" r:id="rId34"/>
    <p:sldId id="302" r:id="rId35"/>
    <p:sldId id="262" r:id="rId36"/>
    <p:sldId id="27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0211" autoAdjust="0"/>
  </p:normalViewPr>
  <p:slideViewPr>
    <p:cSldViewPr snapToGrid="0">
      <p:cViewPr varScale="1">
        <p:scale>
          <a:sx n="91" d="100"/>
          <a:sy n="91" d="100"/>
        </p:scale>
        <p:origin x="129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CEC88F-E265-4E14-88BD-7263F1541629}" type="datetimeFigureOut">
              <a:rPr lang="en-US" smtClean="0"/>
              <a:t>8/5/2019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27BD5A-1AA9-4831-8CAC-D080619FA121}" type="slidenum">
              <a:rPr lang="en-US" smtClean="0"/>
              <a:t>‹#›</a:t>
            </a:fld>
            <a:endParaRPr lang="en-US"/>
          </a:p>
        </p:txBody>
      </p:sp>
    </p:spTree>
    <p:extLst>
      <p:ext uri="{BB962C8B-B14F-4D97-AF65-F5344CB8AC3E}">
        <p14:creationId xmlns:p14="http://schemas.microsoft.com/office/powerpoint/2010/main" val="1487898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27BD5A-1AA9-4831-8CAC-D080619FA121}" type="slidenum">
              <a:rPr lang="en-US" smtClean="0"/>
              <a:t>1</a:t>
            </a:fld>
            <a:endParaRPr lang="en-US"/>
          </a:p>
        </p:txBody>
      </p:sp>
    </p:spTree>
    <p:extLst>
      <p:ext uri="{BB962C8B-B14F-4D97-AF65-F5344CB8AC3E}">
        <p14:creationId xmlns:p14="http://schemas.microsoft.com/office/powerpoint/2010/main" val="219267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F0C17A2-B3D4-4FF3-88FE-5D63C8C6073F}" type="slidenum">
              <a:rPr lang="en-US" altLang="en-US" smtClean="0"/>
              <a:pPr/>
              <a:t>13</a:t>
            </a:fld>
            <a:endParaRPr lang="en-US" altLang="en-US"/>
          </a:p>
        </p:txBody>
      </p:sp>
    </p:spTree>
    <p:extLst>
      <p:ext uri="{BB962C8B-B14F-4D97-AF65-F5344CB8AC3E}">
        <p14:creationId xmlns:p14="http://schemas.microsoft.com/office/powerpoint/2010/main" val="2876251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800">
                <a:solidFill>
                  <a:schemeClr val="tx2"/>
                </a:solidFill>
                <a:latin typeface="Tahoma" pitchFamily="34" charset="0"/>
                <a:ea typeface="MS PGothic" pitchFamily="34" charset="-128"/>
              </a:defRPr>
            </a:lvl1pPr>
            <a:lvl2pPr marL="742950" indent="-285750" eaLnBrk="0" hangingPunct="0">
              <a:defRPr sz="2800">
                <a:solidFill>
                  <a:schemeClr val="tx2"/>
                </a:solidFill>
                <a:latin typeface="Tahoma" pitchFamily="34" charset="0"/>
                <a:ea typeface="MS PGothic" pitchFamily="34" charset="-128"/>
              </a:defRPr>
            </a:lvl2pPr>
            <a:lvl3pPr marL="1143000" indent="-228600" eaLnBrk="0" hangingPunct="0">
              <a:defRPr sz="2800">
                <a:solidFill>
                  <a:schemeClr val="tx2"/>
                </a:solidFill>
                <a:latin typeface="Tahoma" pitchFamily="34" charset="0"/>
                <a:ea typeface="MS PGothic" pitchFamily="34" charset="-128"/>
              </a:defRPr>
            </a:lvl3pPr>
            <a:lvl4pPr marL="1600200" indent="-228600" eaLnBrk="0" hangingPunct="0">
              <a:defRPr sz="2800">
                <a:solidFill>
                  <a:schemeClr val="tx2"/>
                </a:solidFill>
                <a:latin typeface="Tahoma" pitchFamily="34" charset="0"/>
                <a:ea typeface="MS PGothic" pitchFamily="34" charset="-128"/>
              </a:defRPr>
            </a:lvl4pPr>
            <a:lvl5pPr marL="2057400" indent="-228600" eaLnBrk="0" hangingPunct="0">
              <a:defRPr sz="2800">
                <a:solidFill>
                  <a:schemeClr val="tx2"/>
                </a:solidFill>
                <a:latin typeface="Tahoma" pitchFamily="34" charset="0"/>
                <a:ea typeface="MS PGothic" pitchFamily="34" charset="-128"/>
              </a:defRPr>
            </a:lvl5pPr>
            <a:lvl6pPr marL="2514600" indent="-228600" eaLnBrk="0" fontAlgn="base" hangingPunct="0">
              <a:spcBef>
                <a:spcPct val="0"/>
              </a:spcBef>
              <a:spcAft>
                <a:spcPct val="0"/>
              </a:spcAft>
              <a:defRPr sz="2800">
                <a:solidFill>
                  <a:schemeClr val="tx2"/>
                </a:solidFill>
                <a:latin typeface="Tahoma" pitchFamily="34" charset="0"/>
                <a:ea typeface="MS PGothic" pitchFamily="34" charset="-128"/>
              </a:defRPr>
            </a:lvl6pPr>
            <a:lvl7pPr marL="2971800" indent="-228600" eaLnBrk="0" fontAlgn="base" hangingPunct="0">
              <a:spcBef>
                <a:spcPct val="0"/>
              </a:spcBef>
              <a:spcAft>
                <a:spcPct val="0"/>
              </a:spcAft>
              <a:defRPr sz="2800">
                <a:solidFill>
                  <a:schemeClr val="tx2"/>
                </a:solidFill>
                <a:latin typeface="Tahoma" pitchFamily="34" charset="0"/>
                <a:ea typeface="MS PGothic" pitchFamily="34" charset="-128"/>
              </a:defRPr>
            </a:lvl7pPr>
            <a:lvl8pPr marL="3429000" indent="-228600" eaLnBrk="0" fontAlgn="base" hangingPunct="0">
              <a:spcBef>
                <a:spcPct val="0"/>
              </a:spcBef>
              <a:spcAft>
                <a:spcPct val="0"/>
              </a:spcAft>
              <a:defRPr sz="2800">
                <a:solidFill>
                  <a:schemeClr val="tx2"/>
                </a:solidFill>
                <a:latin typeface="Tahoma" pitchFamily="34" charset="0"/>
                <a:ea typeface="MS PGothic" pitchFamily="34" charset="-128"/>
              </a:defRPr>
            </a:lvl8pPr>
            <a:lvl9pPr marL="3886200" indent="-228600" eaLnBrk="0" fontAlgn="base" hangingPunct="0">
              <a:spcBef>
                <a:spcPct val="0"/>
              </a:spcBef>
              <a:spcAft>
                <a:spcPct val="0"/>
              </a:spcAft>
              <a:defRPr sz="2800">
                <a:solidFill>
                  <a:schemeClr val="tx2"/>
                </a:solidFill>
                <a:latin typeface="Tahoma" pitchFamily="34" charset="0"/>
                <a:ea typeface="MS PGothic" pitchFamily="34" charset="-128"/>
              </a:defRPr>
            </a:lvl9pPr>
          </a:lstStyle>
          <a:p>
            <a:pPr eaLnBrk="1" hangingPunct="1">
              <a:defRPr/>
            </a:pPr>
            <a:fld id="{AB5963D9-C839-4A4B-A031-16902B05298D}" type="slidenum">
              <a:rPr lang="en-US" altLang="en-US" sz="1200" smtClean="0">
                <a:solidFill>
                  <a:schemeClr val="tx1"/>
                </a:solidFill>
                <a:latin typeface="Arial" pitchFamily="34" charset="0"/>
              </a:rPr>
              <a:pPr eaLnBrk="1" hangingPunct="1">
                <a:defRPr/>
              </a:pPr>
              <a:t>14</a:t>
            </a:fld>
            <a:endParaRPr lang="en-US" altLang="en-US" sz="1200">
              <a:solidFill>
                <a:schemeClr val="tx1"/>
              </a:solidFill>
              <a:latin typeface="Arial" pitchFamily="34" charset="0"/>
            </a:endParaRPr>
          </a:p>
        </p:txBody>
      </p:sp>
      <p:sp>
        <p:nvSpPr>
          <p:cNvPr id="224258" name="Rectangle 2"/>
          <p:cNvSpPr>
            <a:spLocks noGrp="1" noRot="1" noChangeAspect="1" noChangeArrowheads="1" noTextEdit="1"/>
          </p:cNvSpPr>
          <p:nvPr>
            <p:ph type="sldImg"/>
          </p:nvPr>
        </p:nvSpPr>
        <p:spPr>
          <a:ln/>
          <a:extLst>
            <a:ext uri="{FAA26D3D-D897-4be2-8F04-BA451C77F1D7}"/>
          </a:extLst>
        </p:spPr>
      </p:sp>
      <p:sp>
        <p:nvSpPr>
          <p:cNvPr id="224259" name="Rectangle 3"/>
          <p:cNvSpPr>
            <a:spLocks noGrp="1" noChangeArrowheads="1"/>
          </p:cNvSpPr>
          <p:nvPr>
            <p:ph type="body" idx="1"/>
          </p:nvPr>
        </p:nvSpPr>
        <p:spPr/>
        <p:txBody>
          <a:bodyPr/>
          <a:lstStyle/>
          <a:p>
            <a:pPr eaLnBrk="1" hangingPunct="1">
              <a:defRPr/>
            </a:pPr>
            <a:endParaRPr lang="en-US" dirty="0">
              <a:ea typeface="ＭＳ Ｐゴシック" charset="0"/>
              <a:cs typeface="+mn-cs"/>
            </a:endParaRPr>
          </a:p>
        </p:txBody>
      </p:sp>
    </p:spTree>
    <p:extLst>
      <p:ext uri="{BB962C8B-B14F-4D97-AF65-F5344CB8AC3E}">
        <p14:creationId xmlns:p14="http://schemas.microsoft.com/office/powerpoint/2010/main" val="3174506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09A797-A0BF-4B15-A52A-5B32B3ECA46A}"/>
              </a:ext>
            </a:extLst>
          </p:cNvPr>
          <p:cNvSpPr>
            <a:spLocks noGrp="1" noChangeArrowheads="1"/>
          </p:cNvSpPr>
          <p:nvPr>
            <p:ph type="sldNum"/>
          </p:nvPr>
        </p:nvSpPr>
        <p:spPr>
          <a:ln/>
        </p:spPr>
        <p:txBody>
          <a:bodyPr/>
          <a:lstStyle/>
          <a:p>
            <a:fld id="{2B05DD60-ABD8-4A88-92FB-12AAADC36529}" type="slidenum">
              <a:rPr lang="en-US" altLang="en-US"/>
              <a:pPr/>
              <a:t>16</a:t>
            </a:fld>
            <a:endParaRPr lang="en-US" altLang="en-US"/>
          </a:p>
        </p:txBody>
      </p:sp>
      <p:sp>
        <p:nvSpPr>
          <p:cNvPr id="4097" name="Rectangle 1">
            <a:extLst>
              <a:ext uri="{FF2B5EF4-FFF2-40B4-BE49-F238E27FC236}">
                <a16:creationId xmlns:a16="http://schemas.microsoft.com/office/drawing/2014/main" id="{150E27E8-3DA3-454A-829D-7F6FBD818769}"/>
              </a:ext>
            </a:extLst>
          </p:cNvPr>
          <p:cNvSpPr txBox="1">
            <a:spLocks noGrp="1" noRot="1" noChangeAspect="1" noChangeArrowheads="1"/>
          </p:cNvSpPr>
          <p:nvPr>
            <p:ph type="sldImg"/>
          </p:nvPr>
        </p:nvSpPr>
        <p:spPr bwMode="auto">
          <a:xfrm>
            <a:off x="820738" y="1006475"/>
            <a:ext cx="6129337" cy="3448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a:extLst>
              <a:ext uri="{FF2B5EF4-FFF2-40B4-BE49-F238E27FC236}">
                <a16:creationId xmlns:a16="http://schemas.microsoft.com/office/drawing/2014/main" id="{6524906C-A66E-44F3-B0DF-B1B1EF1D3E7E}"/>
              </a:ext>
            </a:extLst>
          </p:cNvPr>
          <p:cNvSpPr txBox="1">
            <a:spLocks noGrp="1" noChangeArrowheads="1"/>
          </p:cNvSpPr>
          <p:nvPr>
            <p:ph type="body" idx="1"/>
          </p:nvPr>
        </p:nvSpPr>
        <p:spPr bwMode="auto">
          <a:xfrm>
            <a:off x="1185863" y="4787900"/>
            <a:ext cx="5407025" cy="116157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7640" rIns="0" bIns="0"/>
          <a:lstStyle/>
          <a:p>
            <a:pPr marL="215900" indent="-214313" eaLnBrk="1">
              <a:lnSpc>
                <a:spcPct val="93000"/>
              </a:lnSpc>
              <a:spcBef>
                <a:spcPct val="0"/>
              </a:spcBef>
              <a:tabLst>
                <a:tab pos="723900" algn="l"/>
                <a:tab pos="1447800" algn="l"/>
                <a:tab pos="2171700" algn="l"/>
                <a:tab pos="2895600" algn="l"/>
                <a:tab pos="3619500" algn="l"/>
                <a:tab pos="4343400" algn="l"/>
                <a:tab pos="5067300" algn="l"/>
              </a:tabLst>
            </a:pPr>
            <a:r>
              <a:rPr lang="en-US" altLang="en-US" sz="2000" dirty="0">
                <a:latin typeface="arial" panose="020B0604020202020204" pitchFamily="34" charset="0"/>
                <a:cs typeface="Baekmuk Gulim" charset="0"/>
              </a:rPr>
              <a:t>The sequestration hypothesis of RNA‐dominant disorders. Noncoding nucleotide repeat expansions can elicit cellular dysfunction in many tissues, including the nervous system. (A) Under normal conditions, numerous RNA binding proteins are involved in RNA splicing and processing, as well as in other cellular functions. (B) Expanded nucleotide repeat sequences in RNA induce secondary hairpin structures that bind to and sequester numerous RNA‐binding proteins, including splicing factors (red circles), as well as factors involved in transcription and RNA trafficking (represented by green triangles). The sequestration of these factors by the toxic RNA prevents the normal splicing and processing of other mRNAs, leading to retention of rare splice isoforms. These isoforms are either less stable and thus rapidly degraded, or they encode proteins with different functional characteristics from the major isoforms usually produced. In the central nervous system, splicing errors can also interfere with proper distribution of the mRNA within neurons, especially dendrites. </a:t>
            </a:r>
          </a:p>
          <a:p>
            <a:pPr marL="215900" indent="-214313" eaLnBrk="1">
              <a:lnSpc>
                <a:spcPct val="93000"/>
              </a:lnSpc>
              <a:spcBef>
                <a:spcPct val="0"/>
              </a:spcBef>
              <a:tabLst>
                <a:tab pos="723900" algn="l"/>
                <a:tab pos="1447800" algn="l"/>
                <a:tab pos="2171700" algn="l"/>
                <a:tab pos="2895600" algn="l"/>
                <a:tab pos="3619500" algn="l"/>
                <a:tab pos="4343400" algn="l"/>
                <a:tab pos="5067300" algn="l"/>
              </a:tabLst>
            </a:pPr>
            <a:r>
              <a:rPr lang="en-US" altLang="en-US" sz="2000" dirty="0">
                <a:latin typeface="arial" panose="020B0604020202020204" pitchFamily="34" charset="0"/>
                <a:cs typeface="Baekmuk Gulim" charset="0"/>
              </a:rPr>
              <a:t>IF THIS IMAGE HAS BEEN PROVIDED BY OR IS OWNED BY A THIRD PARTY, AS INDICATED IN THE CAPTION LINE, THEN FURTHER PERMISSION MAY BE NEEDED BEFORE ANY FURTHER USE. PLEASE CONTACT WILEY'S PERMISSIONS DEPARTMENT ON PERMISSIONS@WILEY.COM OR USE THE RIGHTSLINK SERVICE BY CLICKING ON THE 'REQUEST PERMISSIONS' LINK ACCOMPANYING THIS ARTICLE. WILEY OR AUTHOR OWNED IMAGES MAY BE USED FOR NON-COMMERCIAL PURPOSES, SUBJECT TO PROPER CITATION OF THE ARTICLE, AUTHOR, AND PUBLISHER. </a:t>
            </a:r>
          </a:p>
        </p:txBody>
      </p:sp>
    </p:spTree>
    <p:extLst>
      <p:ext uri="{BB962C8B-B14F-4D97-AF65-F5344CB8AC3E}">
        <p14:creationId xmlns:p14="http://schemas.microsoft.com/office/powerpoint/2010/main" val="1196299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27BD5A-1AA9-4831-8CAC-D080619FA121}" type="slidenum">
              <a:rPr lang="en-US" smtClean="0"/>
              <a:t>17</a:t>
            </a:fld>
            <a:endParaRPr lang="en-US"/>
          </a:p>
        </p:txBody>
      </p:sp>
    </p:spTree>
    <p:extLst>
      <p:ext uri="{BB962C8B-B14F-4D97-AF65-F5344CB8AC3E}">
        <p14:creationId xmlns:p14="http://schemas.microsoft.com/office/powerpoint/2010/main" val="2279068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lvl1pPr eaLnBrk="0" hangingPunct="0">
              <a:defRPr sz="2800">
                <a:solidFill>
                  <a:schemeClr val="tx2"/>
                </a:solidFill>
                <a:latin typeface="Tahoma" pitchFamily="34" charset="0"/>
                <a:ea typeface="MS PGothic" pitchFamily="34" charset="-128"/>
              </a:defRPr>
            </a:lvl1pPr>
            <a:lvl2pPr marL="742950" indent="-285750" eaLnBrk="0" hangingPunct="0">
              <a:defRPr sz="2800">
                <a:solidFill>
                  <a:schemeClr val="tx2"/>
                </a:solidFill>
                <a:latin typeface="Tahoma" pitchFamily="34" charset="0"/>
                <a:ea typeface="MS PGothic" pitchFamily="34" charset="-128"/>
              </a:defRPr>
            </a:lvl2pPr>
            <a:lvl3pPr marL="1143000" indent="-228600" eaLnBrk="0" hangingPunct="0">
              <a:defRPr sz="2800">
                <a:solidFill>
                  <a:schemeClr val="tx2"/>
                </a:solidFill>
                <a:latin typeface="Tahoma" pitchFamily="34" charset="0"/>
                <a:ea typeface="MS PGothic" pitchFamily="34" charset="-128"/>
              </a:defRPr>
            </a:lvl3pPr>
            <a:lvl4pPr marL="1600200" indent="-228600" eaLnBrk="0" hangingPunct="0">
              <a:defRPr sz="2800">
                <a:solidFill>
                  <a:schemeClr val="tx2"/>
                </a:solidFill>
                <a:latin typeface="Tahoma" pitchFamily="34" charset="0"/>
                <a:ea typeface="MS PGothic" pitchFamily="34" charset="-128"/>
              </a:defRPr>
            </a:lvl4pPr>
            <a:lvl5pPr marL="2057400" indent="-228600" eaLnBrk="0" hangingPunct="0">
              <a:defRPr sz="2800">
                <a:solidFill>
                  <a:schemeClr val="tx2"/>
                </a:solidFill>
                <a:latin typeface="Tahoma" pitchFamily="34" charset="0"/>
                <a:ea typeface="MS PGothic" pitchFamily="34" charset="-128"/>
              </a:defRPr>
            </a:lvl5pPr>
            <a:lvl6pPr marL="2514600" indent="-228600" eaLnBrk="0" fontAlgn="base" hangingPunct="0">
              <a:spcBef>
                <a:spcPct val="0"/>
              </a:spcBef>
              <a:spcAft>
                <a:spcPct val="0"/>
              </a:spcAft>
              <a:defRPr sz="2800">
                <a:solidFill>
                  <a:schemeClr val="tx2"/>
                </a:solidFill>
                <a:latin typeface="Tahoma" pitchFamily="34" charset="0"/>
                <a:ea typeface="MS PGothic" pitchFamily="34" charset="-128"/>
              </a:defRPr>
            </a:lvl6pPr>
            <a:lvl7pPr marL="2971800" indent="-228600" eaLnBrk="0" fontAlgn="base" hangingPunct="0">
              <a:spcBef>
                <a:spcPct val="0"/>
              </a:spcBef>
              <a:spcAft>
                <a:spcPct val="0"/>
              </a:spcAft>
              <a:defRPr sz="2800">
                <a:solidFill>
                  <a:schemeClr val="tx2"/>
                </a:solidFill>
                <a:latin typeface="Tahoma" pitchFamily="34" charset="0"/>
                <a:ea typeface="MS PGothic" pitchFamily="34" charset="-128"/>
              </a:defRPr>
            </a:lvl7pPr>
            <a:lvl8pPr marL="3429000" indent="-228600" eaLnBrk="0" fontAlgn="base" hangingPunct="0">
              <a:spcBef>
                <a:spcPct val="0"/>
              </a:spcBef>
              <a:spcAft>
                <a:spcPct val="0"/>
              </a:spcAft>
              <a:defRPr sz="2800">
                <a:solidFill>
                  <a:schemeClr val="tx2"/>
                </a:solidFill>
                <a:latin typeface="Tahoma" pitchFamily="34" charset="0"/>
                <a:ea typeface="MS PGothic" pitchFamily="34" charset="-128"/>
              </a:defRPr>
            </a:lvl8pPr>
            <a:lvl9pPr marL="3886200" indent="-228600" eaLnBrk="0" fontAlgn="base" hangingPunct="0">
              <a:spcBef>
                <a:spcPct val="0"/>
              </a:spcBef>
              <a:spcAft>
                <a:spcPct val="0"/>
              </a:spcAft>
              <a:defRPr sz="2800">
                <a:solidFill>
                  <a:schemeClr val="tx2"/>
                </a:solidFill>
                <a:latin typeface="Tahoma" pitchFamily="34" charset="0"/>
                <a:ea typeface="MS PGothic" pitchFamily="34" charset="-128"/>
              </a:defRPr>
            </a:lvl9pPr>
          </a:lstStyle>
          <a:p>
            <a:pPr eaLnBrk="1" hangingPunct="1">
              <a:defRPr/>
            </a:pPr>
            <a:fld id="{7C3FD787-6355-4D34-BD5B-8BBB8B9177C1}" type="slidenum">
              <a:rPr lang="en-US" altLang="en-US" sz="1200" smtClean="0">
                <a:solidFill>
                  <a:schemeClr val="tx1"/>
                </a:solidFill>
                <a:latin typeface="Arial" pitchFamily="34" charset="0"/>
              </a:rPr>
              <a:pPr eaLnBrk="1" hangingPunct="1">
                <a:defRPr/>
              </a:pPr>
              <a:t>19</a:t>
            </a:fld>
            <a:endParaRPr lang="en-US" altLang="en-US" sz="1200">
              <a:solidFill>
                <a:schemeClr val="tx1"/>
              </a:solidFill>
              <a:latin typeface="Arial" pitchFamily="34" charset="0"/>
            </a:endParaRPr>
          </a:p>
        </p:txBody>
      </p:sp>
      <p:sp>
        <p:nvSpPr>
          <p:cNvPr id="5529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itchFamily="18" charset="0"/>
                <a:ea typeface="MS PGothic" pitchFamily="34" charset="-128"/>
              </a:defRPr>
            </a:lvl1pPr>
            <a:lvl2pPr marL="742950" indent="-285750" eaLnBrk="0" hangingPunct="0">
              <a:spcBef>
                <a:spcPct val="30000"/>
              </a:spcBef>
              <a:defRPr sz="1200">
                <a:solidFill>
                  <a:schemeClr val="tx1"/>
                </a:solidFill>
                <a:latin typeface="Times New Roman" pitchFamily="18" charset="0"/>
                <a:ea typeface="MS PGothic" pitchFamily="34" charset="-128"/>
              </a:defRPr>
            </a:lvl2pPr>
            <a:lvl3pPr marL="1143000" indent="-228600" eaLnBrk="0" hangingPunct="0">
              <a:spcBef>
                <a:spcPct val="30000"/>
              </a:spcBef>
              <a:defRPr sz="1200">
                <a:solidFill>
                  <a:schemeClr val="tx1"/>
                </a:solidFill>
                <a:latin typeface="Times New Roman" pitchFamily="18" charset="0"/>
                <a:ea typeface="MS PGothic" pitchFamily="34" charset="-128"/>
              </a:defRPr>
            </a:lvl3pPr>
            <a:lvl4pPr marL="1600200" indent="-228600" eaLnBrk="0" hangingPunct="0">
              <a:spcBef>
                <a:spcPct val="30000"/>
              </a:spcBef>
              <a:defRPr sz="1200">
                <a:solidFill>
                  <a:schemeClr val="tx1"/>
                </a:solidFill>
                <a:latin typeface="Times New Roman" pitchFamily="18" charset="0"/>
                <a:ea typeface="MS PGothic" pitchFamily="34" charset="-128"/>
              </a:defRPr>
            </a:lvl4pPr>
            <a:lvl5pPr marL="2057400" indent="-228600" eaLnBrk="0" hangingPunct="0">
              <a:spcBef>
                <a:spcPct val="30000"/>
              </a:spcBef>
              <a:defRPr sz="1200">
                <a:solidFill>
                  <a:schemeClr val="tx1"/>
                </a:solidFill>
                <a:latin typeface="Times New Roman" pitchFamily="18" charset="0"/>
                <a:ea typeface="MS PGothic"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lgn="r" eaLnBrk="1" hangingPunct="1">
              <a:spcBef>
                <a:spcPct val="0"/>
              </a:spcBef>
            </a:pPr>
            <a:fld id="{D3F07295-77CA-439C-97D5-8660BABC18AB}" type="slidenum">
              <a:rPr lang="en-US" altLang="en-US">
                <a:effectLst/>
              </a:rPr>
              <a:pPr algn="r" eaLnBrk="1" hangingPunct="1">
                <a:spcBef>
                  <a:spcPct val="0"/>
                </a:spcBef>
              </a:pPr>
              <a:t>19</a:t>
            </a:fld>
            <a:endParaRPr lang="en-US" altLang="en-US">
              <a:effectLst/>
            </a:endParaRPr>
          </a:p>
        </p:txBody>
      </p:sp>
      <p:sp>
        <p:nvSpPr>
          <p:cNvPr id="180227" name="Rectangle 2"/>
          <p:cNvSpPr>
            <a:spLocks noGrp="1" noRot="1" noChangeAspect="1" noChangeArrowheads="1" noTextEdit="1"/>
          </p:cNvSpPr>
          <p:nvPr>
            <p:ph type="sldImg"/>
          </p:nvPr>
        </p:nvSpPr>
        <p:spPr>
          <a:ln/>
          <a:extLst>
            <a:ext uri="{FAA26D3D-D897-4be2-8F04-BA451C77F1D7}"/>
          </a:extLst>
        </p:spPr>
      </p:sp>
      <p:sp>
        <p:nvSpPr>
          <p:cNvPr id="1463299" name="Rectangle 3"/>
          <p:cNvSpPr>
            <a:spLocks noGrp="1" noChangeArrowheads="1"/>
          </p:cNvSpPr>
          <p:nvPr>
            <p:ph type="body" idx="1"/>
          </p:nvPr>
        </p:nvSpPr>
        <p:spPr/>
        <p:txBody>
          <a:bodyPr/>
          <a:lstStyle/>
          <a:p>
            <a:pPr eaLnBrk="1" hangingPunct="1">
              <a:defRPr/>
            </a:pPr>
            <a:endParaRPr lang="en-US">
              <a:solidFill>
                <a:srgbClr val="FFFF00"/>
              </a:solidFill>
              <a:effectLst>
                <a:outerShdw blurRad="38100" dist="38100" dir="2700000" algn="tl">
                  <a:srgbClr val="DDDDDD"/>
                </a:outerShdw>
              </a:effectLst>
              <a:ea typeface="ＭＳ Ｐゴシック" charset="0"/>
              <a:cs typeface="+mn-cs"/>
            </a:endParaRPr>
          </a:p>
        </p:txBody>
      </p:sp>
    </p:spTree>
    <p:extLst>
      <p:ext uri="{BB962C8B-B14F-4D97-AF65-F5344CB8AC3E}">
        <p14:creationId xmlns:p14="http://schemas.microsoft.com/office/powerpoint/2010/main" val="232702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800">
                <a:solidFill>
                  <a:schemeClr val="tx2"/>
                </a:solidFill>
                <a:latin typeface="Tahoma" pitchFamily="34" charset="0"/>
                <a:ea typeface="MS PGothic" pitchFamily="34" charset="-128"/>
              </a:defRPr>
            </a:lvl1pPr>
            <a:lvl2pPr marL="742950" indent="-285750" eaLnBrk="0" hangingPunct="0">
              <a:defRPr sz="2800">
                <a:solidFill>
                  <a:schemeClr val="tx2"/>
                </a:solidFill>
                <a:latin typeface="Tahoma" pitchFamily="34" charset="0"/>
                <a:ea typeface="MS PGothic" pitchFamily="34" charset="-128"/>
              </a:defRPr>
            </a:lvl2pPr>
            <a:lvl3pPr marL="1143000" indent="-228600" eaLnBrk="0" hangingPunct="0">
              <a:defRPr sz="2800">
                <a:solidFill>
                  <a:schemeClr val="tx2"/>
                </a:solidFill>
                <a:latin typeface="Tahoma" pitchFamily="34" charset="0"/>
                <a:ea typeface="MS PGothic" pitchFamily="34" charset="-128"/>
              </a:defRPr>
            </a:lvl3pPr>
            <a:lvl4pPr marL="1600200" indent="-228600" eaLnBrk="0" hangingPunct="0">
              <a:defRPr sz="2800">
                <a:solidFill>
                  <a:schemeClr val="tx2"/>
                </a:solidFill>
                <a:latin typeface="Tahoma" pitchFamily="34" charset="0"/>
                <a:ea typeface="MS PGothic" pitchFamily="34" charset="-128"/>
              </a:defRPr>
            </a:lvl4pPr>
            <a:lvl5pPr marL="2057400" indent="-228600" eaLnBrk="0" hangingPunct="0">
              <a:defRPr sz="2800">
                <a:solidFill>
                  <a:schemeClr val="tx2"/>
                </a:solidFill>
                <a:latin typeface="Tahoma" pitchFamily="34" charset="0"/>
                <a:ea typeface="MS PGothic" pitchFamily="34" charset="-128"/>
              </a:defRPr>
            </a:lvl5pPr>
            <a:lvl6pPr marL="2514600" indent="-228600" eaLnBrk="0" fontAlgn="base" hangingPunct="0">
              <a:spcBef>
                <a:spcPct val="0"/>
              </a:spcBef>
              <a:spcAft>
                <a:spcPct val="0"/>
              </a:spcAft>
              <a:defRPr sz="2800">
                <a:solidFill>
                  <a:schemeClr val="tx2"/>
                </a:solidFill>
                <a:latin typeface="Tahoma" pitchFamily="34" charset="0"/>
                <a:ea typeface="MS PGothic" pitchFamily="34" charset="-128"/>
              </a:defRPr>
            </a:lvl6pPr>
            <a:lvl7pPr marL="2971800" indent="-228600" eaLnBrk="0" fontAlgn="base" hangingPunct="0">
              <a:spcBef>
                <a:spcPct val="0"/>
              </a:spcBef>
              <a:spcAft>
                <a:spcPct val="0"/>
              </a:spcAft>
              <a:defRPr sz="2800">
                <a:solidFill>
                  <a:schemeClr val="tx2"/>
                </a:solidFill>
                <a:latin typeface="Tahoma" pitchFamily="34" charset="0"/>
                <a:ea typeface="MS PGothic" pitchFamily="34" charset="-128"/>
              </a:defRPr>
            </a:lvl7pPr>
            <a:lvl8pPr marL="3429000" indent="-228600" eaLnBrk="0" fontAlgn="base" hangingPunct="0">
              <a:spcBef>
                <a:spcPct val="0"/>
              </a:spcBef>
              <a:spcAft>
                <a:spcPct val="0"/>
              </a:spcAft>
              <a:defRPr sz="2800">
                <a:solidFill>
                  <a:schemeClr val="tx2"/>
                </a:solidFill>
                <a:latin typeface="Tahoma" pitchFamily="34" charset="0"/>
                <a:ea typeface="MS PGothic" pitchFamily="34" charset="-128"/>
              </a:defRPr>
            </a:lvl8pPr>
            <a:lvl9pPr marL="3886200" indent="-228600" eaLnBrk="0" fontAlgn="base" hangingPunct="0">
              <a:spcBef>
                <a:spcPct val="0"/>
              </a:spcBef>
              <a:spcAft>
                <a:spcPct val="0"/>
              </a:spcAft>
              <a:defRPr sz="2800">
                <a:solidFill>
                  <a:schemeClr val="tx2"/>
                </a:solidFill>
                <a:latin typeface="Tahoma" pitchFamily="34" charset="0"/>
                <a:ea typeface="MS PGothic" pitchFamily="34" charset="-128"/>
              </a:defRPr>
            </a:lvl9pPr>
          </a:lstStyle>
          <a:p>
            <a:pPr eaLnBrk="1" hangingPunct="1">
              <a:defRPr/>
            </a:pPr>
            <a:fld id="{417EDAB3-34EF-4439-9D9E-C2CC724882D8}" type="slidenum">
              <a:rPr lang="en-US" altLang="en-US" sz="1200" smtClean="0">
                <a:solidFill>
                  <a:schemeClr val="tx1"/>
                </a:solidFill>
                <a:latin typeface="Arial" pitchFamily="34" charset="0"/>
              </a:rPr>
              <a:pPr eaLnBrk="1" hangingPunct="1">
                <a:defRPr/>
              </a:pPr>
              <a:t>20</a:t>
            </a:fld>
            <a:endParaRPr lang="en-US" altLang="en-US" sz="1200">
              <a:solidFill>
                <a:schemeClr val="tx1"/>
              </a:solidFill>
              <a:latin typeface="Arial" pitchFamily="34" charset="0"/>
            </a:endParaRPr>
          </a:p>
        </p:txBody>
      </p:sp>
      <p:sp>
        <p:nvSpPr>
          <p:cNvPr id="226306" name="Rectangle 2"/>
          <p:cNvSpPr>
            <a:spLocks noGrp="1" noRot="1" noChangeAspect="1" noChangeArrowheads="1" noTextEdit="1"/>
          </p:cNvSpPr>
          <p:nvPr>
            <p:ph type="sldImg"/>
          </p:nvPr>
        </p:nvSpPr>
        <p:spPr>
          <a:ln/>
          <a:extLst>
            <a:ext uri="{FAA26D3D-D897-4be2-8F04-BA451C77F1D7}"/>
          </a:extLst>
        </p:spPr>
      </p:sp>
      <p:sp>
        <p:nvSpPr>
          <p:cNvPr id="226307" name="Rectangle 3"/>
          <p:cNvSpPr>
            <a:spLocks noGrp="1" noChangeArrowheads="1"/>
          </p:cNvSpPr>
          <p:nvPr>
            <p:ph type="body" idx="1"/>
          </p:nvPr>
        </p:nvSpPr>
        <p:spPr/>
        <p:txBody>
          <a:bodyPr/>
          <a:lstStyle/>
          <a:p>
            <a:pPr eaLnBrk="1" hangingPunct="1">
              <a:defRPr/>
            </a:pPr>
            <a:endParaRPr lang="en-US" altLang="en-US" dirty="0">
              <a:latin typeface="Times New Roman" pitchFamily="18" charset="0"/>
            </a:endParaRPr>
          </a:p>
        </p:txBody>
      </p:sp>
    </p:spTree>
    <p:extLst>
      <p:ext uri="{BB962C8B-B14F-4D97-AF65-F5344CB8AC3E}">
        <p14:creationId xmlns:p14="http://schemas.microsoft.com/office/powerpoint/2010/main" val="470597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2800">
                <a:solidFill>
                  <a:schemeClr val="tx2"/>
                </a:solidFill>
                <a:latin typeface="Tahoma" pitchFamily="34" charset="0"/>
                <a:ea typeface="MS PGothic" pitchFamily="34" charset="-128"/>
              </a:defRPr>
            </a:lvl1pPr>
            <a:lvl2pPr marL="742950" indent="-285750" eaLnBrk="0" hangingPunct="0">
              <a:defRPr sz="2800">
                <a:solidFill>
                  <a:schemeClr val="tx2"/>
                </a:solidFill>
                <a:latin typeface="Tahoma" pitchFamily="34" charset="0"/>
                <a:ea typeface="MS PGothic" pitchFamily="34" charset="-128"/>
              </a:defRPr>
            </a:lvl2pPr>
            <a:lvl3pPr marL="1143000" indent="-228600" eaLnBrk="0" hangingPunct="0">
              <a:defRPr sz="2800">
                <a:solidFill>
                  <a:schemeClr val="tx2"/>
                </a:solidFill>
                <a:latin typeface="Tahoma" pitchFamily="34" charset="0"/>
                <a:ea typeface="MS PGothic" pitchFamily="34" charset="-128"/>
              </a:defRPr>
            </a:lvl3pPr>
            <a:lvl4pPr marL="1600200" indent="-228600" eaLnBrk="0" hangingPunct="0">
              <a:defRPr sz="2800">
                <a:solidFill>
                  <a:schemeClr val="tx2"/>
                </a:solidFill>
                <a:latin typeface="Tahoma" pitchFamily="34" charset="0"/>
                <a:ea typeface="MS PGothic" pitchFamily="34" charset="-128"/>
              </a:defRPr>
            </a:lvl4pPr>
            <a:lvl5pPr marL="2057400" indent="-228600" eaLnBrk="0" hangingPunct="0">
              <a:defRPr sz="2800">
                <a:solidFill>
                  <a:schemeClr val="tx2"/>
                </a:solidFill>
                <a:latin typeface="Tahoma" pitchFamily="34" charset="0"/>
                <a:ea typeface="MS PGothic" pitchFamily="34" charset="-128"/>
              </a:defRPr>
            </a:lvl5pPr>
            <a:lvl6pPr marL="2514600" indent="-228600" eaLnBrk="0" fontAlgn="base" hangingPunct="0">
              <a:spcBef>
                <a:spcPct val="0"/>
              </a:spcBef>
              <a:spcAft>
                <a:spcPct val="0"/>
              </a:spcAft>
              <a:defRPr sz="2800">
                <a:solidFill>
                  <a:schemeClr val="tx2"/>
                </a:solidFill>
                <a:latin typeface="Tahoma" pitchFamily="34" charset="0"/>
                <a:ea typeface="MS PGothic" pitchFamily="34" charset="-128"/>
              </a:defRPr>
            </a:lvl6pPr>
            <a:lvl7pPr marL="2971800" indent="-228600" eaLnBrk="0" fontAlgn="base" hangingPunct="0">
              <a:spcBef>
                <a:spcPct val="0"/>
              </a:spcBef>
              <a:spcAft>
                <a:spcPct val="0"/>
              </a:spcAft>
              <a:defRPr sz="2800">
                <a:solidFill>
                  <a:schemeClr val="tx2"/>
                </a:solidFill>
                <a:latin typeface="Tahoma" pitchFamily="34" charset="0"/>
                <a:ea typeface="MS PGothic" pitchFamily="34" charset="-128"/>
              </a:defRPr>
            </a:lvl7pPr>
            <a:lvl8pPr marL="3429000" indent="-228600" eaLnBrk="0" fontAlgn="base" hangingPunct="0">
              <a:spcBef>
                <a:spcPct val="0"/>
              </a:spcBef>
              <a:spcAft>
                <a:spcPct val="0"/>
              </a:spcAft>
              <a:defRPr sz="2800">
                <a:solidFill>
                  <a:schemeClr val="tx2"/>
                </a:solidFill>
                <a:latin typeface="Tahoma" pitchFamily="34" charset="0"/>
                <a:ea typeface="MS PGothic" pitchFamily="34" charset="-128"/>
              </a:defRPr>
            </a:lvl8pPr>
            <a:lvl9pPr marL="3886200" indent="-228600" eaLnBrk="0" fontAlgn="base" hangingPunct="0">
              <a:spcBef>
                <a:spcPct val="0"/>
              </a:spcBef>
              <a:spcAft>
                <a:spcPct val="0"/>
              </a:spcAft>
              <a:defRPr sz="2800">
                <a:solidFill>
                  <a:schemeClr val="tx2"/>
                </a:solidFill>
                <a:latin typeface="Tahoma" pitchFamily="34" charset="0"/>
                <a:ea typeface="MS PGothic" pitchFamily="34" charset="-128"/>
              </a:defRPr>
            </a:lvl9pPr>
          </a:lstStyle>
          <a:p>
            <a:pPr eaLnBrk="1" hangingPunct="1"/>
            <a:fld id="{3F3E67CC-531E-4B29-A79A-E5B86CD8A338}" type="slidenum">
              <a:rPr lang="en-US" altLang="en-US" sz="1200">
                <a:solidFill>
                  <a:schemeClr val="tx1"/>
                </a:solidFill>
                <a:latin typeface="Arial" pitchFamily="34" charset="0"/>
              </a:rPr>
              <a:pPr eaLnBrk="1" hangingPunct="1"/>
              <a:t>21</a:t>
            </a:fld>
            <a:endParaRPr lang="en-US" altLang="en-US" sz="1200">
              <a:solidFill>
                <a:schemeClr val="tx1"/>
              </a:solidFill>
              <a:latin typeface="Arial" pitchFamily="34" charset="0"/>
            </a:endParaRPr>
          </a:p>
        </p:txBody>
      </p:sp>
      <p:sp>
        <p:nvSpPr>
          <p:cNvPr id="20377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03779" name="Rectangle 3"/>
          <p:cNvSpPr>
            <a:spLocks noGrp="1" noChangeArrowheads="1"/>
          </p:cNvSpPr>
          <p:nvPr>
            <p:ph type="body" idx="1"/>
          </p:nvPr>
        </p:nvSpPr>
        <p:spPr/>
        <p:txBody>
          <a:bodyPr/>
          <a:lstStyle/>
          <a:p>
            <a:pPr eaLnBrk="1" hangingPunct="1">
              <a:defRPr/>
            </a:pPr>
            <a:endParaRPr lang="en-US" dirty="0">
              <a:ea typeface="ＭＳ Ｐゴシック" charset="0"/>
              <a:cs typeface="+mn-cs"/>
            </a:endParaRPr>
          </a:p>
        </p:txBody>
      </p:sp>
    </p:spTree>
    <p:extLst>
      <p:ext uri="{BB962C8B-B14F-4D97-AF65-F5344CB8AC3E}">
        <p14:creationId xmlns:p14="http://schemas.microsoft.com/office/powerpoint/2010/main" val="2280070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2800">
                <a:solidFill>
                  <a:schemeClr val="tx2"/>
                </a:solidFill>
                <a:latin typeface="Tahoma" pitchFamily="34" charset="0"/>
                <a:ea typeface="MS PGothic" pitchFamily="34" charset="-128"/>
              </a:defRPr>
            </a:lvl1pPr>
            <a:lvl2pPr marL="742950" indent="-285750" eaLnBrk="0" hangingPunct="0">
              <a:defRPr sz="2800">
                <a:solidFill>
                  <a:schemeClr val="tx2"/>
                </a:solidFill>
                <a:latin typeface="Tahoma" pitchFamily="34" charset="0"/>
                <a:ea typeface="MS PGothic" pitchFamily="34" charset="-128"/>
              </a:defRPr>
            </a:lvl2pPr>
            <a:lvl3pPr marL="1143000" indent="-228600" eaLnBrk="0" hangingPunct="0">
              <a:defRPr sz="2800">
                <a:solidFill>
                  <a:schemeClr val="tx2"/>
                </a:solidFill>
                <a:latin typeface="Tahoma" pitchFamily="34" charset="0"/>
                <a:ea typeface="MS PGothic" pitchFamily="34" charset="-128"/>
              </a:defRPr>
            </a:lvl3pPr>
            <a:lvl4pPr marL="1600200" indent="-228600" eaLnBrk="0" hangingPunct="0">
              <a:defRPr sz="2800">
                <a:solidFill>
                  <a:schemeClr val="tx2"/>
                </a:solidFill>
                <a:latin typeface="Tahoma" pitchFamily="34" charset="0"/>
                <a:ea typeface="MS PGothic" pitchFamily="34" charset="-128"/>
              </a:defRPr>
            </a:lvl4pPr>
            <a:lvl5pPr marL="2057400" indent="-228600" eaLnBrk="0" hangingPunct="0">
              <a:defRPr sz="2800">
                <a:solidFill>
                  <a:schemeClr val="tx2"/>
                </a:solidFill>
                <a:latin typeface="Tahoma" pitchFamily="34" charset="0"/>
                <a:ea typeface="MS PGothic" pitchFamily="34" charset="-128"/>
              </a:defRPr>
            </a:lvl5pPr>
            <a:lvl6pPr marL="2514600" indent="-228600" eaLnBrk="0" fontAlgn="base" hangingPunct="0">
              <a:spcBef>
                <a:spcPct val="0"/>
              </a:spcBef>
              <a:spcAft>
                <a:spcPct val="0"/>
              </a:spcAft>
              <a:defRPr sz="2800">
                <a:solidFill>
                  <a:schemeClr val="tx2"/>
                </a:solidFill>
                <a:latin typeface="Tahoma" pitchFamily="34" charset="0"/>
                <a:ea typeface="MS PGothic" pitchFamily="34" charset="-128"/>
              </a:defRPr>
            </a:lvl6pPr>
            <a:lvl7pPr marL="2971800" indent="-228600" eaLnBrk="0" fontAlgn="base" hangingPunct="0">
              <a:spcBef>
                <a:spcPct val="0"/>
              </a:spcBef>
              <a:spcAft>
                <a:spcPct val="0"/>
              </a:spcAft>
              <a:defRPr sz="2800">
                <a:solidFill>
                  <a:schemeClr val="tx2"/>
                </a:solidFill>
                <a:latin typeface="Tahoma" pitchFamily="34" charset="0"/>
                <a:ea typeface="MS PGothic" pitchFamily="34" charset="-128"/>
              </a:defRPr>
            </a:lvl7pPr>
            <a:lvl8pPr marL="3429000" indent="-228600" eaLnBrk="0" fontAlgn="base" hangingPunct="0">
              <a:spcBef>
                <a:spcPct val="0"/>
              </a:spcBef>
              <a:spcAft>
                <a:spcPct val="0"/>
              </a:spcAft>
              <a:defRPr sz="2800">
                <a:solidFill>
                  <a:schemeClr val="tx2"/>
                </a:solidFill>
                <a:latin typeface="Tahoma" pitchFamily="34" charset="0"/>
                <a:ea typeface="MS PGothic" pitchFamily="34" charset="-128"/>
              </a:defRPr>
            </a:lvl8pPr>
            <a:lvl9pPr marL="3886200" indent="-228600" eaLnBrk="0" fontAlgn="base" hangingPunct="0">
              <a:spcBef>
                <a:spcPct val="0"/>
              </a:spcBef>
              <a:spcAft>
                <a:spcPct val="0"/>
              </a:spcAft>
              <a:defRPr sz="2800">
                <a:solidFill>
                  <a:schemeClr val="tx2"/>
                </a:solidFill>
                <a:latin typeface="Tahoma" pitchFamily="34" charset="0"/>
                <a:ea typeface="MS PGothic" pitchFamily="34" charset="-128"/>
              </a:defRPr>
            </a:lvl9pPr>
          </a:lstStyle>
          <a:p>
            <a:pPr eaLnBrk="1" hangingPunct="1"/>
            <a:fld id="{F76204EE-9461-48C9-A2D8-56F2A713AC15}" type="slidenum">
              <a:rPr lang="en-US" altLang="en-US" sz="1200">
                <a:solidFill>
                  <a:schemeClr val="tx1"/>
                </a:solidFill>
                <a:latin typeface="Arial" pitchFamily="34" charset="0"/>
              </a:rPr>
              <a:pPr eaLnBrk="1" hangingPunct="1"/>
              <a:t>22</a:t>
            </a:fld>
            <a:endParaRPr lang="en-US" altLang="en-US" sz="1200">
              <a:solidFill>
                <a:schemeClr val="tx1"/>
              </a:solidFill>
              <a:latin typeface="Arial" pitchFamily="34" charset="0"/>
            </a:endParaRPr>
          </a:p>
        </p:txBody>
      </p:sp>
      <p:sp>
        <p:nvSpPr>
          <p:cNvPr id="20582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05827"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22574017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2800">
                <a:solidFill>
                  <a:schemeClr val="tx2"/>
                </a:solidFill>
                <a:latin typeface="Tahoma" pitchFamily="34" charset="0"/>
                <a:ea typeface="MS PGothic" pitchFamily="34" charset="-128"/>
              </a:defRPr>
            </a:lvl1pPr>
            <a:lvl2pPr marL="742950" indent="-285750" eaLnBrk="0" hangingPunct="0">
              <a:defRPr sz="2800">
                <a:solidFill>
                  <a:schemeClr val="tx2"/>
                </a:solidFill>
                <a:latin typeface="Tahoma" pitchFamily="34" charset="0"/>
                <a:ea typeface="MS PGothic" pitchFamily="34" charset="-128"/>
              </a:defRPr>
            </a:lvl2pPr>
            <a:lvl3pPr marL="1143000" indent="-228600" eaLnBrk="0" hangingPunct="0">
              <a:defRPr sz="2800">
                <a:solidFill>
                  <a:schemeClr val="tx2"/>
                </a:solidFill>
                <a:latin typeface="Tahoma" pitchFamily="34" charset="0"/>
                <a:ea typeface="MS PGothic" pitchFamily="34" charset="-128"/>
              </a:defRPr>
            </a:lvl3pPr>
            <a:lvl4pPr marL="1600200" indent="-228600" eaLnBrk="0" hangingPunct="0">
              <a:defRPr sz="2800">
                <a:solidFill>
                  <a:schemeClr val="tx2"/>
                </a:solidFill>
                <a:latin typeface="Tahoma" pitchFamily="34" charset="0"/>
                <a:ea typeface="MS PGothic" pitchFamily="34" charset="-128"/>
              </a:defRPr>
            </a:lvl4pPr>
            <a:lvl5pPr marL="2057400" indent="-228600" eaLnBrk="0" hangingPunct="0">
              <a:defRPr sz="2800">
                <a:solidFill>
                  <a:schemeClr val="tx2"/>
                </a:solidFill>
                <a:latin typeface="Tahoma" pitchFamily="34" charset="0"/>
                <a:ea typeface="MS PGothic" pitchFamily="34" charset="-128"/>
              </a:defRPr>
            </a:lvl5pPr>
            <a:lvl6pPr marL="2514600" indent="-228600" eaLnBrk="0" fontAlgn="base" hangingPunct="0">
              <a:spcBef>
                <a:spcPct val="0"/>
              </a:spcBef>
              <a:spcAft>
                <a:spcPct val="0"/>
              </a:spcAft>
              <a:defRPr sz="2800">
                <a:solidFill>
                  <a:schemeClr val="tx2"/>
                </a:solidFill>
                <a:latin typeface="Tahoma" pitchFamily="34" charset="0"/>
                <a:ea typeface="MS PGothic" pitchFamily="34" charset="-128"/>
              </a:defRPr>
            </a:lvl6pPr>
            <a:lvl7pPr marL="2971800" indent="-228600" eaLnBrk="0" fontAlgn="base" hangingPunct="0">
              <a:spcBef>
                <a:spcPct val="0"/>
              </a:spcBef>
              <a:spcAft>
                <a:spcPct val="0"/>
              </a:spcAft>
              <a:defRPr sz="2800">
                <a:solidFill>
                  <a:schemeClr val="tx2"/>
                </a:solidFill>
                <a:latin typeface="Tahoma" pitchFamily="34" charset="0"/>
                <a:ea typeface="MS PGothic" pitchFamily="34" charset="-128"/>
              </a:defRPr>
            </a:lvl7pPr>
            <a:lvl8pPr marL="3429000" indent="-228600" eaLnBrk="0" fontAlgn="base" hangingPunct="0">
              <a:spcBef>
                <a:spcPct val="0"/>
              </a:spcBef>
              <a:spcAft>
                <a:spcPct val="0"/>
              </a:spcAft>
              <a:defRPr sz="2800">
                <a:solidFill>
                  <a:schemeClr val="tx2"/>
                </a:solidFill>
                <a:latin typeface="Tahoma" pitchFamily="34" charset="0"/>
                <a:ea typeface="MS PGothic" pitchFamily="34" charset="-128"/>
              </a:defRPr>
            </a:lvl8pPr>
            <a:lvl9pPr marL="3886200" indent="-228600" eaLnBrk="0" fontAlgn="base" hangingPunct="0">
              <a:spcBef>
                <a:spcPct val="0"/>
              </a:spcBef>
              <a:spcAft>
                <a:spcPct val="0"/>
              </a:spcAft>
              <a:defRPr sz="2800">
                <a:solidFill>
                  <a:schemeClr val="tx2"/>
                </a:solidFill>
                <a:latin typeface="Tahoma" pitchFamily="34" charset="0"/>
                <a:ea typeface="MS PGothic" pitchFamily="34" charset="-128"/>
              </a:defRPr>
            </a:lvl9pPr>
          </a:lstStyle>
          <a:p>
            <a:pPr eaLnBrk="1" hangingPunct="1"/>
            <a:fld id="{591806A8-8BA6-4120-9804-D00917303454}" type="slidenum">
              <a:rPr lang="en-US" altLang="en-US" sz="1200">
                <a:solidFill>
                  <a:schemeClr val="tx1"/>
                </a:solidFill>
                <a:latin typeface="Arial" pitchFamily="34" charset="0"/>
              </a:rPr>
              <a:pPr eaLnBrk="1" hangingPunct="1"/>
              <a:t>25</a:t>
            </a:fld>
            <a:endParaRPr lang="en-US" altLang="en-US" sz="1200">
              <a:solidFill>
                <a:schemeClr val="tx1"/>
              </a:solidFill>
              <a:latin typeface="Arial" pitchFamily="34" charset="0"/>
            </a:endParaRPr>
          </a:p>
        </p:txBody>
      </p:sp>
      <p:sp>
        <p:nvSpPr>
          <p:cNvPr id="11878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a:solidFill>
                  <a:schemeClr val="tx2"/>
                </a:solidFill>
                <a:latin typeface="Tahoma" pitchFamily="34" charset="0"/>
                <a:ea typeface="MS PGothic" pitchFamily="34" charset="-128"/>
              </a:defRPr>
            </a:lvl1pPr>
            <a:lvl2pPr marL="742950" indent="-285750" eaLnBrk="0" hangingPunct="0">
              <a:defRPr sz="2800">
                <a:solidFill>
                  <a:schemeClr val="tx2"/>
                </a:solidFill>
                <a:latin typeface="Tahoma" pitchFamily="34" charset="0"/>
                <a:ea typeface="MS PGothic" pitchFamily="34" charset="-128"/>
              </a:defRPr>
            </a:lvl2pPr>
            <a:lvl3pPr marL="1143000" indent="-228600" eaLnBrk="0" hangingPunct="0">
              <a:defRPr sz="2800">
                <a:solidFill>
                  <a:schemeClr val="tx2"/>
                </a:solidFill>
                <a:latin typeface="Tahoma" pitchFamily="34" charset="0"/>
                <a:ea typeface="MS PGothic" pitchFamily="34" charset="-128"/>
              </a:defRPr>
            </a:lvl3pPr>
            <a:lvl4pPr marL="1600200" indent="-228600" eaLnBrk="0" hangingPunct="0">
              <a:defRPr sz="2800">
                <a:solidFill>
                  <a:schemeClr val="tx2"/>
                </a:solidFill>
                <a:latin typeface="Tahoma" pitchFamily="34" charset="0"/>
                <a:ea typeface="MS PGothic" pitchFamily="34" charset="-128"/>
              </a:defRPr>
            </a:lvl4pPr>
            <a:lvl5pPr marL="2057400" indent="-228600" eaLnBrk="0" hangingPunct="0">
              <a:defRPr sz="2800">
                <a:solidFill>
                  <a:schemeClr val="tx2"/>
                </a:solidFill>
                <a:latin typeface="Tahoma" pitchFamily="34" charset="0"/>
                <a:ea typeface="MS PGothic" pitchFamily="34" charset="-128"/>
              </a:defRPr>
            </a:lvl5pPr>
            <a:lvl6pPr marL="2514600" indent="-228600" eaLnBrk="0" fontAlgn="base" hangingPunct="0">
              <a:spcBef>
                <a:spcPct val="0"/>
              </a:spcBef>
              <a:spcAft>
                <a:spcPct val="0"/>
              </a:spcAft>
              <a:defRPr sz="2800">
                <a:solidFill>
                  <a:schemeClr val="tx2"/>
                </a:solidFill>
                <a:latin typeface="Tahoma" pitchFamily="34" charset="0"/>
                <a:ea typeface="MS PGothic" pitchFamily="34" charset="-128"/>
              </a:defRPr>
            </a:lvl6pPr>
            <a:lvl7pPr marL="2971800" indent="-228600" eaLnBrk="0" fontAlgn="base" hangingPunct="0">
              <a:spcBef>
                <a:spcPct val="0"/>
              </a:spcBef>
              <a:spcAft>
                <a:spcPct val="0"/>
              </a:spcAft>
              <a:defRPr sz="2800">
                <a:solidFill>
                  <a:schemeClr val="tx2"/>
                </a:solidFill>
                <a:latin typeface="Tahoma" pitchFamily="34" charset="0"/>
                <a:ea typeface="MS PGothic" pitchFamily="34" charset="-128"/>
              </a:defRPr>
            </a:lvl7pPr>
            <a:lvl8pPr marL="3429000" indent="-228600" eaLnBrk="0" fontAlgn="base" hangingPunct="0">
              <a:spcBef>
                <a:spcPct val="0"/>
              </a:spcBef>
              <a:spcAft>
                <a:spcPct val="0"/>
              </a:spcAft>
              <a:defRPr sz="2800">
                <a:solidFill>
                  <a:schemeClr val="tx2"/>
                </a:solidFill>
                <a:latin typeface="Tahoma" pitchFamily="34" charset="0"/>
                <a:ea typeface="MS PGothic" pitchFamily="34" charset="-128"/>
              </a:defRPr>
            </a:lvl8pPr>
            <a:lvl9pPr marL="3886200" indent="-228600" eaLnBrk="0" fontAlgn="base" hangingPunct="0">
              <a:spcBef>
                <a:spcPct val="0"/>
              </a:spcBef>
              <a:spcAft>
                <a:spcPct val="0"/>
              </a:spcAft>
              <a:defRPr sz="2800">
                <a:solidFill>
                  <a:schemeClr val="tx2"/>
                </a:solidFill>
                <a:latin typeface="Tahoma" pitchFamily="34" charset="0"/>
                <a:ea typeface="MS PGothic" pitchFamily="34" charset="-128"/>
              </a:defRPr>
            </a:lvl9pPr>
          </a:lstStyle>
          <a:p>
            <a:pPr algn="r" eaLnBrk="1" hangingPunct="1"/>
            <a:fld id="{A4B861E5-5467-440A-B9D3-176C66D36FD5}" type="slidenum">
              <a:rPr lang="en-US" altLang="en-US" sz="1200">
                <a:solidFill>
                  <a:schemeClr val="tx1"/>
                </a:solidFill>
                <a:effectLst/>
                <a:latin typeface="Times New Roman" pitchFamily="18" charset="0"/>
              </a:rPr>
              <a:pPr algn="r" eaLnBrk="1" hangingPunct="1"/>
              <a:t>25</a:t>
            </a:fld>
            <a:endParaRPr lang="en-US" altLang="en-US" sz="1200">
              <a:solidFill>
                <a:schemeClr val="tx1"/>
              </a:solidFill>
              <a:effectLst/>
              <a:latin typeface="Times New Roman" pitchFamily="18" charset="0"/>
            </a:endParaRPr>
          </a:p>
        </p:txBody>
      </p:sp>
      <p:sp>
        <p:nvSpPr>
          <p:cNvPr id="216067"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16068"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3902783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09A797-A0BF-4B15-A52A-5B32B3ECA46A}"/>
              </a:ext>
            </a:extLst>
          </p:cNvPr>
          <p:cNvSpPr>
            <a:spLocks noGrp="1" noChangeArrowheads="1"/>
          </p:cNvSpPr>
          <p:nvPr>
            <p:ph type="sldNum"/>
          </p:nvPr>
        </p:nvSpPr>
        <p:spPr>
          <a:ln/>
        </p:spPr>
        <p:txBody>
          <a:bodyPr/>
          <a:lstStyle/>
          <a:p>
            <a:fld id="{2B05DD60-ABD8-4A88-92FB-12AAADC36529}" type="slidenum">
              <a:rPr lang="en-US" altLang="en-US"/>
              <a:pPr/>
              <a:t>26</a:t>
            </a:fld>
            <a:endParaRPr lang="en-US" altLang="en-US"/>
          </a:p>
        </p:txBody>
      </p:sp>
      <p:sp>
        <p:nvSpPr>
          <p:cNvPr id="4097" name="Rectangle 1">
            <a:extLst>
              <a:ext uri="{FF2B5EF4-FFF2-40B4-BE49-F238E27FC236}">
                <a16:creationId xmlns:a16="http://schemas.microsoft.com/office/drawing/2014/main" id="{150E27E8-3DA3-454A-829D-7F6FBD818769}"/>
              </a:ext>
            </a:extLst>
          </p:cNvPr>
          <p:cNvSpPr txBox="1">
            <a:spLocks noGrp="1" noRot="1" noChangeAspect="1" noChangeArrowheads="1"/>
          </p:cNvSpPr>
          <p:nvPr>
            <p:ph type="sldImg"/>
          </p:nvPr>
        </p:nvSpPr>
        <p:spPr bwMode="auto">
          <a:xfrm>
            <a:off x="820738" y="1006475"/>
            <a:ext cx="6129337" cy="3448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a:extLst>
              <a:ext uri="{FF2B5EF4-FFF2-40B4-BE49-F238E27FC236}">
                <a16:creationId xmlns:a16="http://schemas.microsoft.com/office/drawing/2014/main" id="{6524906C-A66E-44F3-B0DF-B1B1EF1D3E7E}"/>
              </a:ext>
            </a:extLst>
          </p:cNvPr>
          <p:cNvSpPr txBox="1">
            <a:spLocks noGrp="1" noChangeArrowheads="1"/>
          </p:cNvSpPr>
          <p:nvPr>
            <p:ph type="body" idx="1"/>
          </p:nvPr>
        </p:nvSpPr>
        <p:spPr bwMode="auto">
          <a:xfrm>
            <a:off x="1185863" y="4787900"/>
            <a:ext cx="5407025" cy="116157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7640" rIns="0" bIns="0"/>
          <a:lstStyle/>
          <a:p>
            <a:pPr marL="215900" indent="-214313" eaLnBrk="1">
              <a:lnSpc>
                <a:spcPct val="93000"/>
              </a:lnSpc>
              <a:spcBef>
                <a:spcPct val="0"/>
              </a:spcBef>
              <a:tabLst>
                <a:tab pos="723900" algn="l"/>
                <a:tab pos="1447800" algn="l"/>
                <a:tab pos="2171700" algn="l"/>
                <a:tab pos="2895600" algn="l"/>
                <a:tab pos="3619500" algn="l"/>
                <a:tab pos="4343400" algn="l"/>
                <a:tab pos="5067300" algn="l"/>
              </a:tabLst>
            </a:pPr>
            <a:endParaRPr lang="en-US" altLang="en-US" sz="2000" dirty="0">
              <a:latin typeface="arial" panose="020B0604020202020204" pitchFamily="34" charset="0"/>
              <a:cs typeface="Baekmuk Gulim" charset="0"/>
            </a:endParaRPr>
          </a:p>
        </p:txBody>
      </p:sp>
    </p:spTree>
    <p:extLst>
      <p:ext uri="{BB962C8B-B14F-4D97-AF65-F5344CB8AC3E}">
        <p14:creationId xmlns:p14="http://schemas.microsoft.com/office/powerpoint/2010/main" val="2512614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027BD5A-1AA9-4831-8CAC-D080619FA121}" type="slidenum">
              <a:rPr lang="en-US" smtClean="0"/>
              <a:t>2</a:t>
            </a:fld>
            <a:endParaRPr lang="en-US"/>
          </a:p>
        </p:txBody>
      </p:sp>
    </p:spTree>
    <p:extLst>
      <p:ext uri="{BB962C8B-B14F-4D97-AF65-F5344CB8AC3E}">
        <p14:creationId xmlns:p14="http://schemas.microsoft.com/office/powerpoint/2010/main" val="19699933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27BD5A-1AA9-4831-8CAC-D080619FA121}" type="slidenum">
              <a:rPr lang="en-US" smtClean="0"/>
              <a:t>28</a:t>
            </a:fld>
            <a:endParaRPr lang="en-US"/>
          </a:p>
        </p:txBody>
      </p:sp>
    </p:spTree>
    <p:extLst>
      <p:ext uri="{BB962C8B-B14F-4D97-AF65-F5344CB8AC3E}">
        <p14:creationId xmlns:p14="http://schemas.microsoft.com/office/powerpoint/2010/main" val="16046778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Genetic anticipation</a:t>
            </a:r>
          </a:p>
        </p:txBody>
      </p:sp>
      <p:sp>
        <p:nvSpPr>
          <p:cNvPr id="4" name="Slide Number Placeholder 3"/>
          <p:cNvSpPr>
            <a:spLocks noGrp="1"/>
          </p:cNvSpPr>
          <p:nvPr>
            <p:ph type="sldNum" sz="quarter" idx="5"/>
          </p:nvPr>
        </p:nvSpPr>
        <p:spPr/>
        <p:txBody>
          <a:bodyPr/>
          <a:lstStyle/>
          <a:p>
            <a:fld id="{4027BD5A-1AA9-4831-8CAC-D080619FA121}" type="slidenum">
              <a:rPr lang="en-US" smtClean="0"/>
              <a:t>30</a:t>
            </a:fld>
            <a:endParaRPr lang="en-US"/>
          </a:p>
        </p:txBody>
      </p:sp>
    </p:spTree>
    <p:extLst>
      <p:ext uri="{BB962C8B-B14F-4D97-AF65-F5344CB8AC3E}">
        <p14:creationId xmlns:p14="http://schemas.microsoft.com/office/powerpoint/2010/main" val="7036369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27BD5A-1AA9-4831-8CAC-D080619FA121}" type="slidenum">
              <a:rPr lang="en-US" smtClean="0"/>
              <a:t>36</a:t>
            </a:fld>
            <a:endParaRPr lang="en-US"/>
          </a:p>
        </p:txBody>
      </p:sp>
    </p:spTree>
    <p:extLst>
      <p:ext uri="{BB962C8B-B14F-4D97-AF65-F5344CB8AC3E}">
        <p14:creationId xmlns:p14="http://schemas.microsoft.com/office/powerpoint/2010/main" val="3110624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027BD5A-1AA9-4831-8CAC-D080619FA121}" type="slidenum">
              <a:rPr lang="en-US" smtClean="0"/>
              <a:t>3</a:t>
            </a:fld>
            <a:endParaRPr lang="en-US"/>
          </a:p>
        </p:txBody>
      </p:sp>
    </p:spTree>
    <p:extLst>
      <p:ext uri="{BB962C8B-B14F-4D97-AF65-F5344CB8AC3E}">
        <p14:creationId xmlns:p14="http://schemas.microsoft.com/office/powerpoint/2010/main" val="2029067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27BD5A-1AA9-4831-8CAC-D080619FA121}" type="slidenum">
              <a:rPr lang="en-US" smtClean="0"/>
              <a:t>4</a:t>
            </a:fld>
            <a:endParaRPr lang="en-US"/>
          </a:p>
        </p:txBody>
      </p:sp>
    </p:spTree>
    <p:extLst>
      <p:ext uri="{BB962C8B-B14F-4D97-AF65-F5344CB8AC3E}">
        <p14:creationId xmlns:p14="http://schemas.microsoft.com/office/powerpoint/2010/main" val="347447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27BD5A-1AA9-4831-8CAC-D080619FA121}" type="slidenum">
              <a:rPr lang="en-US" smtClean="0"/>
              <a:t>6</a:t>
            </a:fld>
            <a:endParaRPr lang="en-US"/>
          </a:p>
        </p:txBody>
      </p:sp>
    </p:spTree>
    <p:extLst>
      <p:ext uri="{BB962C8B-B14F-4D97-AF65-F5344CB8AC3E}">
        <p14:creationId xmlns:p14="http://schemas.microsoft.com/office/powerpoint/2010/main" val="4248070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27BD5A-1AA9-4831-8CAC-D080619FA121}" type="slidenum">
              <a:rPr lang="en-US" smtClean="0"/>
              <a:t>7</a:t>
            </a:fld>
            <a:endParaRPr lang="en-US"/>
          </a:p>
        </p:txBody>
      </p:sp>
    </p:spTree>
    <p:extLst>
      <p:ext uri="{BB962C8B-B14F-4D97-AF65-F5344CB8AC3E}">
        <p14:creationId xmlns:p14="http://schemas.microsoft.com/office/powerpoint/2010/main" val="3063915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to our patients who gave me permission to make short videos for educational use</a:t>
            </a:r>
          </a:p>
          <a:p>
            <a:endParaRPr lang="en-US" dirty="0"/>
          </a:p>
        </p:txBody>
      </p:sp>
      <p:sp>
        <p:nvSpPr>
          <p:cNvPr id="4" name="Slide Number Placeholder 3"/>
          <p:cNvSpPr>
            <a:spLocks noGrp="1"/>
          </p:cNvSpPr>
          <p:nvPr>
            <p:ph type="sldNum" sz="quarter" idx="5"/>
          </p:nvPr>
        </p:nvSpPr>
        <p:spPr/>
        <p:txBody>
          <a:bodyPr/>
          <a:lstStyle/>
          <a:p>
            <a:fld id="{4027BD5A-1AA9-4831-8CAC-D080619FA121}" type="slidenum">
              <a:rPr lang="en-US" smtClean="0"/>
              <a:t>8</a:t>
            </a:fld>
            <a:endParaRPr lang="en-US"/>
          </a:p>
        </p:txBody>
      </p:sp>
    </p:spTree>
    <p:extLst>
      <p:ext uri="{BB962C8B-B14F-4D97-AF65-F5344CB8AC3E}">
        <p14:creationId xmlns:p14="http://schemas.microsoft.com/office/powerpoint/2010/main" val="1544538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severe form of DM1</a:t>
            </a:r>
          </a:p>
        </p:txBody>
      </p:sp>
      <p:sp>
        <p:nvSpPr>
          <p:cNvPr id="4" name="Slide Number Placeholder 3"/>
          <p:cNvSpPr>
            <a:spLocks noGrp="1"/>
          </p:cNvSpPr>
          <p:nvPr>
            <p:ph type="sldNum" sz="quarter" idx="5"/>
          </p:nvPr>
        </p:nvSpPr>
        <p:spPr/>
        <p:txBody>
          <a:bodyPr/>
          <a:lstStyle/>
          <a:p>
            <a:fld id="{4027BD5A-1AA9-4831-8CAC-D080619FA121}" type="slidenum">
              <a:rPr lang="en-US" smtClean="0"/>
              <a:t>10</a:t>
            </a:fld>
            <a:endParaRPr lang="en-US"/>
          </a:p>
        </p:txBody>
      </p:sp>
    </p:spTree>
    <p:extLst>
      <p:ext uri="{BB962C8B-B14F-4D97-AF65-F5344CB8AC3E}">
        <p14:creationId xmlns:p14="http://schemas.microsoft.com/office/powerpoint/2010/main" val="3651408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27BD5A-1AA9-4831-8CAC-D080619FA121}" type="slidenum">
              <a:rPr lang="en-US" smtClean="0"/>
              <a:t>12</a:t>
            </a:fld>
            <a:endParaRPr lang="en-US"/>
          </a:p>
        </p:txBody>
      </p:sp>
    </p:spTree>
    <p:extLst>
      <p:ext uri="{BB962C8B-B14F-4D97-AF65-F5344CB8AC3E}">
        <p14:creationId xmlns:p14="http://schemas.microsoft.com/office/powerpoint/2010/main" val="2136676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E8DB3-A8AC-4C41-A59C-42303DA824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4B3DC9-9DC6-402A-8862-CACA922843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68AE85-BE90-4535-B1C1-A265572195CB}"/>
              </a:ext>
            </a:extLst>
          </p:cNvPr>
          <p:cNvSpPr>
            <a:spLocks noGrp="1"/>
          </p:cNvSpPr>
          <p:nvPr>
            <p:ph type="dt" sz="half" idx="10"/>
          </p:nvPr>
        </p:nvSpPr>
        <p:spPr/>
        <p:txBody>
          <a:bodyPr/>
          <a:lstStyle/>
          <a:p>
            <a:fld id="{02A20BCA-6092-4DB1-97AE-745FF3390BB2}" type="datetimeFigureOut">
              <a:rPr lang="en-US" smtClean="0"/>
              <a:t>8/5/2019</a:t>
            </a:fld>
            <a:endParaRPr lang="en-US"/>
          </a:p>
        </p:txBody>
      </p:sp>
      <p:sp>
        <p:nvSpPr>
          <p:cNvPr id="5" name="Footer Placeholder 4">
            <a:extLst>
              <a:ext uri="{FF2B5EF4-FFF2-40B4-BE49-F238E27FC236}">
                <a16:creationId xmlns:a16="http://schemas.microsoft.com/office/drawing/2014/main" id="{98AECB6B-5FC2-48F5-9D7C-ED8C31857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E5A2F1-107E-4119-BB30-EE8B03555FA5}"/>
              </a:ext>
            </a:extLst>
          </p:cNvPr>
          <p:cNvSpPr>
            <a:spLocks noGrp="1"/>
          </p:cNvSpPr>
          <p:nvPr>
            <p:ph type="sldNum" sz="quarter" idx="12"/>
          </p:nvPr>
        </p:nvSpPr>
        <p:spPr/>
        <p:txBody>
          <a:bodyPr/>
          <a:lstStyle/>
          <a:p>
            <a:fld id="{5B7177DF-8F0E-4349-8B66-6128EBE862AD}" type="slidenum">
              <a:rPr lang="en-US" smtClean="0"/>
              <a:t>‹#›</a:t>
            </a:fld>
            <a:endParaRPr lang="en-US"/>
          </a:p>
        </p:txBody>
      </p:sp>
    </p:spTree>
    <p:extLst>
      <p:ext uri="{BB962C8B-B14F-4D97-AF65-F5344CB8AC3E}">
        <p14:creationId xmlns:p14="http://schemas.microsoft.com/office/powerpoint/2010/main" val="3096589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31165-7924-4B96-B0B3-DDD3B824BD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0A0100-9AF0-4374-B8F1-87D3F44ED19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EB9A0D-3D5C-40AB-B7B9-446210EAFD6D}"/>
              </a:ext>
            </a:extLst>
          </p:cNvPr>
          <p:cNvSpPr>
            <a:spLocks noGrp="1"/>
          </p:cNvSpPr>
          <p:nvPr>
            <p:ph type="dt" sz="half" idx="10"/>
          </p:nvPr>
        </p:nvSpPr>
        <p:spPr/>
        <p:txBody>
          <a:bodyPr/>
          <a:lstStyle/>
          <a:p>
            <a:fld id="{02A20BCA-6092-4DB1-97AE-745FF3390BB2}" type="datetimeFigureOut">
              <a:rPr lang="en-US" smtClean="0"/>
              <a:t>8/5/2019</a:t>
            </a:fld>
            <a:endParaRPr lang="en-US"/>
          </a:p>
        </p:txBody>
      </p:sp>
      <p:sp>
        <p:nvSpPr>
          <p:cNvPr id="5" name="Footer Placeholder 4">
            <a:extLst>
              <a:ext uri="{FF2B5EF4-FFF2-40B4-BE49-F238E27FC236}">
                <a16:creationId xmlns:a16="http://schemas.microsoft.com/office/drawing/2014/main" id="{1A805EA9-FD25-478B-8D86-BE19A9899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D76911-AB88-4641-B908-89BA63672DE1}"/>
              </a:ext>
            </a:extLst>
          </p:cNvPr>
          <p:cNvSpPr>
            <a:spLocks noGrp="1"/>
          </p:cNvSpPr>
          <p:nvPr>
            <p:ph type="sldNum" sz="quarter" idx="12"/>
          </p:nvPr>
        </p:nvSpPr>
        <p:spPr/>
        <p:txBody>
          <a:bodyPr/>
          <a:lstStyle/>
          <a:p>
            <a:fld id="{5B7177DF-8F0E-4349-8B66-6128EBE862AD}" type="slidenum">
              <a:rPr lang="en-US" smtClean="0"/>
              <a:t>‹#›</a:t>
            </a:fld>
            <a:endParaRPr lang="en-US"/>
          </a:p>
        </p:txBody>
      </p:sp>
    </p:spTree>
    <p:extLst>
      <p:ext uri="{BB962C8B-B14F-4D97-AF65-F5344CB8AC3E}">
        <p14:creationId xmlns:p14="http://schemas.microsoft.com/office/powerpoint/2010/main" val="3770896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C5FF5B-E5F8-40B8-BC6F-2FD4C255F1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7C5BD96-6CB6-49A3-8B34-D6E1B3D34E3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83CE0C-FC22-4C8A-B016-1DFD6BA5D729}"/>
              </a:ext>
            </a:extLst>
          </p:cNvPr>
          <p:cNvSpPr>
            <a:spLocks noGrp="1"/>
          </p:cNvSpPr>
          <p:nvPr>
            <p:ph type="dt" sz="half" idx="10"/>
          </p:nvPr>
        </p:nvSpPr>
        <p:spPr/>
        <p:txBody>
          <a:bodyPr/>
          <a:lstStyle/>
          <a:p>
            <a:fld id="{02A20BCA-6092-4DB1-97AE-745FF3390BB2}" type="datetimeFigureOut">
              <a:rPr lang="en-US" smtClean="0"/>
              <a:t>8/5/2019</a:t>
            </a:fld>
            <a:endParaRPr lang="en-US"/>
          </a:p>
        </p:txBody>
      </p:sp>
      <p:sp>
        <p:nvSpPr>
          <p:cNvPr id="5" name="Footer Placeholder 4">
            <a:extLst>
              <a:ext uri="{FF2B5EF4-FFF2-40B4-BE49-F238E27FC236}">
                <a16:creationId xmlns:a16="http://schemas.microsoft.com/office/drawing/2014/main" id="{359CC2B4-3266-438A-896C-CC35E41EF3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2C25DE-7AFF-4476-BFEA-7F4B3CFC4A3A}"/>
              </a:ext>
            </a:extLst>
          </p:cNvPr>
          <p:cNvSpPr>
            <a:spLocks noGrp="1"/>
          </p:cNvSpPr>
          <p:nvPr>
            <p:ph type="sldNum" sz="quarter" idx="12"/>
          </p:nvPr>
        </p:nvSpPr>
        <p:spPr/>
        <p:txBody>
          <a:bodyPr/>
          <a:lstStyle/>
          <a:p>
            <a:fld id="{5B7177DF-8F0E-4349-8B66-6128EBE862AD}" type="slidenum">
              <a:rPr lang="en-US" smtClean="0"/>
              <a:t>‹#›</a:t>
            </a:fld>
            <a:endParaRPr lang="en-US"/>
          </a:p>
        </p:txBody>
      </p:sp>
    </p:spTree>
    <p:extLst>
      <p:ext uri="{BB962C8B-B14F-4D97-AF65-F5344CB8AC3E}">
        <p14:creationId xmlns:p14="http://schemas.microsoft.com/office/powerpoint/2010/main" val="1304400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Slide">
    <p:bg>
      <p:bgPr>
        <a:solidFill>
          <a:srgbClr val="003DA6"/>
        </a:solidFill>
        <a:effectLst/>
      </p:bgPr>
    </p:bg>
    <p:spTree>
      <p:nvGrpSpPr>
        <p:cNvPr id="1" name=""/>
        <p:cNvGrpSpPr/>
        <p:nvPr/>
      </p:nvGrpSpPr>
      <p:grpSpPr>
        <a:xfrm>
          <a:off x="0" y="0"/>
          <a:ext cx="0" cy="0"/>
          <a:chOff x="0" y="0"/>
          <a:chExt cx="0" cy="0"/>
        </a:xfrm>
      </p:grpSpPr>
      <p:pic>
        <p:nvPicPr>
          <p:cNvPr id="1036" name="Picture 12" descr="C:\Users\tjernigan\Desktop\KUMC_ppt_template\murphy4.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11844"/>
          <a:stretch/>
        </p:blipFill>
        <p:spPr bwMode="auto">
          <a:xfrm>
            <a:off x="3103248" y="-2275"/>
            <a:ext cx="9088753" cy="686027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userDrawn="1"/>
        </p:nvSpPr>
        <p:spPr>
          <a:xfrm>
            <a:off x="-7796" y="-2275"/>
            <a:ext cx="5001453" cy="6860276"/>
          </a:xfrm>
          <a:custGeom>
            <a:avLst/>
            <a:gdLst>
              <a:gd name="connsiteX0" fmla="*/ 0 w 3128749"/>
              <a:gd name="connsiteY0" fmla="*/ 0 h 6858000"/>
              <a:gd name="connsiteX1" fmla="*/ 3128749 w 3128749"/>
              <a:gd name="connsiteY1" fmla="*/ 0 h 6858000"/>
              <a:gd name="connsiteX2" fmla="*/ 3128749 w 3128749"/>
              <a:gd name="connsiteY2" fmla="*/ 6858000 h 6858000"/>
              <a:gd name="connsiteX3" fmla="*/ 0 w 3128749"/>
              <a:gd name="connsiteY3" fmla="*/ 6858000 h 6858000"/>
              <a:gd name="connsiteX4" fmla="*/ 0 w 3128749"/>
              <a:gd name="connsiteY4" fmla="*/ 0 h 6858000"/>
              <a:gd name="connsiteX0" fmla="*/ 0 w 4998492"/>
              <a:gd name="connsiteY0" fmla="*/ 0 h 6858000"/>
              <a:gd name="connsiteX1" fmla="*/ 4998492 w 4998492"/>
              <a:gd name="connsiteY1" fmla="*/ 0 h 6858000"/>
              <a:gd name="connsiteX2" fmla="*/ 3128749 w 4998492"/>
              <a:gd name="connsiteY2" fmla="*/ 6858000 h 6858000"/>
              <a:gd name="connsiteX3" fmla="*/ 0 w 4998492"/>
              <a:gd name="connsiteY3" fmla="*/ 6858000 h 6858000"/>
              <a:gd name="connsiteX4" fmla="*/ 0 w 499849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492" h="6858000">
                <a:moveTo>
                  <a:pt x="0" y="0"/>
                </a:moveTo>
                <a:lnTo>
                  <a:pt x="4998492" y="0"/>
                </a:lnTo>
                <a:lnTo>
                  <a:pt x="3128749" y="6858000"/>
                </a:lnTo>
                <a:lnTo>
                  <a:pt x="0" y="6858000"/>
                </a:lnTo>
                <a:lnTo>
                  <a:pt x="0" y="0"/>
                </a:lnTo>
                <a:close/>
              </a:path>
            </a:pathLst>
          </a:custGeom>
          <a:solidFill>
            <a:srgbClr val="CF0A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4" name="Straight Connector 3"/>
          <p:cNvCxnSpPr/>
          <p:nvPr userDrawn="1"/>
        </p:nvCxnSpPr>
        <p:spPr>
          <a:xfrm flipH="1">
            <a:off x="8382595" y="-228600"/>
            <a:ext cx="295907" cy="1219199"/>
          </a:xfrm>
          <a:prstGeom prst="line">
            <a:avLst/>
          </a:prstGeom>
          <a:ln w="15875">
            <a:solidFill>
              <a:srgbClr val="DFE3EB"/>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H="1">
            <a:off x="8554538" y="-228600"/>
            <a:ext cx="295907" cy="1219199"/>
          </a:xfrm>
          <a:prstGeom prst="line">
            <a:avLst/>
          </a:prstGeom>
          <a:ln w="15875">
            <a:solidFill>
              <a:srgbClr val="DFE3EB"/>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H="1">
            <a:off x="8726481" y="-228600"/>
            <a:ext cx="295907" cy="1219199"/>
          </a:xfrm>
          <a:prstGeom prst="line">
            <a:avLst/>
          </a:prstGeom>
          <a:ln w="15875">
            <a:solidFill>
              <a:srgbClr val="DFE3EB"/>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H="1">
            <a:off x="8898423" y="-228600"/>
            <a:ext cx="295907" cy="1219199"/>
          </a:xfrm>
          <a:prstGeom prst="line">
            <a:avLst/>
          </a:prstGeom>
          <a:ln w="15875">
            <a:solidFill>
              <a:srgbClr val="DFE3E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flipH="1">
            <a:off x="9070366" y="-228600"/>
            <a:ext cx="295907" cy="1219199"/>
          </a:xfrm>
          <a:prstGeom prst="line">
            <a:avLst/>
          </a:prstGeom>
          <a:ln w="15875">
            <a:solidFill>
              <a:srgbClr val="DFE3EB"/>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flipH="1">
            <a:off x="9242309" y="-228600"/>
            <a:ext cx="295907" cy="1219199"/>
          </a:xfrm>
          <a:prstGeom prst="line">
            <a:avLst/>
          </a:prstGeom>
          <a:ln w="15875">
            <a:solidFill>
              <a:srgbClr val="DFE3EB"/>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flipH="1">
            <a:off x="9414252" y="-228600"/>
            <a:ext cx="295907" cy="1219199"/>
          </a:xfrm>
          <a:prstGeom prst="line">
            <a:avLst/>
          </a:prstGeom>
          <a:ln w="15875">
            <a:solidFill>
              <a:srgbClr val="DFE3EB"/>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flipH="1">
            <a:off x="9586194" y="-228600"/>
            <a:ext cx="295907" cy="1219199"/>
          </a:xfrm>
          <a:prstGeom prst="line">
            <a:avLst/>
          </a:prstGeom>
          <a:ln w="15875">
            <a:solidFill>
              <a:srgbClr val="DFE3EB"/>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flipH="1">
            <a:off x="9758137" y="-228600"/>
            <a:ext cx="295907" cy="1219199"/>
          </a:xfrm>
          <a:prstGeom prst="line">
            <a:avLst/>
          </a:prstGeom>
          <a:ln w="15875">
            <a:solidFill>
              <a:srgbClr val="DFE3EB"/>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flipH="1">
            <a:off x="9930080" y="-228600"/>
            <a:ext cx="295907" cy="1219199"/>
          </a:xfrm>
          <a:prstGeom prst="line">
            <a:avLst/>
          </a:prstGeom>
          <a:ln w="15875">
            <a:solidFill>
              <a:srgbClr val="DFE3EB"/>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flipH="1">
            <a:off x="10102023" y="-228600"/>
            <a:ext cx="295907" cy="1219199"/>
          </a:xfrm>
          <a:prstGeom prst="line">
            <a:avLst/>
          </a:prstGeom>
          <a:ln w="15875">
            <a:solidFill>
              <a:srgbClr val="DFE3EB"/>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flipH="1">
            <a:off x="10273966" y="-228600"/>
            <a:ext cx="295907" cy="1219199"/>
          </a:xfrm>
          <a:prstGeom prst="line">
            <a:avLst/>
          </a:prstGeom>
          <a:ln w="15875">
            <a:solidFill>
              <a:srgbClr val="DFE3EB"/>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flipH="1">
            <a:off x="10445908" y="-228600"/>
            <a:ext cx="295907" cy="1219199"/>
          </a:xfrm>
          <a:prstGeom prst="line">
            <a:avLst/>
          </a:prstGeom>
          <a:ln w="15875">
            <a:solidFill>
              <a:srgbClr val="DFE3EB"/>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flipH="1">
            <a:off x="10617851" y="-228600"/>
            <a:ext cx="295907" cy="1219199"/>
          </a:xfrm>
          <a:prstGeom prst="line">
            <a:avLst/>
          </a:prstGeom>
          <a:ln w="15875">
            <a:solidFill>
              <a:srgbClr val="DFE3EB"/>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flipH="1">
            <a:off x="10789794" y="-228600"/>
            <a:ext cx="295907" cy="1219199"/>
          </a:xfrm>
          <a:prstGeom prst="line">
            <a:avLst/>
          </a:prstGeom>
          <a:ln w="15875">
            <a:solidFill>
              <a:srgbClr val="DFE3EB"/>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flipH="1">
            <a:off x="10961737" y="-228600"/>
            <a:ext cx="295907" cy="1219199"/>
          </a:xfrm>
          <a:prstGeom prst="line">
            <a:avLst/>
          </a:prstGeom>
          <a:ln w="15875">
            <a:solidFill>
              <a:srgbClr val="DFE3EB"/>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flipH="1">
            <a:off x="11133679" y="-228600"/>
            <a:ext cx="295907" cy="1219199"/>
          </a:xfrm>
          <a:prstGeom prst="line">
            <a:avLst/>
          </a:prstGeom>
          <a:ln w="15875">
            <a:solidFill>
              <a:srgbClr val="DFE3EB"/>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flipH="1">
            <a:off x="11305622" y="-228600"/>
            <a:ext cx="295907" cy="1219199"/>
          </a:xfrm>
          <a:prstGeom prst="line">
            <a:avLst/>
          </a:prstGeom>
          <a:ln w="15875">
            <a:solidFill>
              <a:srgbClr val="DFE3EB"/>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flipH="1">
            <a:off x="11477565" y="-228600"/>
            <a:ext cx="295907" cy="1219199"/>
          </a:xfrm>
          <a:prstGeom prst="line">
            <a:avLst/>
          </a:prstGeom>
          <a:ln w="15875">
            <a:solidFill>
              <a:srgbClr val="DFE3EB"/>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flipH="1">
            <a:off x="11649508" y="-228600"/>
            <a:ext cx="295907" cy="1219199"/>
          </a:xfrm>
          <a:prstGeom prst="line">
            <a:avLst/>
          </a:prstGeom>
          <a:ln w="15875">
            <a:solidFill>
              <a:srgbClr val="DFE3EB"/>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flipH="1">
            <a:off x="11821461" y="-228600"/>
            <a:ext cx="295907" cy="1219199"/>
          </a:xfrm>
          <a:prstGeom prst="line">
            <a:avLst/>
          </a:prstGeom>
          <a:ln w="15875">
            <a:solidFill>
              <a:srgbClr val="DFE3EB"/>
            </a:solidFill>
          </a:ln>
        </p:spPr>
        <p:style>
          <a:lnRef idx="1">
            <a:schemeClr val="accent1"/>
          </a:lnRef>
          <a:fillRef idx="0">
            <a:schemeClr val="accent1"/>
          </a:fillRef>
          <a:effectRef idx="0">
            <a:schemeClr val="accent1"/>
          </a:effectRef>
          <a:fontRef idx="minor">
            <a:schemeClr val="tx1"/>
          </a:fontRef>
        </p:style>
      </p:cxnSp>
      <p:pic>
        <p:nvPicPr>
          <p:cNvPr id="1033" name="Picture 9" descr="C:\Users\tjernigan\Desktop\KUMC_ppt_template\dk blue confetti.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69063"/>
          <a:stretch/>
        </p:blipFill>
        <p:spPr bwMode="auto">
          <a:xfrm>
            <a:off x="597056" y="1"/>
            <a:ext cx="1203638" cy="990598"/>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C:\Users\tjernigan\Desktop\KUMC_ppt_template\ku red confetti.pn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b="64303"/>
          <a:stretch/>
        </p:blipFill>
        <p:spPr bwMode="auto">
          <a:xfrm>
            <a:off x="8153936" y="5715001"/>
            <a:ext cx="1203638" cy="1143001"/>
          </a:xfrm>
          <a:prstGeom prst="rect">
            <a:avLst/>
          </a:prstGeom>
          <a:noFill/>
          <a:extLst>
            <a:ext uri="{909E8E84-426E-40dd-AFC4-6F175D3DCCD1}">
              <a14:hiddenFill xmlns="" xmlns:a14="http://schemas.microsoft.com/office/drawing/2010/main">
                <a:solidFill>
                  <a:srgbClr val="FFFFFF"/>
                </a:solidFill>
              </a14:hiddenFill>
            </a:ext>
          </a:extLst>
        </p:spPr>
      </p:pic>
      <p:pic>
        <p:nvPicPr>
          <p:cNvPr id="50" name="Picture 11" descr="S:\PMP\Printing\EPS Files\Med Center Logos NEW\KUMC Logos\KUMC\MedCntr_REV_UnitHorz.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9602113" y="5917596"/>
            <a:ext cx="2132733" cy="58359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795637803"/>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pic>
        <p:nvPicPr>
          <p:cNvPr id="1026" name="Picture 2" descr="C:\Users\tjernigan\Desktop\KUMC_ppt_template\HEB7.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762" b="16140"/>
          <a:stretch/>
        </p:blipFill>
        <p:spPr bwMode="auto">
          <a:xfrm>
            <a:off x="-1" y="0"/>
            <a:ext cx="12192001"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8195" name="Picture 3" descr="C:\Users\tjernigan\Desktop\KUMC_ppt_template\ku red confetti.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54147"/>
          <a:stretch/>
        </p:blipFill>
        <p:spPr bwMode="auto">
          <a:xfrm>
            <a:off x="10592971" y="-35627"/>
            <a:ext cx="1203638" cy="1468191"/>
          </a:xfrm>
          <a:prstGeom prst="rect">
            <a:avLst/>
          </a:prstGeom>
          <a:noFill/>
          <a:extLst>
            <a:ext uri="{909E8E84-426E-40dd-AFC4-6F175D3DCCD1}">
              <a14:hiddenFill xmlns:a14="http://schemas.microsoft.com/office/drawing/2010/main" xmlns="">
                <a:solidFill>
                  <a:srgbClr val="FFFFFF"/>
                </a:solidFill>
              </a14:hiddenFill>
            </a:ext>
          </a:extLst>
        </p:spPr>
      </p:pic>
      <p:pic>
        <p:nvPicPr>
          <p:cNvPr id="8196" name="Picture 4" descr="C:\Users\tjernigan\Desktop\KUMC_ppt_template\dk blue confetti.pn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b="76118"/>
          <a:stretch/>
        </p:blipFill>
        <p:spPr bwMode="auto">
          <a:xfrm>
            <a:off x="608170" y="5598978"/>
            <a:ext cx="1981716" cy="1259022"/>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11" descr="S:\PMP\Printing\EPS Files\Med Center Logos NEW\KUMC Logos\KUMC\MedCntr_REV_UnitHorz.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171181" y="6125323"/>
            <a:ext cx="1563665" cy="42787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74506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 1">
            <a:extLst>
              <a:ext uri="{FF2B5EF4-FFF2-40B4-BE49-F238E27FC236}">
                <a16:creationId xmlns:a16="http://schemas.microsoft.com/office/drawing/2014/main" id="{3B3CB9E8-DD45-4ADE-890C-8FE896CDC302}"/>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239428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A3153-F691-422E-BBA4-041C05D6B6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5DF458-F2E9-48E4-81C0-A54496FE498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E9AA02-7BCE-4A04-A5A0-BB1CF4B68657}"/>
              </a:ext>
            </a:extLst>
          </p:cNvPr>
          <p:cNvSpPr>
            <a:spLocks noGrp="1"/>
          </p:cNvSpPr>
          <p:nvPr>
            <p:ph type="dt" sz="half" idx="10"/>
          </p:nvPr>
        </p:nvSpPr>
        <p:spPr/>
        <p:txBody>
          <a:bodyPr/>
          <a:lstStyle/>
          <a:p>
            <a:fld id="{02A20BCA-6092-4DB1-97AE-745FF3390BB2}" type="datetimeFigureOut">
              <a:rPr lang="en-US" smtClean="0"/>
              <a:t>8/5/2019</a:t>
            </a:fld>
            <a:endParaRPr lang="en-US"/>
          </a:p>
        </p:txBody>
      </p:sp>
      <p:sp>
        <p:nvSpPr>
          <p:cNvPr id="5" name="Footer Placeholder 4">
            <a:extLst>
              <a:ext uri="{FF2B5EF4-FFF2-40B4-BE49-F238E27FC236}">
                <a16:creationId xmlns:a16="http://schemas.microsoft.com/office/drawing/2014/main" id="{39B00BA8-7162-46DF-A6A6-5C806AF734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C2D871-62C1-4909-B094-E46E8DA201A0}"/>
              </a:ext>
            </a:extLst>
          </p:cNvPr>
          <p:cNvSpPr>
            <a:spLocks noGrp="1"/>
          </p:cNvSpPr>
          <p:nvPr>
            <p:ph type="sldNum" sz="quarter" idx="12"/>
          </p:nvPr>
        </p:nvSpPr>
        <p:spPr/>
        <p:txBody>
          <a:bodyPr/>
          <a:lstStyle/>
          <a:p>
            <a:fld id="{5B7177DF-8F0E-4349-8B66-6128EBE862AD}" type="slidenum">
              <a:rPr lang="en-US" smtClean="0"/>
              <a:t>‹#›</a:t>
            </a:fld>
            <a:endParaRPr lang="en-US"/>
          </a:p>
        </p:txBody>
      </p:sp>
    </p:spTree>
    <p:extLst>
      <p:ext uri="{BB962C8B-B14F-4D97-AF65-F5344CB8AC3E}">
        <p14:creationId xmlns:p14="http://schemas.microsoft.com/office/powerpoint/2010/main" val="2342645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A1269-0FCE-4883-B8F4-28C72F32E6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FABCFF-B900-4A25-8FBF-F58AC243F1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B12191D-CF1E-4730-952D-71B0A3BBF5F7}"/>
              </a:ext>
            </a:extLst>
          </p:cNvPr>
          <p:cNvSpPr>
            <a:spLocks noGrp="1"/>
          </p:cNvSpPr>
          <p:nvPr>
            <p:ph type="dt" sz="half" idx="10"/>
          </p:nvPr>
        </p:nvSpPr>
        <p:spPr/>
        <p:txBody>
          <a:bodyPr/>
          <a:lstStyle/>
          <a:p>
            <a:fld id="{02A20BCA-6092-4DB1-97AE-745FF3390BB2}" type="datetimeFigureOut">
              <a:rPr lang="en-US" smtClean="0"/>
              <a:t>8/5/2019</a:t>
            </a:fld>
            <a:endParaRPr lang="en-US"/>
          </a:p>
        </p:txBody>
      </p:sp>
      <p:sp>
        <p:nvSpPr>
          <p:cNvPr id="5" name="Footer Placeholder 4">
            <a:extLst>
              <a:ext uri="{FF2B5EF4-FFF2-40B4-BE49-F238E27FC236}">
                <a16:creationId xmlns:a16="http://schemas.microsoft.com/office/drawing/2014/main" id="{AC6E0D57-142A-4BBA-9796-1E06A3C99F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70A316-F65F-416F-8C36-D91095605541}"/>
              </a:ext>
            </a:extLst>
          </p:cNvPr>
          <p:cNvSpPr>
            <a:spLocks noGrp="1"/>
          </p:cNvSpPr>
          <p:nvPr>
            <p:ph type="sldNum" sz="quarter" idx="12"/>
          </p:nvPr>
        </p:nvSpPr>
        <p:spPr/>
        <p:txBody>
          <a:bodyPr/>
          <a:lstStyle/>
          <a:p>
            <a:fld id="{5B7177DF-8F0E-4349-8B66-6128EBE862AD}" type="slidenum">
              <a:rPr lang="en-US" smtClean="0"/>
              <a:t>‹#›</a:t>
            </a:fld>
            <a:endParaRPr lang="en-US"/>
          </a:p>
        </p:txBody>
      </p:sp>
    </p:spTree>
    <p:extLst>
      <p:ext uri="{BB962C8B-B14F-4D97-AF65-F5344CB8AC3E}">
        <p14:creationId xmlns:p14="http://schemas.microsoft.com/office/powerpoint/2010/main" val="2101554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CCB19-E8F1-420F-BA05-6D5EE8E58F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1C51F2-D8E9-4781-9094-EC1869A1AAA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B770D4-B3FC-49DA-9223-28EBE99440E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0D763A-76CA-4BD8-87CE-5A3AFFE965A9}"/>
              </a:ext>
            </a:extLst>
          </p:cNvPr>
          <p:cNvSpPr>
            <a:spLocks noGrp="1"/>
          </p:cNvSpPr>
          <p:nvPr>
            <p:ph type="dt" sz="half" idx="10"/>
          </p:nvPr>
        </p:nvSpPr>
        <p:spPr/>
        <p:txBody>
          <a:bodyPr/>
          <a:lstStyle/>
          <a:p>
            <a:fld id="{02A20BCA-6092-4DB1-97AE-745FF3390BB2}" type="datetimeFigureOut">
              <a:rPr lang="en-US" smtClean="0"/>
              <a:t>8/5/2019</a:t>
            </a:fld>
            <a:endParaRPr lang="en-US"/>
          </a:p>
        </p:txBody>
      </p:sp>
      <p:sp>
        <p:nvSpPr>
          <p:cNvPr id="6" name="Footer Placeholder 5">
            <a:extLst>
              <a:ext uri="{FF2B5EF4-FFF2-40B4-BE49-F238E27FC236}">
                <a16:creationId xmlns:a16="http://schemas.microsoft.com/office/drawing/2014/main" id="{D8DD41D0-14D2-43F0-8EA7-227A8C0F9D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7935EA-DD18-4514-90D0-95BFF593B559}"/>
              </a:ext>
            </a:extLst>
          </p:cNvPr>
          <p:cNvSpPr>
            <a:spLocks noGrp="1"/>
          </p:cNvSpPr>
          <p:nvPr>
            <p:ph type="sldNum" sz="quarter" idx="12"/>
          </p:nvPr>
        </p:nvSpPr>
        <p:spPr/>
        <p:txBody>
          <a:bodyPr/>
          <a:lstStyle/>
          <a:p>
            <a:fld id="{5B7177DF-8F0E-4349-8B66-6128EBE862AD}" type="slidenum">
              <a:rPr lang="en-US" smtClean="0"/>
              <a:t>‹#›</a:t>
            </a:fld>
            <a:endParaRPr lang="en-US"/>
          </a:p>
        </p:txBody>
      </p:sp>
    </p:spTree>
    <p:extLst>
      <p:ext uri="{BB962C8B-B14F-4D97-AF65-F5344CB8AC3E}">
        <p14:creationId xmlns:p14="http://schemas.microsoft.com/office/powerpoint/2010/main" val="1751420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28913-B6B0-4688-9A5B-25AE28DF42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F2A184-9875-4D2E-9965-43496DE36E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72536E7-DB5F-44F4-A50B-5679CF6D6FA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A3955D-096A-400B-8296-4472D730BD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A25D835-494E-45B0-AD75-A26C0DD5613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33F457-FA5A-47AB-912F-C33F3B3BE73D}"/>
              </a:ext>
            </a:extLst>
          </p:cNvPr>
          <p:cNvSpPr>
            <a:spLocks noGrp="1"/>
          </p:cNvSpPr>
          <p:nvPr>
            <p:ph type="dt" sz="half" idx="10"/>
          </p:nvPr>
        </p:nvSpPr>
        <p:spPr/>
        <p:txBody>
          <a:bodyPr/>
          <a:lstStyle/>
          <a:p>
            <a:fld id="{02A20BCA-6092-4DB1-97AE-745FF3390BB2}" type="datetimeFigureOut">
              <a:rPr lang="en-US" smtClean="0"/>
              <a:t>8/5/2019</a:t>
            </a:fld>
            <a:endParaRPr lang="en-US"/>
          </a:p>
        </p:txBody>
      </p:sp>
      <p:sp>
        <p:nvSpPr>
          <p:cNvPr id="8" name="Footer Placeholder 7">
            <a:extLst>
              <a:ext uri="{FF2B5EF4-FFF2-40B4-BE49-F238E27FC236}">
                <a16:creationId xmlns:a16="http://schemas.microsoft.com/office/drawing/2014/main" id="{0AAD9968-18BE-4950-BA00-C49E3B7F62D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50DBC4-63B7-4AF3-B7EB-24E17F272096}"/>
              </a:ext>
            </a:extLst>
          </p:cNvPr>
          <p:cNvSpPr>
            <a:spLocks noGrp="1"/>
          </p:cNvSpPr>
          <p:nvPr>
            <p:ph type="sldNum" sz="quarter" idx="12"/>
          </p:nvPr>
        </p:nvSpPr>
        <p:spPr/>
        <p:txBody>
          <a:bodyPr/>
          <a:lstStyle/>
          <a:p>
            <a:fld id="{5B7177DF-8F0E-4349-8B66-6128EBE862AD}" type="slidenum">
              <a:rPr lang="en-US" smtClean="0"/>
              <a:t>‹#›</a:t>
            </a:fld>
            <a:endParaRPr lang="en-US"/>
          </a:p>
        </p:txBody>
      </p:sp>
    </p:spTree>
    <p:extLst>
      <p:ext uri="{BB962C8B-B14F-4D97-AF65-F5344CB8AC3E}">
        <p14:creationId xmlns:p14="http://schemas.microsoft.com/office/powerpoint/2010/main" val="348057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6C51D-6410-4395-B79A-6C8AB10BB9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F733BB-7790-4927-92D2-F567EC7078D5}"/>
              </a:ext>
            </a:extLst>
          </p:cNvPr>
          <p:cNvSpPr>
            <a:spLocks noGrp="1"/>
          </p:cNvSpPr>
          <p:nvPr>
            <p:ph type="dt" sz="half" idx="10"/>
          </p:nvPr>
        </p:nvSpPr>
        <p:spPr/>
        <p:txBody>
          <a:bodyPr/>
          <a:lstStyle/>
          <a:p>
            <a:fld id="{02A20BCA-6092-4DB1-97AE-745FF3390BB2}" type="datetimeFigureOut">
              <a:rPr lang="en-US" smtClean="0"/>
              <a:t>8/5/2019</a:t>
            </a:fld>
            <a:endParaRPr lang="en-US"/>
          </a:p>
        </p:txBody>
      </p:sp>
      <p:sp>
        <p:nvSpPr>
          <p:cNvPr id="4" name="Footer Placeholder 3">
            <a:extLst>
              <a:ext uri="{FF2B5EF4-FFF2-40B4-BE49-F238E27FC236}">
                <a16:creationId xmlns:a16="http://schemas.microsoft.com/office/drawing/2014/main" id="{A87DCDE9-B774-487E-BC88-583B47CC07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5F72BF-F25E-4A38-8EC3-03AD2D0314DE}"/>
              </a:ext>
            </a:extLst>
          </p:cNvPr>
          <p:cNvSpPr>
            <a:spLocks noGrp="1"/>
          </p:cNvSpPr>
          <p:nvPr>
            <p:ph type="sldNum" sz="quarter" idx="12"/>
          </p:nvPr>
        </p:nvSpPr>
        <p:spPr/>
        <p:txBody>
          <a:bodyPr/>
          <a:lstStyle/>
          <a:p>
            <a:fld id="{5B7177DF-8F0E-4349-8B66-6128EBE862AD}" type="slidenum">
              <a:rPr lang="en-US" smtClean="0"/>
              <a:t>‹#›</a:t>
            </a:fld>
            <a:endParaRPr lang="en-US"/>
          </a:p>
        </p:txBody>
      </p:sp>
    </p:spTree>
    <p:extLst>
      <p:ext uri="{BB962C8B-B14F-4D97-AF65-F5344CB8AC3E}">
        <p14:creationId xmlns:p14="http://schemas.microsoft.com/office/powerpoint/2010/main" val="3106561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3BF756-ED6A-4BAA-A68F-434051F200C6}"/>
              </a:ext>
            </a:extLst>
          </p:cNvPr>
          <p:cNvSpPr>
            <a:spLocks noGrp="1"/>
          </p:cNvSpPr>
          <p:nvPr>
            <p:ph type="dt" sz="half" idx="10"/>
          </p:nvPr>
        </p:nvSpPr>
        <p:spPr/>
        <p:txBody>
          <a:bodyPr/>
          <a:lstStyle/>
          <a:p>
            <a:fld id="{02A20BCA-6092-4DB1-97AE-745FF3390BB2}" type="datetimeFigureOut">
              <a:rPr lang="en-US" smtClean="0"/>
              <a:t>8/5/2019</a:t>
            </a:fld>
            <a:endParaRPr lang="en-US"/>
          </a:p>
        </p:txBody>
      </p:sp>
      <p:sp>
        <p:nvSpPr>
          <p:cNvPr id="3" name="Footer Placeholder 2">
            <a:extLst>
              <a:ext uri="{FF2B5EF4-FFF2-40B4-BE49-F238E27FC236}">
                <a16:creationId xmlns:a16="http://schemas.microsoft.com/office/drawing/2014/main" id="{2844F704-B61E-4799-BBD4-C96605DA6B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D9BEBC9-B50F-4E30-B8B3-49A3394BB09E}"/>
              </a:ext>
            </a:extLst>
          </p:cNvPr>
          <p:cNvSpPr>
            <a:spLocks noGrp="1"/>
          </p:cNvSpPr>
          <p:nvPr>
            <p:ph type="sldNum" sz="quarter" idx="12"/>
          </p:nvPr>
        </p:nvSpPr>
        <p:spPr/>
        <p:txBody>
          <a:bodyPr/>
          <a:lstStyle/>
          <a:p>
            <a:fld id="{5B7177DF-8F0E-4349-8B66-6128EBE862AD}" type="slidenum">
              <a:rPr lang="en-US" smtClean="0"/>
              <a:t>‹#›</a:t>
            </a:fld>
            <a:endParaRPr lang="en-US"/>
          </a:p>
        </p:txBody>
      </p:sp>
    </p:spTree>
    <p:extLst>
      <p:ext uri="{BB962C8B-B14F-4D97-AF65-F5344CB8AC3E}">
        <p14:creationId xmlns:p14="http://schemas.microsoft.com/office/powerpoint/2010/main" val="2252479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30FC4-E307-4DD0-A5F1-2A88B49A54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F5706F9-0D7D-4B15-AC8B-77CE85A1DF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590BF5-38DD-489D-B5E2-0ADAF3AE3C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036131F-6E7A-4E07-81AD-EF66C5C27B01}"/>
              </a:ext>
            </a:extLst>
          </p:cNvPr>
          <p:cNvSpPr>
            <a:spLocks noGrp="1"/>
          </p:cNvSpPr>
          <p:nvPr>
            <p:ph type="dt" sz="half" idx="10"/>
          </p:nvPr>
        </p:nvSpPr>
        <p:spPr/>
        <p:txBody>
          <a:bodyPr/>
          <a:lstStyle/>
          <a:p>
            <a:fld id="{02A20BCA-6092-4DB1-97AE-745FF3390BB2}" type="datetimeFigureOut">
              <a:rPr lang="en-US" smtClean="0"/>
              <a:t>8/5/2019</a:t>
            </a:fld>
            <a:endParaRPr lang="en-US"/>
          </a:p>
        </p:txBody>
      </p:sp>
      <p:sp>
        <p:nvSpPr>
          <p:cNvPr id="6" name="Footer Placeholder 5">
            <a:extLst>
              <a:ext uri="{FF2B5EF4-FFF2-40B4-BE49-F238E27FC236}">
                <a16:creationId xmlns:a16="http://schemas.microsoft.com/office/drawing/2014/main" id="{5F0A4BC9-6EA8-466D-B8CA-08FA2F88E8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DA3282-C5E4-45DB-8BB8-91DDC1A7B117}"/>
              </a:ext>
            </a:extLst>
          </p:cNvPr>
          <p:cNvSpPr>
            <a:spLocks noGrp="1"/>
          </p:cNvSpPr>
          <p:nvPr>
            <p:ph type="sldNum" sz="quarter" idx="12"/>
          </p:nvPr>
        </p:nvSpPr>
        <p:spPr/>
        <p:txBody>
          <a:bodyPr/>
          <a:lstStyle/>
          <a:p>
            <a:fld id="{5B7177DF-8F0E-4349-8B66-6128EBE862AD}" type="slidenum">
              <a:rPr lang="en-US" smtClean="0"/>
              <a:t>‹#›</a:t>
            </a:fld>
            <a:endParaRPr lang="en-US"/>
          </a:p>
        </p:txBody>
      </p:sp>
    </p:spTree>
    <p:extLst>
      <p:ext uri="{BB962C8B-B14F-4D97-AF65-F5344CB8AC3E}">
        <p14:creationId xmlns:p14="http://schemas.microsoft.com/office/powerpoint/2010/main" val="2217018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E6417-2056-446F-A5E8-9BA6840ED2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0027F8-9DF0-4EBD-B08C-C230FC2573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D4A722-DE65-43DF-9931-B1F78FBE86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5DE9586-635B-44D0-9883-160EF377D792}"/>
              </a:ext>
            </a:extLst>
          </p:cNvPr>
          <p:cNvSpPr>
            <a:spLocks noGrp="1"/>
          </p:cNvSpPr>
          <p:nvPr>
            <p:ph type="dt" sz="half" idx="10"/>
          </p:nvPr>
        </p:nvSpPr>
        <p:spPr/>
        <p:txBody>
          <a:bodyPr/>
          <a:lstStyle/>
          <a:p>
            <a:fld id="{02A20BCA-6092-4DB1-97AE-745FF3390BB2}" type="datetimeFigureOut">
              <a:rPr lang="en-US" smtClean="0"/>
              <a:t>8/5/2019</a:t>
            </a:fld>
            <a:endParaRPr lang="en-US"/>
          </a:p>
        </p:txBody>
      </p:sp>
      <p:sp>
        <p:nvSpPr>
          <p:cNvPr id="6" name="Footer Placeholder 5">
            <a:extLst>
              <a:ext uri="{FF2B5EF4-FFF2-40B4-BE49-F238E27FC236}">
                <a16:creationId xmlns:a16="http://schemas.microsoft.com/office/drawing/2014/main" id="{32F4C492-8857-486A-A618-55F8D52AB3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95450A-F193-40C0-8C2D-87CDD26A003A}"/>
              </a:ext>
            </a:extLst>
          </p:cNvPr>
          <p:cNvSpPr>
            <a:spLocks noGrp="1"/>
          </p:cNvSpPr>
          <p:nvPr>
            <p:ph type="sldNum" sz="quarter" idx="12"/>
          </p:nvPr>
        </p:nvSpPr>
        <p:spPr/>
        <p:txBody>
          <a:bodyPr/>
          <a:lstStyle/>
          <a:p>
            <a:fld id="{5B7177DF-8F0E-4349-8B66-6128EBE862AD}" type="slidenum">
              <a:rPr lang="en-US" smtClean="0"/>
              <a:t>‹#›</a:t>
            </a:fld>
            <a:endParaRPr lang="en-US"/>
          </a:p>
        </p:txBody>
      </p:sp>
    </p:spTree>
    <p:extLst>
      <p:ext uri="{BB962C8B-B14F-4D97-AF65-F5344CB8AC3E}">
        <p14:creationId xmlns:p14="http://schemas.microsoft.com/office/powerpoint/2010/main" val="876027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EB42A5-66E5-48FC-B543-4B5D55EE21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762D63-99D9-4495-B338-4B10D7846B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6FE057-5B7F-40C7-AD65-B3BA11624E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20BCA-6092-4DB1-97AE-745FF3390BB2}" type="datetimeFigureOut">
              <a:rPr lang="en-US" smtClean="0"/>
              <a:t>8/5/2019</a:t>
            </a:fld>
            <a:endParaRPr lang="en-US"/>
          </a:p>
        </p:txBody>
      </p:sp>
      <p:sp>
        <p:nvSpPr>
          <p:cNvPr id="5" name="Footer Placeholder 4">
            <a:extLst>
              <a:ext uri="{FF2B5EF4-FFF2-40B4-BE49-F238E27FC236}">
                <a16:creationId xmlns:a16="http://schemas.microsoft.com/office/drawing/2014/main" id="{B33A3C7B-EC15-4D6F-8854-6518BDA442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F67A81-D207-4F6D-B317-2297EA77AD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7177DF-8F0E-4349-8B66-6128EBE862AD}" type="slidenum">
              <a:rPr lang="en-US" smtClean="0"/>
              <a:t>‹#›</a:t>
            </a:fld>
            <a:endParaRPr lang="en-US"/>
          </a:p>
        </p:txBody>
      </p:sp>
    </p:spTree>
    <p:extLst>
      <p:ext uri="{BB962C8B-B14F-4D97-AF65-F5344CB8AC3E}">
        <p14:creationId xmlns:p14="http://schemas.microsoft.com/office/powerpoint/2010/main" val="1343312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hyperlink" Target="https://pmgbiology.com/tag/chromosom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ghr.nlm.nih.gov/gene/DMPK#resources"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khanacademy.org/science/biology/gene-expression-central-dogma/transcription-of-dna-into-rna/a/eukaryotic-pre-mrna-processing"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ghr.nlm.nih.gov/condition/myotonic-dystrophy#inheritance" TargetMode="External"/><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8082" y="5323787"/>
            <a:ext cx="8475530" cy="1415772"/>
          </a:xfrm>
          <a:prstGeom prst="rect">
            <a:avLst/>
          </a:prstGeom>
          <a:noFill/>
        </p:spPr>
        <p:txBody>
          <a:bodyPr wrap="square" rtlCol="0">
            <a:spAutoFit/>
          </a:bodyPr>
          <a:lstStyle/>
          <a:p>
            <a:r>
              <a:rPr lang="en-US" sz="2400" b="1" dirty="0">
                <a:ea typeface="Gotham Medium" charset="0"/>
                <a:cs typeface="Gotham Medium" charset="0"/>
              </a:rPr>
              <a:t>Constantine Farmakidis, MD, MDA Clinic, KU</a:t>
            </a:r>
          </a:p>
          <a:p>
            <a:r>
              <a:rPr lang="en-US" sz="2400" b="1" dirty="0">
                <a:ea typeface="Gotham Medium" charset="0"/>
                <a:cs typeface="Gotham Medium" charset="0"/>
              </a:rPr>
              <a:t>Charles Thornton, MD (for sharing slides), University of Rochester</a:t>
            </a:r>
          </a:p>
          <a:p>
            <a:endParaRPr lang="en-US" sz="1900" b="1" dirty="0">
              <a:latin typeface="Arial" charset="0"/>
              <a:ea typeface="Gotham Medium" charset="0"/>
              <a:cs typeface="Gotham Medium" charset="0"/>
            </a:endParaRPr>
          </a:p>
          <a:p>
            <a:endParaRPr lang="en-US" sz="1900" b="1" dirty="0">
              <a:latin typeface="Arial" charset="0"/>
              <a:ea typeface="Gotham Medium" charset="0"/>
              <a:cs typeface="Gotham Medium" charset="0"/>
            </a:endParaRPr>
          </a:p>
        </p:txBody>
      </p:sp>
      <p:sp>
        <p:nvSpPr>
          <p:cNvPr id="5" name="TextBox 4">
            <a:extLst>
              <a:ext uri="{FF2B5EF4-FFF2-40B4-BE49-F238E27FC236}">
                <a16:creationId xmlns:a16="http://schemas.microsoft.com/office/drawing/2014/main" id="{5D881A34-9E58-432E-8B14-0526D21B45CD}"/>
              </a:ext>
            </a:extLst>
          </p:cNvPr>
          <p:cNvSpPr txBox="1"/>
          <p:nvPr/>
        </p:nvSpPr>
        <p:spPr>
          <a:xfrm>
            <a:off x="1708993" y="403766"/>
            <a:ext cx="7194619" cy="923330"/>
          </a:xfrm>
          <a:prstGeom prst="rect">
            <a:avLst/>
          </a:prstGeom>
          <a:noFill/>
        </p:spPr>
        <p:txBody>
          <a:bodyPr wrap="square" rtlCol="0">
            <a:spAutoFit/>
          </a:bodyPr>
          <a:lstStyle/>
          <a:p>
            <a:r>
              <a:rPr lang="en-US" dirty="0">
                <a:solidFill>
                  <a:srgbClr val="FFFFFF"/>
                </a:solidFill>
                <a:ea typeface="Gotham Medium" charset="0"/>
                <a:cs typeface="Gotham Medium" charset="0"/>
              </a:rPr>
              <a:t>Myotonic Dystrophy Day,</a:t>
            </a:r>
          </a:p>
          <a:p>
            <a:r>
              <a:rPr lang="en-US" dirty="0">
                <a:solidFill>
                  <a:srgbClr val="FFFFFF"/>
                </a:solidFill>
                <a:ea typeface="Gotham Medium" charset="0"/>
                <a:cs typeface="Gotham Medium" charset="0"/>
              </a:rPr>
              <a:t>Ewing Marion Kaufman Foundation, 7/20/2019</a:t>
            </a:r>
          </a:p>
          <a:p>
            <a:endParaRPr lang="en-US" dirty="0"/>
          </a:p>
        </p:txBody>
      </p:sp>
      <p:sp>
        <p:nvSpPr>
          <p:cNvPr id="6" name="Title 1">
            <a:extLst>
              <a:ext uri="{FF2B5EF4-FFF2-40B4-BE49-F238E27FC236}">
                <a16:creationId xmlns:a16="http://schemas.microsoft.com/office/drawing/2014/main" id="{75C926F3-C005-4174-8931-F944DEFD7C9F}"/>
              </a:ext>
            </a:extLst>
          </p:cNvPr>
          <p:cNvSpPr txBox="1">
            <a:spLocks/>
          </p:cNvSpPr>
          <p:nvPr/>
        </p:nvSpPr>
        <p:spPr>
          <a:xfrm>
            <a:off x="1759808" y="2011894"/>
            <a:ext cx="8672384" cy="314868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b="1" dirty="0"/>
              <a:t>Myotonic dystrophy: </a:t>
            </a:r>
            <a:br>
              <a:rPr lang="en-US" sz="5400" b="1" dirty="0"/>
            </a:br>
            <a:r>
              <a:rPr lang="en-US" sz="5400" b="1" dirty="0"/>
              <a:t>Manifestations, Genetics and Management</a:t>
            </a:r>
          </a:p>
        </p:txBody>
      </p:sp>
    </p:spTree>
    <p:extLst>
      <p:ext uri="{BB962C8B-B14F-4D97-AF65-F5344CB8AC3E}">
        <p14:creationId xmlns:p14="http://schemas.microsoft.com/office/powerpoint/2010/main" val="910061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859E7-CE8A-42FA-8DDC-B90488946349}"/>
              </a:ext>
            </a:extLst>
          </p:cNvPr>
          <p:cNvSpPr>
            <a:spLocks noGrp="1"/>
          </p:cNvSpPr>
          <p:nvPr>
            <p:ph type="title"/>
          </p:nvPr>
        </p:nvSpPr>
        <p:spPr>
          <a:xfrm>
            <a:off x="512379" y="228490"/>
            <a:ext cx="10515600" cy="1325563"/>
          </a:xfrm>
        </p:spPr>
        <p:txBody>
          <a:bodyPr/>
          <a:lstStyle/>
          <a:p>
            <a:r>
              <a:rPr lang="en-US" dirty="0">
                <a:solidFill>
                  <a:srgbClr val="FFFF00"/>
                </a:solidFill>
              </a:rPr>
              <a:t>Congenital DM1</a:t>
            </a:r>
          </a:p>
        </p:txBody>
      </p:sp>
      <p:sp>
        <p:nvSpPr>
          <p:cNvPr id="3" name="Content Placeholder 2">
            <a:extLst>
              <a:ext uri="{FF2B5EF4-FFF2-40B4-BE49-F238E27FC236}">
                <a16:creationId xmlns:a16="http://schemas.microsoft.com/office/drawing/2014/main" id="{31147F5F-7B96-4FE0-96C6-46EC3C27F9A4}"/>
              </a:ext>
            </a:extLst>
          </p:cNvPr>
          <p:cNvSpPr>
            <a:spLocks noGrp="1"/>
          </p:cNvSpPr>
          <p:nvPr>
            <p:ph idx="1"/>
          </p:nvPr>
        </p:nvSpPr>
        <p:spPr>
          <a:xfrm>
            <a:off x="638504" y="1447252"/>
            <a:ext cx="10515600" cy="4351338"/>
          </a:xfrm>
        </p:spPr>
        <p:txBody>
          <a:bodyPr/>
          <a:lstStyle/>
          <a:p>
            <a:r>
              <a:rPr lang="en-US" dirty="0">
                <a:solidFill>
                  <a:schemeClr val="bg1"/>
                </a:solidFill>
              </a:rPr>
              <a:t>Reduced fetal movement, polyhydramnios in utero</a:t>
            </a:r>
          </a:p>
          <a:p>
            <a:r>
              <a:rPr lang="en-US" dirty="0">
                <a:solidFill>
                  <a:schemeClr val="bg1"/>
                </a:solidFill>
              </a:rPr>
              <a:t>Delayed motor milestones and learning disabilities</a:t>
            </a:r>
          </a:p>
          <a:p>
            <a:r>
              <a:rPr lang="en-US" dirty="0">
                <a:solidFill>
                  <a:schemeClr val="bg1"/>
                </a:solidFill>
              </a:rPr>
              <a:t>750-1000 CTG repeats plus</a:t>
            </a:r>
          </a:p>
          <a:p>
            <a:pPr marL="0" indent="0">
              <a:buNone/>
            </a:pPr>
            <a:r>
              <a:rPr lang="en-US" dirty="0">
                <a:solidFill>
                  <a:schemeClr val="bg1"/>
                </a:solidFill>
              </a:rPr>
              <a:t> </a:t>
            </a:r>
          </a:p>
        </p:txBody>
      </p:sp>
      <p:pic>
        <p:nvPicPr>
          <p:cNvPr id="4" name="Content Placeholder 44">
            <a:extLst>
              <a:ext uri="{FF2B5EF4-FFF2-40B4-BE49-F238E27FC236}">
                <a16:creationId xmlns:a16="http://schemas.microsoft.com/office/drawing/2014/main" id="{4061162A-25E2-42F1-AB30-2B287AACD0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053" y="3790326"/>
            <a:ext cx="6006517" cy="2839184"/>
          </a:xfrm>
          <a:prstGeom prst="rect">
            <a:avLst/>
          </a:prstGeom>
        </p:spPr>
      </p:pic>
      <p:pic>
        <p:nvPicPr>
          <p:cNvPr id="5" name="Picture 4">
            <a:extLst>
              <a:ext uri="{FF2B5EF4-FFF2-40B4-BE49-F238E27FC236}">
                <a16:creationId xmlns:a16="http://schemas.microsoft.com/office/drawing/2014/main" id="{6BE847AE-343F-49A2-A0A3-2166180B69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7896" y="3877135"/>
            <a:ext cx="1828800" cy="2752375"/>
          </a:xfrm>
          <a:prstGeom prst="rect">
            <a:avLst/>
          </a:prstGeom>
        </p:spPr>
      </p:pic>
    </p:spTree>
    <p:extLst>
      <p:ext uri="{BB962C8B-B14F-4D97-AF65-F5344CB8AC3E}">
        <p14:creationId xmlns:p14="http://schemas.microsoft.com/office/powerpoint/2010/main" val="2106453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D9DB9-0123-4B72-8ABF-C4C7BF80F93D}"/>
              </a:ext>
            </a:extLst>
          </p:cNvPr>
          <p:cNvSpPr>
            <a:spLocks noGrp="1"/>
          </p:cNvSpPr>
          <p:nvPr>
            <p:ph type="title"/>
          </p:nvPr>
        </p:nvSpPr>
        <p:spPr/>
        <p:txBody>
          <a:bodyPr/>
          <a:lstStyle/>
          <a:p>
            <a:r>
              <a:rPr lang="en-US" dirty="0">
                <a:solidFill>
                  <a:srgbClr val="FFFF00"/>
                </a:solidFill>
              </a:rPr>
              <a:t>DM1: Epidemiology</a:t>
            </a:r>
          </a:p>
        </p:txBody>
      </p:sp>
      <p:sp>
        <p:nvSpPr>
          <p:cNvPr id="3" name="Content Placeholder 2">
            <a:extLst>
              <a:ext uri="{FF2B5EF4-FFF2-40B4-BE49-F238E27FC236}">
                <a16:creationId xmlns:a16="http://schemas.microsoft.com/office/drawing/2014/main" id="{D929FF39-6E41-403D-9B1F-3F6192E16D0A}"/>
              </a:ext>
            </a:extLst>
          </p:cNvPr>
          <p:cNvSpPr>
            <a:spLocks noGrp="1"/>
          </p:cNvSpPr>
          <p:nvPr>
            <p:ph idx="1"/>
          </p:nvPr>
        </p:nvSpPr>
        <p:spPr/>
        <p:txBody>
          <a:bodyPr>
            <a:normAutofit/>
          </a:bodyPr>
          <a:lstStyle/>
          <a:p>
            <a:r>
              <a:rPr lang="en-US" dirty="0">
                <a:solidFill>
                  <a:schemeClr val="bg1"/>
                </a:solidFill>
              </a:rPr>
              <a:t>Frequency is not well defined: 1/3,000 to 1/10,000</a:t>
            </a:r>
          </a:p>
          <a:p>
            <a:r>
              <a:rPr lang="en-US" dirty="0">
                <a:solidFill>
                  <a:schemeClr val="bg1"/>
                </a:solidFill>
              </a:rPr>
              <a:t>rare in populations of non-European descent</a:t>
            </a:r>
          </a:p>
          <a:p>
            <a:r>
              <a:rPr lang="en-US" dirty="0">
                <a:solidFill>
                  <a:schemeClr val="bg1"/>
                </a:solidFill>
              </a:rPr>
              <a:t>DM2, frequency less well studied. In Europe similar to DM1; in US it appears lower (in our clinic 1:15-20)</a:t>
            </a:r>
          </a:p>
        </p:txBody>
      </p:sp>
    </p:spTree>
    <p:extLst>
      <p:ext uri="{BB962C8B-B14F-4D97-AF65-F5344CB8AC3E}">
        <p14:creationId xmlns:p14="http://schemas.microsoft.com/office/powerpoint/2010/main" val="2460977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4BCC4-2511-425B-B9BE-DC0BF709482E}"/>
              </a:ext>
            </a:extLst>
          </p:cNvPr>
          <p:cNvSpPr>
            <a:spLocks noGrp="1"/>
          </p:cNvSpPr>
          <p:nvPr>
            <p:ph type="title"/>
          </p:nvPr>
        </p:nvSpPr>
        <p:spPr/>
        <p:txBody>
          <a:bodyPr/>
          <a:lstStyle/>
          <a:p>
            <a:r>
              <a:rPr lang="en-US" dirty="0">
                <a:solidFill>
                  <a:srgbClr val="FFFF00"/>
                </a:solidFill>
              </a:rPr>
              <a:t>DM1: genetic basis</a:t>
            </a:r>
          </a:p>
        </p:txBody>
      </p:sp>
      <p:pic>
        <p:nvPicPr>
          <p:cNvPr id="8194" name="Picture 2" descr="Image result for 23 paired chromosomes">
            <a:extLst>
              <a:ext uri="{FF2B5EF4-FFF2-40B4-BE49-F238E27FC236}">
                <a16:creationId xmlns:a16="http://schemas.microsoft.com/office/drawing/2014/main" id="{C2580209-F701-431A-943B-0C377BE211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19" t="9612" r="-271" b="1175"/>
          <a:stretch/>
        </p:blipFill>
        <p:spPr bwMode="auto">
          <a:xfrm>
            <a:off x="1190044" y="1661351"/>
            <a:ext cx="8584577" cy="442413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6E11982-0D3A-4786-ADD8-F9F64D506691}"/>
              </a:ext>
            </a:extLst>
          </p:cNvPr>
          <p:cNvSpPr txBox="1"/>
          <p:nvPr/>
        </p:nvSpPr>
        <p:spPr>
          <a:xfrm>
            <a:off x="7998969" y="6453081"/>
            <a:ext cx="4873336" cy="369332"/>
          </a:xfrm>
          <a:prstGeom prst="rect">
            <a:avLst/>
          </a:prstGeom>
          <a:noFill/>
        </p:spPr>
        <p:txBody>
          <a:bodyPr wrap="square" rtlCol="0">
            <a:spAutoFit/>
          </a:bodyPr>
          <a:lstStyle/>
          <a:p>
            <a:r>
              <a:rPr lang="en-US" dirty="0">
                <a:hlinkClick r:id="rId4"/>
              </a:rPr>
              <a:t>https://pmgbiology.com/tag/chromosome/</a:t>
            </a:r>
            <a:endParaRPr lang="en-US" dirty="0"/>
          </a:p>
        </p:txBody>
      </p:sp>
    </p:spTree>
    <p:extLst>
      <p:ext uri="{BB962C8B-B14F-4D97-AF65-F5344CB8AC3E}">
        <p14:creationId xmlns:p14="http://schemas.microsoft.com/office/powerpoint/2010/main" val="585059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2233" name="Text Box 9"/>
          <p:cNvSpPr txBox="1">
            <a:spLocks noChangeArrowheads="1"/>
          </p:cNvSpPr>
          <p:nvPr/>
        </p:nvSpPr>
        <p:spPr bwMode="auto">
          <a:xfrm>
            <a:off x="374073" y="935311"/>
            <a:ext cx="8406245"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800">
                <a:solidFill>
                  <a:schemeClr val="tx2"/>
                </a:solidFill>
                <a:latin typeface="Tahoma" pitchFamily="34" charset="0"/>
                <a:ea typeface="MS PGothic" pitchFamily="34" charset="-128"/>
              </a:defRPr>
            </a:lvl1pPr>
            <a:lvl2pPr marL="742950" indent="-285750" eaLnBrk="0" hangingPunct="0">
              <a:defRPr sz="2800">
                <a:solidFill>
                  <a:schemeClr val="tx2"/>
                </a:solidFill>
                <a:latin typeface="Tahoma" pitchFamily="34" charset="0"/>
                <a:ea typeface="MS PGothic" pitchFamily="34" charset="-128"/>
              </a:defRPr>
            </a:lvl2pPr>
            <a:lvl3pPr marL="1143000" indent="-228600" eaLnBrk="0" hangingPunct="0">
              <a:defRPr sz="2800">
                <a:solidFill>
                  <a:schemeClr val="tx2"/>
                </a:solidFill>
                <a:latin typeface="Tahoma" pitchFamily="34" charset="0"/>
                <a:ea typeface="MS PGothic" pitchFamily="34" charset="-128"/>
              </a:defRPr>
            </a:lvl3pPr>
            <a:lvl4pPr marL="1600200" indent="-228600" eaLnBrk="0" hangingPunct="0">
              <a:defRPr sz="2800">
                <a:solidFill>
                  <a:schemeClr val="tx2"/>
                </a:solidFill>
                <a:latin typeface="Tahoma" pitchFamily="34" charset="0"/>
                <a:ea typeface="MS PGothic" pitchFamily="34" charset="-128"/>
              </a:defRPr>
            </a:lvl4pPr>
            <a:lvl5pPr marL="2057400" indent="-228600" eaLnBrk="0" hangingPunct="0">
              <a:defRPr sz="2800">
                <a:solidFill>
                  <a:schemeClr val="tx2"/>
                </a:solidFill>
                <a:latin typeface="Tahoma" pitchFamily="34" charset="0"/>
                <a:ea typeface="MS PGothic" pitchFamily="34" charset="-128"/>
              </a:defRPr>
            </a:lvl5pPr>
            <a:lvl6pPr marL="2514600" indent="-228600" eaLnBrk="0" fontAlgn="base" hangingPunct="0">
              <a:spcBef>
                <a:spcPct val="0"/>
              </a:spcBef>
              <a:spcAft>
                <a:spcPct val="0"/>
              </a:spcAft>
              <a:defRPr sz="2800">
                <a:solidFill>
                  <a:schemeClr val="tx2"/>
                </a:solidFill>
                <a:latin typeface="Tahoma" pitchFamily="34" charset="0"/>
                <a:ea typeface="MS PGothic" pitchFamily="34" charset="-128"/>
              </a:defRPr>
            </a:lvl6pPr>
            <a:lvl7pPr marL="2971800" indent="-228600" eaLnBrk="0" fontAlgn="base" hangingPunct="0">
              <a:spcBef>
                <a:spcPct val="0"/>
              </a:spcBef>
              <a:spcAft>
                <a:spcPct val="0"/>
              </a:spcAft>
              <a:defRPr sz="2800">
                <a:solidFill>
                  <a:schemeClr val="tx2"/>
                </a:solidFill>
                <a:latin typeface="Tahoma" pitchFamily="34" charset="0"/>
                <a:ea typeface="MS PGothic" pitchFamily="34" charset="-128"/>
              </a:defRPr>
            </a:lvl7pPr>
            <a:lvl8pPr marL="3429000" indent="-228600" eaLnBrk="0" fontAlgn="base" hangingPunct="0">
              <a:spcBef>
                <a:spcPct val="0"/>
              </a:spcBef>
              <a:spcAft>
                <a:spcPct val="0"/>
              </a:spcAft>
              <a:defRPr sz="2800">
                <a:solidFill>
                  <a:schemeClr val="tx2"/>
                </a:solidFill>
                <a:latin typeface="Tahoma" pitchFamily="34" charset="0"/>
                <a:ea typeface="MS PGothic" pitchFamily="34" charset="-128"/>
              </a:defRPr>
            </a:lvl8pPr>
            <a:lvl9pPr marL="3886200" indent="-228600" eaLnBrk="0" fontAlgn="base" hangingPunct="0">
              <a:spcBef>
                <a:spcPct val="0"/>
              </a:spcBef>
              <a:spcAft>
                <a:spcPct val="0"/>
              </a:spcAft>
              <a:defRPr sz="2800">
                <a:solidFill>
                  <a:schemeClr val="tx2"/>
                </a:solidFill>
                <a:latin typeface="Tahoma" pitchFamily="34" charset="0"/>
                <a:ea typeface="MS PGothic" pitchFamily="34" charset="-128"/>
              </a:defRPr>
            </a:lvl9pPr>
          </a:lstStyle>
          <a:p>
            <a:pPr eaLnBrk="1" hangingPunct="1">
              <a:defRPr/>
            </a:pPr>
            <a:r>
              <a:rPr lang="en-US" altLang="en-US" sz="3200" dirty="0">
                <a:solidFill>
                  <a:schemeClr val="bg1"/>
                </a:solidFill>
                <a:effectLst>
                  <a:outerShdw blurRad="38100" dist="38100" dir="2700000" algn="tl">
                    <a:srgbClr val="000000"/>
                  </a:outerShdw>
                </a:effectLst>
                <a:latin typeface="+mn-lt"/>
              </a:rPr>
              <a:t>chromosome 19</a:t>
            </a:r>
          </a:p>
          <a:p>
            <a:pPr marL="571500" indent="-571500" eaLnBrk="1" hangingPunct="1">
              <a:buFont typeface="Arial" panose="020B0604020202020204" pitchFamily="34" charset="0"/>
              <a:buChar char="•"/>
              <a:defRPr/>
            </a:pPr>
            <a:r>
              <a:rPr lang="en-US" altLang="en-US" sz="3200" dirty="0">
                <a:solidFill>
                  <a:schemeClr val="bg1"/>
                </a:solidFill>
                <a:effectLst>
                  <a:outerShdw blurRad="38100" dist="38100" dir="2700000" algn="tl">
                    <a:srgbClr val="000000"/>
                  </a:outerShdw>
                </a:effectLst>
                <a:latin typeface="+mn-lt"/>
              </a:rPr>
              <a:t>genetic code units: G-A-T-C </a:t>
            </a:r>
          </a:p>
          <a:p>
            <a:pPr marL="571500" indent="-571500" eaLnBrk="1" hangingPunct="1">
              <a:buFont typeface="Arial" panose="020B0604020202020204" pitchFamily="34" charset="0"/>
              <a:buChar char="•"/>
              <a:defRPr/>
            </a:pPr>
            <a:r>
              <a:rPr lang="en-US" altLang="en-US" sz="3200" dirty="0">
                <a:solidFill>
                  <a:schemeClr val="bg1"/>
                </a:solidFill>
                <a:effectLst>
                  <a:outerShdw blurRad="38100" dist="38100" dir="2700000" algn="tl">
                    <a:srgbClr val="000000"/>
                  </a:outerShdw>
                </a:effectLst>
                <a:latin typeface="+mn-lt"/>
              </a:rPr>
              <a:t>63,000 letters of genetic code </a:t>
            </a:r>
          </a:p>
          <a:p>
            <a:pPr marL="571500" indent="-571500" eaLnBrk="1" hangingPunct="1">
              <a:buFont typeface="Arial" panose="020B0604020202020204" pitchFamily="34" charset="0"/>
              <a:buChar char="•"/>
              <a:defRPr/>
            </a:pPr>
            <a:r>
              <a:rPr lang="en-US" altLang="en-US" sz="3200" dirty="0">
                <a:solidFill>
                  <a:schemeClr val="bg1"/>
                </a:solidFill>
                <a:effectLst>
                  <a:outerShdw blurRad="38100" dist="38100" dir="2700000" algn="tl">
                    <a:srgbClr val="000000"/>
                  </a:outerShdw>
                </a:effectLst>
                <a:latin typeface="+mn-lt"/>
              </a:rPr>
              <a:t>instructions for making proteins and regulation</a:t>
            </a:r>
          </a:p>
          <a:p>
            <a:pPr marL="571500" indent="-571500" eaLnBrk="1" hangingPunct="1">
              <a:buFont typeface="Arial" panose="020B0604020202020204" pitchFamily="34" charset="0"/>
              <a:buChar char="•"/>
              <a:defRPr/>
            </a:pPr>
            <a:r>
              <a:rPr lang="en-US" altLang="en-US" sz="3200" dirty="0">
                <a:solidFill>
                  <a:schemeClr val="bg1"/>
                </a:solidFill>
                <a:effectLst>
                  <a:outerShdw blurRad="38100" dist="38100" dir="2700000" algn="tl">
                    <a:srgbClr val="000000"/>
                  </a:outerShdw>
                </a:effectLst>
                <a:latin typeface="+mn-lt"/>
              </a:rPr>
              <a:t>DMPK gene, </a:t>
            </a:r>
            <a:r>
              <a:rPr lang="en-US" altLang="en-US" sz="3200" u="sng" dirty="0">
                <a:solidFill>
                  <a:schemeClr val="bg1"/>
                </a:solidFill>
                <a:effectLst>
                  <a:outerShdw blurRad="38100" dist="38100" dir="2700000" algn="tl">
                    <a:srgbClr val="000000"/>
                  </a:outerShdw>
                </a:effectLst>
                <a:latin typeface="+mn-lt"/>
              </a:rPr>
              <a:t>CTG repeats</a:t>
            </a:r>
            <a:r>
              <a:rPr lang="en-US" altLang="en-US" sz="3200" dirty="0">
                <a:solidFill>
                  <a:schemeClr val="bg1"/>
                </a:solidFill>
                <a:effectLst>
                  <a:outerShdw blurRad="38100" dist="38100" dir="2700000" algn="tl">
                    <a:srgbClr val="000000"/>
                  </a:outerShdw>
                </a:effectLst>
                <a:latin typeface="+mn-lt"/>
              </a:rPr>
              <a:t>, 1992, linked to DM1</a:t>
            </a:r>
          </a:p>
          <a:p>
            <a:pPr marL="571500" indent="-571500" eaLnBrk="1" hangingPunct="1">
              <a:buFont typeface="Arial" panose="020B0604020202020204" pitchFamily="34" charset="0"/>
              <a:buChar char="•"/>
              <a:defRPr/>
            </a:pPr>
            <a:r>
              <a:rPr lang="en-US" altLang="en-US" sz="3200" dirty="0">
                <a:solidFill>
                  <a:schemeClr val="bg1"/>
                </a:solidFill>
                <a:effectLst>
                  <a:outerShdw blurRad="38100" dist="38100" dir="2700000" algn="tl">
                    <a:srgbClr val="000000"/>
                  </a:outerShdw>
                </a:effectLst>
                <a:latin typeface="+mn-lt"/>
              </a:rPr>
              <a:t>(DM2, CNBP gene (</a:t>
            </a:r>
            <a:r>
              <a:rPr lang="en-US" altLang="en-US" sz="3200" dirty="0" err="1">
                <a:solidFill>
                  <a:schemeClr val="bg1"/>
                </a:solidFill>
                <a:effectLst>
                  <a:outerShdw blurRad="38100" dist="38100" dir="2700000" algn="tl">
                    <a:srgbClr val="000000"/>
                  </a:outerShdw>
                </a:effectLst>
                <a:latin typeface="+mn-lt"/>
              </a:rPr>
              <a:t>chrom</a:t>
            </a:r>
            <a:r>
              <a:rPr lang="en-US" altLang="en-US" sz="3200" dirty="0">
                <a:solidFill>
                  <a:schemeClr val="bg1"/>
                </a:solidFill>
                <a:effectLst>
                  <a:outerShdw blurRad="38100" dist="38100" dir="2700000" algn="tl">
                    <a:srgbClr val="000000"/>
                  </a:outerShdw>
                </a:effectLst>
                <a:latin typeface="+mn-lt"/>
              </a:rPr>
              <a:t> 3), </a:t>
            </a:r>
            <a:r>
              <a:rPr lang="en-US" altLang="en-US" sz="3200" u="sng" dirty="0">
                <a:solidFill>
                  <a:schemeClr val="bg1"/>
                </a:solidFill>
                <a:latin typeface="+mn-lt"/>
              </a:rPr>
              <a:t>CCTG repeats</a:t>
            </a:r>
            <a:r>
              <a:rPr lang="en-US" altLang="en-US" sz="3200" dirty="0">
                <a:solidFill>
                  <a:schemeClr val="bg1"/>
                </a:solidFill>
                <a:effectLst>
                  <a:outerShdw blurRad="38100" dist="38100" dir="2700000" algn="tl">
                    <a:srgbClr val="000000"/>
                  </a:outerShdw>
                </a:effectLst>
                <a:latin typeface="+mn-lt"/>
              </a:rPr>
              <a:t>, 2001, linked to DM2</a:t>
            </a:r>
          </a:p>
        </p:txBody>
      </p:sp>
      <p:sp>
        <p:nvSpPr>
          <p:cNvPr id="6" name="TextBox 5">
            <a:extLst>
              <a:ext uri="{FF2B5EF4-FFF2-40B4-BE49-F238E27FC236}">
                <a16:creationId xmlns:a16="http://schemas.microsoft.com/office/drawing/2014/main" id="{FA068340-36B8-4F2D-9D5B-A5D89F894AF3}"/>
              </a:ext>
            </a:extLst>
          </p:cNvPr>
          <p:cNvSpPr txBox="1"/>
          <p:nvPr/>
        </p:nvSpPr>
        <p:spPr>
          <a:xfrm>
            <a:off x="8121574" y="6214178"/>
            <a:ext cx="3746023" cy="307777"/>
          </a:xfrm>
          <a:prstGeom prst="rect">
            <a:avLst/>
          </a:prstGeom>
          <a:noFill/>
        </p:spPr>
        <p:txBody>
          <a:bodyPr wrap="square" rtlCol="0">
            <a:spAutoFit/>
          </a:bodyPr>
          <a:lstStyle/>
          <a:p>
            <a:r>
              <a:rPr lang="en-US" sz="1400" dirty="0">
                <a:hlinkClick r:id="rId3"/>
              </a:rPr>
              <a:t>https://ghr.nlm.nih.gov/gene/DMPK#resources</a:t>
            </a:r>
            <a:endParaRPr lang="en-US" sz="1400" dirty="0"/>
          </a:p>
        </p:txBody>
      </p:sp>
      <p:pic>
        <p:nvPicPr>
          <p:cNvPr id="7" name="Picture 2" descr="Cytogenetic Location: 19q13.32, which is the long (q) arm of chromosome 19 at position 13.32">
            <a:extLst>
              <a:ext uri="{FF2B5EF4-FFF2-40B4-BE49-F238E27FC236}">
                <a16:creationId xmlns:a16="http://schemas.microsoft.com/office/drawing/2014/main" id="{F4E5601F-F548-46D9-B459-0A68579431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700070" y="2000183"/>
            <a:ext cx="6372382" cy="2055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16376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23234" name="Text Box 2"/>
          <p:cNvSpPr txBox="1">
            <a:spLocks noChangeArrowheads="1"/>
          </p:cNvSpPr>
          <p:nvPr/>
        </p:nvSpPr>
        <p:spPr bwMode="auto">
          <a:xfrm>
            <a:off x="3657597" y="1897063"/>
            <a:ext cx="25368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800">
                <a:solidFill>
                  <a:schemeClr val="tx2"/>
                </a:solidFill>
                <a:latin typeface="Tahoma" pitchFamily="34" charset="0"/>
                <a:ea typeface="MS PGothic" pitchFamily="34" charset="-128"/>
              </a:defRPr>
            </a:lvl1pPr>
            <a:lvl2pPr marL="742950" indent="-285750" eaLnBrk="0" hangingPunct="0">
              <a:defRPr sz="2800">
                <a:solidFill>
                  <a:schemeClr val="tx2"/>
                </a:solidFill>
                <a:latin typeface="Tahoma" pitchFamily="34" charset="0"/>
                <a:ea typeface="MS PGothic" pitchFamily="34" charset="-128"/>
              </a:defRPr>
            </a:lvl2pPr>
            <a:lvl3pPr marL="1143000" indent="-228600" eaLnBrk="0" hangingPunct="0">
              <a:defRPr sz="2800">
                <a:solidFill>
                  <a:schemeClr val="tx2"/>
                </a:solidFill>
                <a:latin typeface="Tahoma" pitchFamily="34" charset="0"/>
                <a:ea typeface="MS PGothic" pitchFamily="34" charset="-128"/>
              </a:defRPr>
            </a:lvl3pPr>
            <a:lvl4pPr marL="1600200" indent="-228600" eaLnBrk="0" hangingPunct="0">
              <a:defRPr sz="2800">
                <a:solidFill>
                  <a:schemeClr val="tx2"/>
                </a:solidFill>
                <a:latin typeface="Tahoma" pitchFamily="34" charset="0"/>
                <a:ea typeface="MS PGothic" pitchFamily="34" charset="-128"/>
              </a:defRPr>
            </a:lvl4pPr>
            <a:lvl5pPr marL="2057400" indent="-228600" eaLnBrk="0" hangingPunct="0">
              <a:defRPr sz="2800">
                <a:solidFill>
                  <a:schemeClr val="tx2"/>
                </a:solidFill>
                <a:latin typeface="Tahoma" pitchFamily="34" charset="0"/>
                <a:ea typeface="MS PGothic" pitchFamily="34" charset="-128"/>
              </a:defRPr>
            </a:lvl5pPr>
            <a:lvl6pPr marL="2514600" indent="-228600" eaLnBrk="0" fontAlgn="base" hangingPunct="0">
              <a:spcBef>
                <a:spcPct val="0"/>
              </a:spcBef>
              <a:spcAft>
                <a:spcPct val="0"/>
              </a:spcAft>
              <a:defRPr sz="2800">
                <a:solidFill>
                  <a:schemeClr val="tx2"/>
                </a:solidFill>
                <a:latin typeface="Tahoma" pitchFamily="34" charset="0"/>
                <a:ea typeface="MS PGothic" pitchFamily="34" charset="-128"/>
              </a:defRPr>
            </a:lvl6pPr>
            <a:lvl7pPr marL="2971800" indent="-228600" eaLnBrk="0" fontAlgn="base" hangingPunct="0">
              <a:spcBef>
                <a:spcPct val="0"/>
              </a:spcBef>
              <a:spcAft>
                <a:spcPct val="0"/>
              </a:spcAft>
              <a:defRPr sz="2800">
                <a:solidFill>
                  <a:schemeClr val="tx2"/>
                </a:solidFill>
                <a:latin typeface="Tahoma" pitchFamily="34" charset="0"/>
                <a:ea typeface="MS PGothic" pitchFamily="34" charset="-128"/>
              </a:defRPr>
            </a:lvl7pPr>
            <a:lvl8pPr marL="3429000" indent="-228600" eaLnBrk="0" fontAlgn="base" hangingPunct="0">
              <a:spcBef>
                <a:spcPct val="0"/>
              </a:spcBef>
              <a:spcAft>
                <a:spcPct val="0"/>
              </a:spcAft>
              <a:defRPr sz="2800">
                <a:solidFill>
                  <a:schemeClr val="tx2"/>
                </a:solidFill>
                <a:latin typeface="Tahoma" pitchFamily="34" charset="0"/>
                <a:ea typeface="MS PGothic" pitchFamily="34" charset="-128"/>
              </a:defRPr>
            </a:lvl8pPr>
            <a:lvl9pPr marL="3886200" indent="-228600" eaLnBrk="0" fontAlgn="base" hangingPunct="0">
              <a:spcBef>
                <a:spcPct val="0"/>
              </a:spcBef>
              <a:spcAft>
                <a:spcPct val="0"/>
              </a:spcAft>
              <a:defRPr sz="2800">
                <a:solidFill>
                  <a:schemeClr val="tx2"/>
                </a:solidFill>
                <a:latin typeface="Tahoma" pitchFamily="34" charset="0"/>
                <a:ea typeface="MS PGothic" pitchFamily="34" charset="-128"/>
              </a:defRPr>
            </a:lvl9pPr>
          </a:lstStyle>
          <a:p>
            <a:pPr eaLnBrk="1" hangingPunct="1">
              <a:defRPr/>
            </a:pPr>
            <a:r>
              <a:rPr lang="en-US" altLang="en-US">
                <a:solidFill>
                  <a:schemeClr val="bg1"/>
                </a:solidFill>
                <a:effectLst>
                  <a:outerShdw blurRad="38100" dist="38100" dir="2700000" algn="tl">
                    <a:srgbClr val="000000"/>
                  </a:outerShdw>
                </a:effectLst>
              </a:rPr>
              <a:t>abnormal gene</a:t>
            </a:r>
          </a:p>
        </p:txBody>
      </p:sp>
      <p:sp>
        <p:nvSpPr>
          <p:cNvPr id="223235" name="Text Box 3"/>
          <p:cNvSpPr txBox="1">
            <a:spLocks noChangeArrowheads="1"/>
          </p:cNvSpPr>
          <p:nvPr/>
        </p:nvSpPr>
        <p:spPr bwMode="auto">
          <a:xfrm>
            <a:off x="5191121" y="2919413"/>
            <a:ext cx="2438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800">
                <a:solidFill>
                  <a:schemeClr val="tx2"/>
                </a:solidFill>
                <a:latin typeface="Tahoma" pitchFamily="34" charset="0"/>
                <a:ea typeface="MS PGothic" pitchFamily="34" charset="-128"/>
              </a:defRPr>
            </a:lvl1pPr>
            <a:lvl2pPr marL="742950" indent="-285750" eaLnBrk="0" hangingPunct="0">
              <a:defRPr sz="2800">
                <a:solidFill>
                  <a:schemeClr val="tx2"/>
                </a:solidFill>
                <a:latin typeface="Tahoma" pitchFamily="34" charset="0"/>
                <a:ea typeface="MS PGothic" pitchFamily="34" charset="-128"/>
              </a:defRPr>
            </a:lvl2pPr>
            <a:lvl3pPr marL="1143000" indent="-228600" eaLnBrk="0" hangingPunct="0">
              <a:defRPr sz="2800">
                <a:solidFill>
                  <a:schemeClr val="tx2"/>
                </a:solidFill>
                <a:latin typeface="Tahoma" pitchFamily="34" charset="0"/>
                <a:ea typeface="MS PGothic" pitchFamily="34" charset="-128"/>
              </a:defRPr>
            </a:lvl3pPr>
            <a:lvl4pPr marL="1600200" indent="-228600" eaLnBrk="0" hangingPunct="0">
              <a:defRPr sz="2800">
                <a:solidFill>
                  <a:schemeClr val="tx2"/>
                </a:solidFill>
                <a:latin typeface="Tahoma" pitchFamily="34" charset="0"/>
                <a:ea typeface="MS PGothic" pitchFamily="34" charset="-128"/>
              </a:defRPr>
            </a:lvl4pPr>
            <a:lvl5pPr marL="2057400" indent="-228600" eaLnBrk="0" hangingPunct="0">
              <a:defRPr sz="2800">
                <a:solidFill>
                  <a:schemeClr val="tx2"/>
                </a:solidFill>
                <a:latin typeface="Tahoma" pitchFamily="34" charset="0"/>
                <a:ea typeface="MS PGothic" pitchFamily="34" charset="-128"/>
              </a:defRPr>
            </a:lvl5pPr>
            <a:lvl6pPr marL="2514600" indent="-228600" eaLnBrk="0" fontAlgn="base" hangingPunct="0">
              <a:spcBef>
                <a:spcPct val="0"/>
              </a:spcBef>
              <a:spcAft>
                <a:spcPct val="0"/>
              </a:spcAft>
              <a:defRPr sz="2800">
                <a:solidFill>
                  <a:schemeClr val="tx2"/>
                </a:solidFill>
                <a:latin typeface="Tahoma" pitchFamily="34" charset="0"/>
                <a:ea typeface="MS PGothic" pitchFamily="34" charset="-128"/>
              </a:defRPr>
            </a:lvl6pPr>
            <a:lvl7pPr marL="2971800" indent="-228600" eaLnBrk="0" fontAlgn="base" hangingPunct="0">
              <a:spcBef>
                <a:spcPct val="0"/>
              </a:spcBef>
              <a:spcAft>
                <a:spcPct val="0"/>
              </a:spcAft>
              <a:defRPr sz="2800">
                <a:solidFill>
                  <a:schemeClr val="tx2"/>
                </a:solidFill>
                <a:latin typeface="Tahoma" pitchFamily="34" charset="0"/>
                <a:ea typeface="MS PGothic" pitchFamily="34" charset="-128"/>
              </a:defRPr>
            </a:lvl7pPr>
            <a:lvl8pPr marL="3429000" indent="-228600" eaLnBrk="0" fontAlgn="base" hangingPunct="0">
              <a:spcBef>
                <a:spcPct val="0"/>
              </a:spcBef>
              <a:spcAft>
                <a:spcPct val="0"/>
              </a:spcAft>
              <a:defRPr sz="2800">
                <a:solidFill>
                  <a:schemeClr val="tx2"/>
                </a:solidFill>
                <a:latin typeface="Tahoma" pitchFamily="34" charset="0"/>
                <a:ea typeface="MS PGothic" pitchFamily="34" charset="-128"/>
              </a:defRPr>
            </a:lvl8pPr>
            <a:lvl9pPr marL="3886200" indent="-228600" eaLnBrk="0" fontAlgn="base" hangingPunct="0">
              <a:spcBef>
                <a:spcPct val="0"/>
              </a:spcBef>
              <a:spcAft>
                <a:spcPct val="0"/>
              </a:spcAft>
              <a:defRPr sz="2800">
                <a:solidFill>
                  <a:schemeClr val="tx2"/>
                </a:solidFill>
                <a:latin typeface="Tahoma" pitchFamily="34" charset="0"/>
                <a:ea typeface="MS PGothic" pitchFamily="34" charset="-128"/>
              </a:defRPr>
            </a:lvl9pPr>
          </a:lstStyle>
          <a:p>
            <a:pPr eaLnBrk="1" hangingPunct="1">
              <a:defRPr/>
            </a:pPr>
            <a:r>
              <a:rPr lang="en-US" altLang="en-US" dirty="0">
                <a:solidFill>
                  <a:schemeClr val="bg1"/>
                </a:solidFill>
                <a:effectLst>
                  <a:outerShdw blurRad="38100" dist="38100" dir="2700000" algn="tl">
                    <a:srgbClr val="000000"/>
                  </a:outerShdw>
                </a:effectLst>
              </a:rPr>
              <a:t>abnormal RNA</a:t>
            </a:r>
          </a:p>
        </p:txBody>
      </p:sp>
      <p:sp>
        <p:nvSpPr>
          <p:cNvPr id="223236" name="Text Box 4"/>
          <p:cNvSpPr txBox="1">
            <a:spLocks noChangeArrowheads="1"/>
          </p:cNvSpPr>
          <p:nvPr/>
        </p:nvSpPr>
        <p:spPr bwMode="auto">
          <a:xfrm>
            <a:off x="6248396" y="3954463"/>
            <a:ext cx="28717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800">
                <a:solidFill>
                  <a:schemeClr val="tx2"/>
                </a:solidFill>
                <a:latin typeface="Tahoma" pitchFamily="34" charset="0"/>
                <a:ea typeface="MS PGothic" pitchFamily="34" charset="-128"/>
              </a:defRPr>
            </a:lvl1pPr>
            <a:lvl2pPr marL="742950" indent="-285750" eaLnBrk="0" hangingPunct="0">
              <a:defRPr sz="2800">
                <a:solidFill>
                  <a:schemeClr val="tx2"/>
                </a:solidFill>
                <a:latin typeface="Tahoma" pitchFamily="34" charset="0"/>
                <a:ea typeface="MS PGothic" pitchFamily="34" charset="-128"/>
              </a:defRPr>
            </a:lvl2pPr>
            <a:lvl3pPr marL="1143000" indent="-228600" eaLnBrk="0" hangingPunct="0">
              <a:defRPr sz="2800">
                <a:solidFill>
                  <a:schemeClr val="tx2"/>
                </a:solidFill>
                <a:latin typeface="Tahoma" pitchFamily="34" charset="0"/>
                <a:ea typeface="MS PGothic" pitchFamily="34" charset="-128"/>
              </a:defRPr>
            </a:lvl3pPr>
            <a:lvl4pPr marL="1600200" indent="-228600" eaLnBrk="0" hangingPunct="0">
              <a:defRPr sz="2800">
                <a:solidFill>
                  <a:schemeClr val="tx2"/>
                </a:solidFill>
                <a:latin typeface="Tahoma" pitchFamily="34" charset="0"/>
                <a:ea typeface="MS PGothic" pitchFamily="34" charset="-128"/>
              </a:defRPr>
            </a:lvl4pPr>
            <a:lvl5pPr marL="2057400" indent="-228600" eaLnBrk="0" hangingPunct="0">
              <a:defRPr sz="2800">
                <a:solidFill>
                  <a:schemeClr val="tx2"/>
                </a:solidFill>
                <a:latin typeface="Tahoma" pitchFamily="34" charset="0"/>
                <a:ea typeface="MS PGothic" pitchFamily="34" charset="-128"/>
              </a:defRPr>
            </a:lvl5pPr>
            <a:lvl6pPr marL="2514600" indent="-228600" eaLnBrk="0" fontAlgn="base" hangingPunct="0">
              <a:spcBef>
                <a:spcPct val="0"/>
              </a:spcBef>
              <a:spcAft>
                <a:spcPct val="0"/>
              </a:spcAft>
              <a:defRPr sz="2800">
                <a:solidFill>
                  <a:schemeClr val="tx2"/>
                </a:solidFill>
                <a:latin typeface="Tahoma" pitchFamily="34" charset="0"/>
                <a:ea typeface="MS PGothic" pitchFamily="34" charset="-128"/>
              </a:defRPr>
            </a:lvl6pPr>
            <a:lvl7pPr marL="2971800" indent="-228600" eaLnBrk="0" fontAlgn="base" hangingPunct="0">
              <a:spcBef>
                <a:spcPct val="0"/>
              </a:spcBef>
              <a:spcAft>
                <a:spcPct val="0"/>
              </a:spcAft>
              <a:defRPr sz="2800">
                <a:solidFill>
                  <a:schemeClr val="tx2"/>
                </a:solidFill>
                <a:latin typeface="Tahoma" pitchFamily="34" charset="0"/>
                <a:ea typeface="MS PGothic" pitchFamily="34" charset="-128"/>
              </a:defRPr>
            </a:lvl7pPr>
            <a:lvl8pPr marL="3429000" indent="-228600" eaLnBrk="0" fontAlgn="base" hangingPunct="0">
              <a:spcBef>
                <a:spcPct val="0"/>
              </a:spcBef>
              <a:spcAft>
                <a:spcPct val="0"/>
              </a:spcAft>
              <a:defRPr sz="2800">
                <a:solidFill>
                  <a:schemeClr val="tx2"/>
                </a:solidFill>
                <a:latin typeface="Tahoma" pitchFamily="34" charset="0"/>
                <a:ea typeface="MS PGothic" pitchFamily="34" charset="-128"/>
              </a:defRPr>
            </a:lvl8pPr>
            <a:lvl9pPr marL="3886200" indent="-228600" eaLnBrk="0" fontAlgn="base" hangingPunct="0">
              <a:spcBef>
                <a:spcPct val="0"/>
              </a:spcBef>
              <a:spcAft>
                <a:spcPct val="0"/>
              </a:spcAft>
              <a:defRPr sz="2800">
                <a:solidFill>
                  <a:schemeClr val="tx2"/>
                </a:solidFill>
                <a:latin typeface="Tahoma" pitchFamily="34" charset="0"/>
                <a:ea typeface="MS PGothic" pitchFamily="34" charset="-128"/>
              </a:defRPr>
            </a:lvl9pPr>
          </a:lstStyle>
          <a:p>
            <a:pPr eaLnBrk="1" hangingPunct="1">
              <a:defRPr/>
            </a:pPr>
            <a:r>
              <a:rPr lang="en-US" altLang="en-US">
                <a:solidFill>
                  <a:schemeClr val="bg1"/>
                </a:solidFill>
                <a:effectLst>
                  <a:outerShdw blurRad="38100" dist="38100" dir="2700000" algn="tl">
                    <a:srgbClr val="000000"/>
                  </a:outerShdw>
                </a:effectLst>
              </a:rPr>
              <a:t>abnormal protein</a:t>
            </a:r>
          </a:p>
        </p:txBody>
      </p:sp>
      <p:sp>
        <p:nvSpPr>
          <p:cNvPr id="223237" name="AutoShape 5"/>
          <p:cNvSpPr>
            <a:spLocks noChangeArrowheads="1"/>
          </p:cNvSpPr>
          <p:nvPr/>
        </p:nvSpPr>
        <p:spPr bwMode="auto">
          <a:xfrm flipV="1">
            <a:off x="4405741" y="2743200"/>
            <a:ext cx="509160" cy="511175"/>
          </a:xfrm>
          <a:custGeom>
            <a:avLst/>
            <a:gdLst>
              <a:gd name="T0" fmla="*/ 426889 w 21600"/>
              <a:gd name="T1" fmla="*/ 0 h 21600"/>
              <a:gd name="T2" fmla="*/ 426889 w 21600"/>
              <a:gd name="T3" fmla="*/ 386017 h 21600"/>
              <a:gd name="T4" fmla="*/ 91355 w 21600"/>
              <a:gd name="T5" fmla="*/ 685800 h 21600"/>
              <a:gd name="T6" fmla="*/ 609600 w 21600"/>
              <a:gd name="T7" fmla="*/ 193008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223238" name="AutoShape 6"/>
          <p:cNvSpPr>
            <a:spLocks noChangeArrowheads="1"/>
          </p:cNvSpPr>
          <p:nvPr/>
        </p:nvSpPr>
        <p:spPr bwMode="auto">
          <a:xfrm flipV="1">
            <a:off x="5638791" y="4061291"/>
            <a:ext cx="457209" cy="430868"/>
          </a:xfrm>
          <a:custGeom>
            <a:avLst/>
            <a:gdLst>
              <a:gd name="T0" fmla="*/ 426889 w 21600"/>
              <a:gd name="T1" fmla="*/ 0 h 21600"/>
              <a:gd name="T2" fmla="*/ 426889 w 21600"/>
              <a:gd name="T3" fmla="*/ 386017 h 21600"/>
              <a:gd name="T4" fmla="*/ 91355 w 21600"/>
              <a:gd name="T5" fmla="*/ 685800 h 21600"/>
              <a:gd name="T6" fmla="*/ 609600 w 21600"/>
              <a:gd name="T7" fmla="*/ 193008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dirty="0"/>
          </a:p>
        </p:txBody>
      </p:sp>
      <p:sp>
        <p:nvSpPr>
          <p:cNvPr id="223239" name="AutoShape 7"/>
          <p:cNvSpPr>
            <a:spLocks noChangeArrowheads="1"/>
          </p:cNvSpPr>
          <p:nvPr/>
        </p:nvSpPr>
        <p:spPr bwMode="auto">
          <a:xfrm flipV="1">
            <a:off x="7629521" y="5037135"/>
            <a:ext cx="477981" cy="380423"/>
          </a:xfrm>
          <a:custGeom>
            <a:avLst/>
            <a:gdLst>
              <a:gd name="T0" fmla="*/ 426889 w 21600"/>
              <a:gd name="T1" fmla="*/ 0 h 21600"/>
              <a:gd name="T2" fmla="*/ 426889 w 21600"/>
              <a:gd name="T3" fmla="*/ 386017 h 21600"/>
              <a:gd name="T4" fmla="*/ 91355 w 21600"/>
              <a:gd name="T5" fmla="*/ 685800 h 21600"/>
              <a:gd name="T6" fmla="*/ 609600 w 21600"/>
              <a:gd name="T7" fmla="*/ 193008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223240" name="Text Box 8"/>
          <p:cNvSpPr txBox="1">
            <a:spLocks noChangeArrowheads="1"/>
          </p:cNvSpPr>
          <p:nvPr/>
        </p:nvSpPr>
        <p:spPr bwMode="auto">
          <a:xfrm>
            <a:off x="8558933" y="5031654"/>
            <a:ext cx="13414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800">
                <a:solidFill>
                  <a:schemeClr val="tx2"/>
                </a:solidFill>
                <a:latin typeface="Tahoma" pitchFamily="34" charset="0"/>
                <a:ea typeface="MS PGothic" pitchFamily="34" charset="-128"/>
              </a:defRPr>
            </a:lvl1pPr>
            <a:lvl2pPr marL="742950" indent="-285750" eaLnBrk="0" hangingPunct="0">
              <a:defRPr sz="2800">
                <a:solidFill>
                  <a:schemeClr val="tx2"/>
                </a:solidFill>
                <a:latin typeface="Tahoma" pitchFamily="34" charset="0"/>
                <a:ea typeface="MS PGothic" pitchFamily="34" charset="-128"/>
              </a:defRPr>
            </a:lvl2pPr>
            <a:lvl3pPr marL="1143000" indent="-228600" eaLnBrk="0" hangingPunct="0">
              <a:defRPr sz="2800">
                <a:solidFill>
                  <a:schemeClr val="tx2"/>
                </a:solidFill>
                <a:latin typeface="Tahoma" pitchFamily="34" charset="0"/>
                <a:ea typeface="MS PGothic" pitchFamily="34" charset="-128"/>
              </a:defRPr>
            </a:lvl3pPr>
            <a:lvl4pPr marL="1600200" indent="-228600" eaLnBrk="0" hangingPunct="0">
              <a:defRPr sz="2800">
                <a:solidFill>
                  <a:schemeClr val="tx2"/>
                </a:solidFill>
                <a:latin typeface="Tahoma" pitchFamily="34" charset="0"/>
                <a:ea typeface="MS PGothic" pitchFamily="34" charset="-128"/>
              </a:defRPr>
            </a:lvl4pPr>
            <a:lvl5pPr marL="2057400" indent="-228600" eaLnBrk="0" hangingPunct="0">
              <a:defRPr sz="2800">
                <a:solidFill>
                  <a:schemeClr val="tx2"/>
                </a:solidFill>
                <a:latin typeface="Tahoma" pitchFamily="34" charset="0"/>
                <a:ea typeface="MS PGothic" pitchFamily="34" charset="-128"/>
              </a:defRPr>
            </a:lvl5pPr>
            <a:lvl6pPr marL="2514600" indent="-228600" eaLnBrk="0" fontAlgn="base" hangingPunct="0">
              <a:spcBef>
                <a:spcPct val="0"/>
              </a:spcBef>
              <a:spcAft>
                <a:spcPct val="0"/>
              </a:spcAft>
              <a:defRPr sz="2800">
                <a:solidFill>
                  <a:schemeClr val="tx2"/>
                </a:solidFill>
                <a:latin typeface="Tahoma" pitchFamily="34" charset="0"/>
                <a:ea typeface="MS PGothic" pitchFamily="34" charset="-128"/>
              </a:defRPr>
            </a:lvl6pPr>
            <a:lvl7pPr marL="2971800" indent="-228600" eaLnBrk="0" fontAlgn="base" hangingPunct="0">
              <a:spcBef>
                <a:spcPct val="0"/>
              </a:spcBef>
              <a:spcAft>
                <a:spcPct val="0"/>
              </a:spcAft>
              <a:defRPr sz="2800">
                <a:solidFill>
                  <a:schemeClr val="tx2"/>
                </a:solidFill>
                <a:latin typeface="Tahoma" pitchFamily="34" charset="0"/>
                <a:ea typeface="MS PGothic" pitchFamily="34" charset="-128"/>
              </a:defRPr>
            </a:lvl7pPr>
            <a:lvl8pPr marL="3429000" indent="-228600" eaLnBrk="0" fontAlgn="base" hangingPunct="0">
              <a:spcBef>
                <a:spcPct val="0"/>
              </a:spcBef>
              <a:spcAft>
                <a:spcPct val="0"/>
              </a:spcAft>
              <a:defRPr sz="2800">
                <a:solidFill>
                  <a:schemeClr val="tx2"/>
                </a:solidFill>
                <a:latin typeface="Tahoma" pitchFamily="34" charset="0"/>
                <a:ea typeface="MS PGothic" pitchFamily="34" charset="-128"/>
              </a:defRPr>
            </a:lvl8pPr>
            <a:lvl9pPr marL="3886200" indent="-228600" eaLnBrk="0" fontAlgn="base" hangingPunct="0">
              <a:spcBef>
                <a:spcPct val="0"/>
              </a:spcBef>
              <a:spcAft>
                <a:spcPct val="0"/>
              </a:spcAft>
              <a:defRPr sz="2800">
                <a:solidFill>
                  <a:schemeClr val="tx2"/>
                </a:solidFill>
                <a:latin typeface="Tahoma" pitchFamily="34" charset="0"/>
                <a:ea typeface="MS PGothic" pitchFamily="34" charset="-128"/>
              </a:defRPr>
            </a:lvl9pPr>
          </a:lstStyle>
          <a:p>
            <a:pPr eaLnBrk="1" hangingPunct="1">
              <a:defRPr/>
            </a:pPr>
            <a:r>
              <a:rPr lang="en-US" altLang="en-US">
                <a:solidFill>
                  <a:schemeClr val="bg1"/>
                </a:solidFill>
                <a:effectLst>
                  <a:outerShdw blurRad="38100" dist="38100" dir="2700000" algn="tl">
                    <a:srgbClr val="000000"/>
                  </a:outerShdw>
                </a:effectLst>
              </a:rPr>
              <a:t>disease</a:t>
            </a:r>
          </a:p>
        </p:txBody>
      </p:sp>
      <p:sp>
        <p:nvSpPr>
          <p:cNvPr id="223241" name="Text Box 9"/>
          <p:cNvSpPr txBox="1">
            <a:spLocks noChangeArrowheads="1"/>
          </p:cNvSpPr>
          <p:nvPr/>
        </p:nvSpPr>
        <p:spPr bwMode="auto">
          <a:xfrm>
            <a:off x="743115" y="571500"/>
            <a:ext cx="930402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800">
                <a:solidFill>
                  <a:schemeClr val="tx2"/>
                </a:solidFill>
                <a:latin typeface="Tahoma" pitchFamily="34" charset="0"/>
                <a:ea typeface="MS PGothic" pitchFamily="34" charset="-128"/>
              </a:defRPr>
            </a:lvl1pPr>
            <a:lvl2pPr marL="742950" indent="-285750" eaLnBrk="0" hangingPunct="0">
              <a:defRPr sz="2800">
                <a:solidFill>
                  <a:schemeClr val="tx2"/>
                </a:solidFill>
                <a:latin typeface="Tahoma" pitchFamily="34" charset="0"/>
                <a:ea typeface="MS PGothic" pitchFamily="34" charset="-128"/>
              </a:defRPr>
            </a:lvl2pPr>
            <a:lvl3pPr marL="1143000" indent="-228600" eaLnBrk="0" hangingPunct="0">
              <a:defRPr sz="2800">
                <a:solidFill>
                  <a:schemeClr val="tx2"/>
                </a:solidFill>
                <a:latin typeface="Tahoma" pitchFamily="34" charset="0"/>
                <a:ea typeface="MS PGothic" pitchFamily="34" charset="-128"/>
              </a:defRPr>
            </a:lvl3pPr>
            <a:lvl4pPr marL="1600200" indent="-228600" eaLnBrk="0" hangingPunct="0">
              <a:defRPr sz="2800">
                <a:solidFill>
                  <a:schemeClr val="tx2"/>
                </a:solidFill>
                <a:latin typeface="Tahoma" pitchFamily="34" charset="0"/>
                <a:ea typeface="MS PGothic" pitchFamily="34" charset="-128"/>
              </a:defRPr>
            </a:lvl4pPr>
            <a:lvl5pPr marL="2057400" indent="-228600" eaLnBrk="0" hangingPunct="0">
              <a:defRPr sz="2800">
                <a:solidFill>
                  <a:schemeClr val="tx2"/>
                </a:solidFill>
                <a:latin typeface="Tahoma" pitchFamily="34" charset="0"/>
                <a:ea typeface="MS PGothic" pitchFamily="34" charset="-128"/>
              </a:defRPr>
            </a:lvl5pPr>
            <a:lvl6pPr marL="2514600" indent="-228600" eaLnBrk="0" fontAlgn="base" hangingPunct="0">
              <a:spcBef>
                <a:spcPct val="0"/>
              </a:spcBef>
              <a:spcAft>
                <a:spcPct val="0"/>
              </a:spcAft>
              <a:defRPr sz="2800">
                <a:solidFill>
                  <a:schemeClr val="tx2"/>
                </a:solidFill>
                <a:latin typeface="Tahoma" pitchFamily="34" charset="0"/>
                <a:ea typeface="MS PGothic" pitchFamily="34" charset="-128"/>
              </a:defRPr>
            </a:lvl6pPr>
            <a:lvl7pPr marL="2971800" indent="-228600" eaLnBrk="0" fontAlgn="base" hangingPunct="0">
              <a:spcBef>
                <a:spcPct val="0"/>
              </a:spcBef>
              <a:spcAft>
                <a:spcPct val="0"/>
              </a:spcAft>
              <a:defRPr sz="2800">
                <a:solidFill>
                  <a:schemeClr val="tx2"/>
                </a:solidFill>
                <a:latin typeface="Tahoma" pitchFamily="34" charset="0"/>
                <a:ea typeface="MS PGothic" pitchFamily="34" charset="-128"/>
              </a:defRPr>
            </a:lvl7pPr>
            <a:lvl8pPr marL="3429000" indent="-228600" eaLnBrk="0" fontAlgn="base" hangingPunct="0">
              <a:spcBef>
                <a:spcPct val="0"/>
              </a:spcBef>
              <a:spcAft>
                <a:spcPct val="0"/>
              </a:spcAft>
              <a:defRPr sz="2800">
                <a:solidFill>
                  <a:schemeClr val="tx2"/>
                </a:solidFill>
                <a:latin typeface="Tahoma" pitchFamily="34" charset="0"/>
                <a:ea typeface="MS PGothic" pitchFamily="34" charset="-128"/>
              </a:defRPr>
            </a:lvl8pPr>
            <a:lvl9pPr marL="3886200" indent="-228600" eaLnBrk="0" fontAlgn="base" hangingPunct="0">
              <a:spcBef>
                <a:spcPct val="0"/>
              </a:spcBef>
              <a:spcAft>
                <a:spcPct val="0"/>
              </a:spcAft>
              <a:defRPr sz="2800">
                <a:solidFill>
                  <a:schemeClr val="tx2"/>
                </a:solidFill>
                <a:latin typeface="Tahoma" pitchFamily="34" charset="0"/>
                <a:ea typeface="MS PGothic" pitchFamily="34" charset="-128"/>
              </a:defRPr>
            </a:lvl9pPr>
          </a:lstStyle>
          <a:p>
            <a:pPr eaLnBrk="1" hangingPunct="1">
              <a:defRPr/>
            </a:pPr>
            <a:r>
              <a:rPr lang="en-US" altLang="en-US" u="sng" dirty="0">
                <a:solidFill>
                  <a:srgbClr val="FFFF00"/>
                </a:solidFill>
                <a:effectLst>
                  <a:outerShdw blurRad="38100" dist="38100" dir="2700000" algn="tl">
                    <a:srgbClr val="000000"/>
                  </a:outerShdw>
                </a:effectLst>
              </a:rPr>
              <a:t>Classic genetic diseases: “one gene, one protein/enzyme”</a:t>
            </a:r>
          </a:p>
        </p:txBody>
      </p:sp>
      <p:sp>
        <p:nvSpPr>
          <p:cNvPr id="223242" name="Line 10"/>
          <p:cNvSpPr>
            <a:spLocks noChangeShapeType="1"/>
          </p:cNvSpPr>
          <p:nvPr/>
        </p:nvSpPr>
        <p:spPr bwMode="auto">
          <a:xfrm flipV="1">
            <a:off x="6248396" y="4473575"/>
            <a:ext cx="2871788" cy="2540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11" name="TextBox 10"/>
          <p:cNvSpPr txBox="1"/>
          <p:nvPr/>
        </p:nvSpPr>
        <p:spPr>
          <a:xfrm>
            <a:off x="1752600" y="6324600"/>
            <a:ext cx="8458200" cy="338554"/>
          </a:xfrm>
          <a:prstGeom prst="rect">
            <a:avLst/>
          </a:prstGeom>
          <a:noFill/>
        </p:spPr>
        <p:txBody>
          <a:bodyPr wrap="square" rtlCol="0">
            <a:spAutoFit/>
          </a:bodyPr>
          <a:lstStyle/>
          <a:p>
            <a:r>
              <a:rPr lang="en-US" sz="1600" i="1" dirty="0">
                <a:solidFill>
                  <a:srgbClr val="FFFF00"/>
                </a:solidFill>
              </a:rPr>
              <a:t>Slide adapted from Charles Thornton, MD, University of Rochester Medical Center</a:t>
            </a:r>
          </a:p>
        </p:txBody>
      </p:sp>
      <p:sp>
        <p:nvSpPr>
          <p:cNvPr id="12" name="Line 10">
            <a:extLst>
              <a:ext uri="{FF2B5EF4-FFF2-40B4-BE49-F238E27FC236}">
                <a16:creationId xmlns:a16="http://schemas.microsoft.com/office/drawing/2014/main" id="{56AF6BEF-423A-430F-A675-A73ADF78E3F8}"/>
              </a:ext>
            </a:extLst>
          </p:cNvPr>
          <p:cNvSpPr>
            <a:spLocks noChangeShapeType="1"/>
          </p:cNvSpPr>
          <p:nvPr/>
        </p:nvSpPr>
        <p:spPr bwMode="auto">
          <a:xfrm>
            <a:off x="8558933" y="5550766"/>
            <a:ext cx="1341438"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Tree>
    <p:extLst>
      <p:ext uri="{BB962C8B-B14F-4D97-AF65-F5344CB8AC3E}">
        <p14:creationId xmlns:p14="http://schemas.microsoft.com/office/powerpoint/2010/main" val="2289415549"/>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1026" name="Picture 2" descr="https://cdn.kastatic.org/ka-perseus-images/3157cfd56297f8bc312c0b53bdf9dd8c09f07063.png">
            <a:extLst>
              <a:ext uri="{FF2B5EF4-FFF2-40B4-BE49-F238E27FC236}">
                <a16:creationId xmlns:a16="http://schemas.microsoft.com/office/drawing/2014/main" id="{EA4D145F-DC31-4265-A2D6-5F05EF7BD2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30" t="-5178" r="9467" b="-1"/>
          <a:stretch/>
        </p:blipFill>
        <p:spPr bwMode="auto">
          <a:xfrm>
            <a:off x="419549" y="384305"/>
            <a:ext cx="11672048" cy="5431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9003B79-6B9B-4A52-A960-5B45D6617EC8}"/>
              </a:ext>
            </a:extLst>
          </p:cNvPr>
          <p:cNvSpPr txBox="1"/>
          <p:nvPr/>
        </p:nvSpPr>
        <p:spPr>
          <a:xfrm>
            <a:off x="1506682" y="6560999"/>
            <a:ext cx="11766358" cy="307777"/>
          </a:xfrm>
          <a:prstGeom prst="rect">
            <a:avLst/>
          </a:prstGeom>
          <a:noFill/>
        </p:spPr>
        <p:txBody>
          <a:bodyPr wrap="square" rtlCol="0">
            <a:spAutoFit/>
          </a:bodyPr>
          <a:lstStyle/>
          <a:p>
            <a:r>
              <a:rPr lang="en-US" sz="1400" dirty="0">
                <a:hlinkClick r:id="rId3"/>
              </a:rPr>
              <a:t>https://www.khanacademy.org/science/biology/gene-expression-central-dogma/transcription-of-dna-into-rna/a/eukaryotic-pre-mrna-processing</a:t>
            </a:r>
            <a:endParaRPr lang="en-US" sz="1400" dirty="0"/>
          </a:p>
        </p:txBody>
      </p:sp>
    </p:spTree>
    <p:extLst>
      <p:ext uri="{BB962C8B-B14F-4D97-AF65-F5344CB8AC3E}">
        <p14:creationId xmlns:p14="http://schemas.microsoft.com/office/powerpoint/2010/main" val="1014397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BBA6A06A-2A66-411C-8628-9FC493D9C984}"/>
              </a:ext>
            </a:extLst>
          </p:cNvPr>
          <p:cNvSpPr txBox="1">
            <a:spLocks noChangeArrowheads="1"/>
          </p:cNvSpPr>
          <p:nvPr/>
        </p:nvSpPr>
        <p:spPr bwMode="auto">
          <a:xfrm>
            <a:off x="2071688" y="152399"/>
            <a:ext cx="9483004" cy="4648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9pPr>
          </a:lstStyle>
          <a:p>
            <a:r>
              <a:rPr lang="en-US" altLang="en-US" sz="2000" dirty="0">
                <a:solidFill>
                  <a:srgbClr val="FFFF00"/>
                </a:solidFill>
              </a:rPr>
              <a:t>RNA‐mediated mechanism of disease in repeat expansion disorders</a:t>
            </a:r>
          </a:p>
        </p:txBody>
      </p:sp>
      <p:sp>
        <p:nvSpPr>
          <p:cNvPr id="3074" name="AutoShape 2">
            <a:extLst>
              <a:ext uri="{FF2B5EF4-FFF2-40B4-BE49-F238E27FC236}">
                <a16:creationId xmlns:a16="http://schemas.microsoft.com/office/drawing/2014/main" id="{00802364-48B5-4AEC-9474-56A6ECB88231}"/>
              </a:ext>
            </a:extLst>
          </p:cNvPr>
          <p:cNvSpPr>
            <a:spLocks noChangeAspect="1" noChangeArrowheads="1"/>
          </p:cNvSpPr>
          <p:nvPr/>
        </p:nvSpPr>
        <p:spPr bwMode="auto">
          <a:xfrm>
            <a:off x="6450013" y="152400"/>
            <a:ext cx="3670300" cy="355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5" name="Text Box 3">
            <a:extLst>
              <a:ext uri="{FF2B5EF4-FFF2-40B4-BE49-F238E27FC236}">
                <a16:creationId xmlns:a16="http://schemas.microsoft.com/office/drawing/2014/main" id="{F7521D63-D673-468B-A2C0-06A56EAFF705}"/>
              </a:ext>
            </a:extLst>
          </p:cNvPr>
          <p:cNvSpPr txBox="1">
            <a:spLocks noChangeArrowheads="1"/>
          </p:cNvSpPr>
          <p:nvPr/>
        </p:nvSpPr>
        <p:spPr bwMode="auto">
          <a:xfrm>
            <a:off x="8167255" y="6502401"/>
            <a:ext cx="4024745" cy="3555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9pPr>
          </a:lstStyle>
          <a:p>
            <a:r>
              <a:rPr lang="en-US" altLang="en-US" sz="1000" b="1" dirty="0">
                <a:solidFill>
                  <a:schemeClr val="bg1"/>
                </a:solidFill>
              </a:rPr>
              <a:t>Annals of Neurology, Volume: 67, Issue: 3, Pages: 291-300</a:t>
            </a:r>
          </a:p>
        </p:txBody>
      </p:sp>
      <p:pic>
        <p:nvPicPr>
          <p:cNvPr id="3076" name="Picture 4">
            <a:extLst>
              <a:ext uri="{FF2B5EF4-FFF2-40B4-BE49-F238E27FC236}">
                <a16:creationId xmlns:a16="http://schemas.microsoft.com/office/drawing/2014/main" id="{8F20E892-DE89-4CF8-B2B8-9FDF5F9059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6442" y="925619"/>
            <a:ext cx="8379115" cy="55767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8803099"/>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9394" name="Text Box 1026"/>
          <p:cNvSpPr txBox="1">
            <a:spLocks noChangeArrowheads="1"/>
          </p:cNvSpPr>
          <p:nvPr/>
        </p:nvSpPr>
        <p:spPr bwMode="auto">
          <a:xfrm>
            <a:off x="1870076" y="58089"/>
            <a:ext cx="8397875" cy="655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800">
                <a:solidFill>
                  <a:schemeClr val="tx2"/>
                </a:solidFill>
                <a:latin typeface="Tahoma" pitchFamily="34" charset="0"/>
                <a:ea typeface="MS PGothic" pitchFamily="34" charset="-128"/>
              </a:defRPr>
            </a:lvl1pPr>
            <a:lvl2pPr marL="742950" indent="-285750" eaLnBrk="0" hangingPunct="0">
              <a:defRPr sz="2800">
                <a:solidFill>
                  <a:schemeClr val="tx2"/>
                </a:solidFill>
                <a:latin typeface="Tahoma" pitchFamily="34" charset="0"/>
                <a:ea typeface="MS PGothic" pitchFamily="34" charset="-128"/>
              </a:defRPr>
            </a:lvl2pPr>
            <a:lvl3pPr marL="1143000" indent="-228600" eaLnBrk="0" hangingPunct="0">
              <a:defRPr sz="2800">
                <a:solidFill>
                  <a:schemeClr val="tx2"/>
                </a:solidFill>
                <a:latin typeface="Tahoma" pitchFamily="34" charset="0"/>
                <a:ea typeface="MS PGothic" pitchFamily="34" charset="-128"/>
              </a:defRPr>
            </a:lvl3pPr>
            <a:lvl4pPr marL="1600200" indent="-228600" eaLnBrk="0" hangingPunct="0">
              <a:defRPr sz="2800">
                <a:solidFill>
                  <a:schemeClr val="tx2"/>
                </a:solidFill>
                <a:latin typeface="Tahoma" pitchFamily="34" charset="0"/>
                <a:ea typeface="MS PGothic" pitchFamily="34" charset="-128"/>
              </a:defRPr>
            </a:lvl4pPr>
            <a:lvl5pPr marL="2057400" indent="-228600" eaLnBrk="0" hangingPunct="0">
              <a:defRPr sz="2800">
                <a:solidFill>
                  <a:schemeClr val="tx2"/>
                </a:solidFill>
                <a:latin typeface="Tahoma" pitchFamily="34" charset="0"/>
                <a:ea typeface="MS PGothic" pitchFamily="34" charset="-128"/>
              </a:defRPr>
            </a:lvl5pPr>
            <a:lvl6pPr marL="2514600" indent="-228600" eaLnBrk="0" fontAlgn="base" hangingPunct="0">
              <a:spcBef>
                <a:spcPct val="0"/>
              </a:spcBef>
              <a:spcAft>
                <a:spcPct val="0"/>
              </a:spcAft>
              <a:defRPr sz="2800">
                <a:solidFill>
                  <a:schemeClr val="tx2"/>
                </a:solidFill>
                <a:latin typeface="Tahoma" pitchFamily="34" charset="0"/>
                <a:ea typeface="MS PGothic" pitchFamily="34" charset="-128"/>
              </a:defRPr>
            </a:lvl6pPr>
            <a:lvl7pPr marL="2971800" indent="-228600" eaLnBrk="0" fontAlgn="base" hangingPunct="0">
              <a:spcBef>
                <a:spcPct val="0"/>
              </a:spcBef>
              <a:spcAft>
                <a:spcPct val="0"/>
              </a:spcAft>
              <a:defRPr sz="2800">
                <a:solidFill>
                  <a:schemeClr val="tx2"/>
                </a:solidFill>
                <a:latin typeface="Tahoma" pitchFamily="34" charset="0"/>
                <a:ea typeface="MS PGothic" pitchFamily="34" charset="-128"/>
              </a:defRPr>
            </a:lvl7pPr>
            <a:lvl8pPr marL="3429000" indent="-228600" eaLnBrk="0" fontAlgn="base" hangingPunct="0">
              <a:spcBef>
                <a:spcPct val="0"/>
              </a:spcBef>
              <a:spcAft>
                <a:spcPct val="0"/>
              </a:spcAft>
              <a:defRPr sz="2800">
                <a:solidFill>
                  <a:schemeClr val="tx2"/>
                </a:solidFill>
                <a:latin typeface="Tahoma" pitchFamily="34" charset="0"/>
                <a:ea typeface="MS PGothic" pitchFamily="34" charset="-128"/>
              </a:defRPr>
            </a:lvl8pPr>
            <a:lvl9pPr marL="3886200" indent="-228600" eaLnBrk="0" fontAlgn="base" hangingPunct="0">
              <a:spcBef>
                <a:spcPct val="0"/>
              </a:spcBef>
              <a:spcAft>
                <a:spcPct val="0"/>
              </a:spcAft>
              <a:defRPr sz="2800">
                <a:solidFill>
                  <a:schemeClr val="tx2"/>
                </a:solidFill>
                <a:latin typeface="Tahoma" pitchFamily="34" charset="0"/>
                <a:ea typeface="MS PGothic" pitchFamily="34" charset="-128"/>
              </a:defRPr>
            </a:lvl9pPr>
          </a:lstStyle>
          <a:p>
            <a:pPr eaLnBrk="1" hangingPunct="1"/>
            <a:r>
              <a:rPr lang="en-US" altLang="en-US" sz="2000" dirty="0">
                <a:solidFill>
                  <a:schemeClr val="bg1"/>
                </a:solidFill>
                <a:latin typeface="Arial" pitchFamily="34" charset="0"/>
              </a:rPr>
              <a:t>GGATCCGCCAAGGACTTTGATTATTGCGTGAAAGTGCTGACTGCCAGGACAGGAAGCTAGCTAAGATGCAAGTTCCCAGCCTAGAGCAGTGGCCTCTGGCTG</a:t>
            </a:r>
            <a:r>
              <a:rPr lang="en-US" altLang="en-US" sz="2000" dirty="0">
                <a:solidFill>
                  <a:srgbClr val="C00000"/>
                </a:solidFill>
                <a:latin typeface="Arial" pitchFamily="34" charset="0"/>
              </a:rPr>
              <a:t>CTGCTGCTGCTGCTGCTGCTG</a:t>
            </a:r>
            <a:r>
              <a:rPr lang="en-US" altLang="en-US" sz="2000" dirty="0">
                <a:solidFill>
                  <a:schemeClr val="bg1"/>
                </a:solidFill>
                <a:latin typeface="Arial" pitchFamily="34" charset="0"/>
              </a:rPr>
              <a:t>GGGGTCTAGGGCGGACCCAAGGGCAAGGCCAGGGTGGCAGCAGCTTGGGGACTCTGGCTGGCTCCCTCCCCTGACACTGGCTGAAGCCCAGGTGGTCTCTAACCCCTCCCATCTCTCCCTCTCATCTTCCCCAGGGCATCTCCTCCCAACCAGGCAACTCCCCGAGTGGCACAGTGGTGTGAAGCCATGGATATCGGGCCCCCCCAACCCCATGCCCCCAGCCTCCTAGCCATAACCCTCCCTGCTGACCTCACAGATCAACGTATTAACAAGACTAACCATGATGGATGGACTGCTCCAGTCCCCCCACCTGCACAAAATTTGGGGGCCCCCCAGACTGGCCCGGACACGGGCGATGTAATAGCCCTTGTGGCCTCAGCCTTGTCCCCCACCCACTGCCAAGTACAATGACCTCTTCCTCTGAAACATCAGTGTTACCCTCATCCCTGTCCCCAGCATGTGACTGGTCACTCCTGGGGAGACACTCCCCGCCCCTGCCACAAGAGCCCCAGGTCTGCAGTGTGCCCCTCAGTTGAGTGGGCAGGGCCGGGGGTGGTCCAGCCCTCGCCCGGCCCCCACCCCAGCTGCCCTTGCTATTGTCTGTGCTTTTGAAGAGTGTTAAATTATGGAAGCCCCTCAGGTTCCTCCCTGTCCCGCAGGACCTCTTATTTATACTAAAGTTCCCTGTTTTCTCAGCGGGTCTGTCCCCTTCGGAGGAGATGATGTAGAGGACCTGTGTGTGTACTCTGTGGTTCTAGGCAGTCCGCTTTCCCCAGAGGAGGAGTGCAGGCCTGCTCCCAGCCCAGCGCCTCCCACCCCTTTTCATAGCAGGA</a:t>
            </a:r>
          </a:p>
        </p:txBody>
      </p:sp>
      <p:sp>
        <p:nvSpPr>
          <p:cNvPr id="3" name="TextBox 2"/>
          <p:cNvSpPr txBox="1"/>
          <p:nvPr/>
        </p:nvSpPr>
        <p:spPr>
          <a:xfrm>
            <a:off x="1828800" y="6519446"/>
            <a:ext cx="8458200" cy="338554"/>
          </a:xfrm>
          <a:prstGeom prst="rect">
            <a:avLst/>
          </a:prstGeom>
          <a:noFill/>
        </p:spPr>
        <p:txBody>
          <a:bodyPr wrap="square" rtlCol="0">
            <a:spAutoFit/>
          </a:bodyPr>
          <a:lstStyle/>
          <a:p>
            <a:r>
              <a:rPr lang="en-US" sz="1600" i="1" dirty="0">
                <a:solidFill>
                  <a:srgbClr val="FFFF00"/>
                </a:solidFill>
              </a:rPr>
              <a:t>Slide courtesy of Charles Thornton, MD, University of Rochester Medical Center</a:t>
            </a:r>
          </a:p>
        </p:txBody>
      </p:sp>
    </p:spTree>
    <p:extLst>
      <p:ext uri="{BB962C8B-B14F-4D97-AF65-F5344CB8AC3E}">
        <p14:creationId xmlns:p14="http://schemas.microsoft.com/office/powerpoint/2010/main" val="185872767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1442" name="Text Box 1026"/>
          <p:cNvSpPr txBox="1">
            <a:spLocks noChangeArrowheads="1"/>
          </p:cNvSpPr>
          <p:nvPr/>
        </p:nvSpPr>
        <p:spPr bwMode="auto">
          <a:xfrm>
            <a:off x="1870076" y="-26000"/>
            <a:ext cx="8397875" cy="649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800">
                <a:solidFill>
                  <a:schemeClr val="tx2"/>
                </a:solidFill>
                <a:latin typeface="Tahoma" pitchFamily="34" charset="0"/>
                <a:ea typeface="MS PGothic" pitchFamily="34" charset="-128"/>
              </a:defRPr>
            </a:lvl1pPr>
            <a:lvl2pPr marL="742950" indent="-285750" eaLnBrk="0" hangingPunct="0">
              <a:defRPr sz="2800">
                <a:solidFill>
                  <a:schemeClr val="tx2"/>
                </a:solidFill>
                <a:latin typeface="Tahoma" pitchFamily="34" charset="0"/>
                <a:ea typeface="MS PGothic" pitchFamily="34" charset="-128"/>
              </a:defRPr>
            </a:lvl2pPr>
            <a:lvl3pPr marL="1143000" indent="-228600" eaLnBrk="0" hangingPunct="0">
              <a:defRPr sz="2800">
                <a:solidFill>
                  <a:schemeClr val="tx2"/>
                </a:solidFill>
                <a:latin typeface="Tahoma" pitchFamily="34" charset="0"/>
                <a:ea typeface="MS PGothic" pitchFamily="34" charset="-128"/>
              </a:defRPr>
            </a:lvl3pPr>
            <a:lvl4pPr marL="1600200" indent="-228600" eaLnBrk="0" hangingPunct="0">
              <a:defRPr sz="2800">
                <a:solidFill>
                  <a:schemeClr val="tx2"/>
                </a:solidFill>
                <a:latin typeface="Tahoma" pitchFamily="34" charset="0"/>
                <a:ea typeface="MS PGothic" pitchFamily="34" charset="-128"/>
              </a:defRPr>
            </a:lvl4pPr>
            <a:lvl5pPr marL="2057400" indent="-228600" eaLnBrk="0" hangingPunct="0">
              <a:defRPr sz="2800">
                <a:solidFill>
                  <a:schemeClr val="tx2"/>
                </a:solidFill>
                <a:latin typeface="Tahoma" pitchFamily="34" charset="0"/>
                <a:ea typeface="MS PGothic" pitchFamily="34" charset="-128"/>
              </a:defRPr>
            </a:lvl5pPr>
            <a:lvl6pPr marL="2514600" indent="-228600" eaLnBrk="0" fontAlgn="base" hangingPunct="0">
              <a:spcBef>
                <a:spcPct val="0"/>
              </a:spcBef>
              <a:spcAft>
                <a:spcPct val="0"/>
              </a:spcAft>
              <a:defRPr sz="2800">
                <a:solidFill>
                  <a:schemeClr val="tx2"/>
                </a:solidFill>
                <a:latin typeface="Tahoma" pitchFamily="34" charset="0"/>
                <a:ea typeface="MS PGothic" pitchFamily="34" charset="-128"/>
              </a:defRPr>
            </a:lvl6pPr>
            <a:lvl7pPr marL="2971800" indent="-228600" eaLnBrk="0" fontAlgn="base" hangingPunct="0">
              <a:spcBef>
                <a:spcPct val="0"/>
              </a:spcBef>
              <a:spcAft>
                <a:spcPct val="0"/>
              </a:spcAft>
              <a:defRPr sz="2800">
                <a:solidFill>
                  <a:schemeClr val="tx2"/>
                </a:solidFill>
                <a:latin typeface="Tahoma" pitchFamily="34" charset="0"/>
                <a:ea typeface="MS PGothic" pitchFamily="34" charset="-128"/>
              </a:defRPr>
            </a:lvl7pPr>
            <a:lvl8pPr marL="3429000" indent="-228600" eaLnBrk="0" fontAlgn="base" hangingPunct="0">
              <a:spcBef>
                <a:spcPct val="0"/>
              </a:spcBef>
              <a:spcAft>
                <a:spcPct val="0"/>
              </a:spcAft>
              <a:defRPr sz="2800">
                <a:solidFill>
                  <a:schemeClr val="tx2"/>
                </a:solidFill>
                <a:latin typeface="Tahoma" pitchFamily="34" charset="0"/>
                <a:ea typeface="MS PGothic" pitchFamily="34" charset="-128"/>
              </a:defRPr>
            </a:lvl8pPr>
            <a:lvl9pPr marL="3886200" indent="-228600" eaLnBrk="0" fontAlgn="base" hangingPunct="0">
              <a:spcBef>
                <a:spcPct val="0"/>
              </a:spcBef>
              <a:spcAft>
                <a:spcPct val="0"/>
              </a:spcAft>
              <a:defRPr sz="2800">
                <a:solidFill>
                  <a:schemeClr val="tx2"/>
                </a:solidFill>
                <a:latin typeface="Tahoma" pitchFamily="34" charset="0"/>
                <a:ea typeface="MS PGothic" pitchFamily="34" charset="-128"/>
              </a:defRPr>
            </a:lvl9pPr>
          </a:lstStyle>
          <a:p>
            <a:pPr eaLnBrk="1" hangingPunct="1"/>
            <a:r>
              <a:rPr lang="en-US" altLang="en-US" sz="2000" dirty="0">
                <a:solidFill>
                  <a:schemeClr val="bg1"/>
                </a:solidFill>
                <a:latin typeface="Arial" pitchFamily="34" charset="0"/>
              </a:rPr>
              <a:t>GGATCCGCCAAGGACTTTGATTATTGCGTGAAAGTGCTGACTGCCAGGACAGGAAGCTAGCTAAGATGCAAGTTCCCAGCCTAGAGCAGTGGCCTCTGG</a:t>
            </a:r>
            <a:r>
              <a:rPr lang="en-US" altLang="en-US" sz="2000" dirty="0">
                <a:solidFill>
                  <a:srgbClr val="C00000"/>
                </a:solidFill>
                <a:latin typeface="Arial" pitchFamily="34" charset="0"/>
              </a:rPr>
              <a:t>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a:t>
            </a:r>
            <a:r>
              <a:rPr lang="en-US" altLang="en-US" sz="2000" dirty="0">
                <a:solidFill>
                  <a:schemeClr val="bg1"/>
                </a:solidFill>
                <a:latin typeface="Arial" pitchFamily="34" charset="0"/>
              </a:rPr>
              <a:t>GGGGTCTAGGGCGG</a:t>
            </a:r>
          </a:p>
        </p:txBody>
      </p:sp>
      <p:sp>
        <p:nvSpPr>
          <p:cNvPr id="3" name="TextBox 2"/>
          <p:cNvSpPr txBox="1"/>
          <p:nvPr/>
        </p:nvSpPr>
        <p:spPr>
          <a:xfrm>
            <a:off x="1828800" y="6477000"/>
            <a:ext cx="8458200" cy="338554"/>
          </a:xfrm>
          <a:prstGeom prst="rect">
            <a:avLst/>
          </a:prstGeom>
          <a:noFill/>
        </p:spPr>
        <p:txBody>
          <a:bodyPr wrap="square" rtlCol="0">
            <a:spAutoFit/>
          </a:bodyPr>
          <a:lstStyle/>
          <a:p>
            <a:r>
              <a:rPr lang="en-US" sz="1600" i="1" dirty="0">
                <a:solidFill>
                  <a:srgbClr val="FFFF00"/>
                </a:solidFill>
              </a:rPr>
              <a:t>Slide courtesy of Charles Thornton, MD, University of Rochester Medical Center</a:t>
            </a:r>
          </a:p>
        </p:txBody>
      </p:sp>
    </p:spTree>
    <p:extLst>
      <p:ext uri="{BB962C8B-B14F-4D97-AF65-F5344CB8AC3E}">
        <p14:creationId xmlns:p14="http://schemas.microsoft.com/office/powerpoint/2010/main" val="378494751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462276" name="Text Box 4"/>
          <p:cNvSpPr txBox="1">
            <a:spLocks noChangeArrowheads="1"/>
          </p:cNvSpPr>
          <p:nvPr/>
        </p:nvSpPr>
        <p:spPr bwMode="auto">
          <a:xfrm>
            <a:off x="6418263" y="1111251"/>
            <a:ext cx="2470150" cy="1262063"/>
          </a:xfrm>
          <a:prstGeom prst="rect">
            <a:avLst/>
          </a:prstGeom>
          <a:noFill/>
          <a:ln w="9525">
            <a:noFill/>
            <a:miter lim="800000"/>
            <a:headEnd/>
            <a:tailEnd/>
          </a:ln>
          <a:effectLst/>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fontAlgn="base">
              <a:spcBef>
                <a:spcPct val="0"/>
              </a:spcBef>
              <a:spcAft>
                <a:spcPct val="0"/>
              </a:spcAft>
              <a:defRPr sz="2400">
                <a:solidFill>
                  <a:schemeClr val="tx1"/>
                </a:solidFill>
                <a:latin typeface="Times New Roman" charset="0"/>
                <a:ea typeface="ＭＳ Ｐゴシック" charset="0"/>
              </a:defRPr>
            </a:lvl6pPr>
            <a:lvl7pPr marL="2971800" indent="-228600" fontAlgn="base">
              <a:spcBef>
                <a:spcPct val="0"/>
              </a:spcBef>
              <a:spcAft>
                <a:spcPct val="0"/>
              </a:spcAft>
              <a:defRPr sz="2400">
                <a:solidFill>
                  <a:schemeClr val="tx1"/>
                </a:solidFill>
                <a:latin typeface="Times New Roman" charset="0"/>
                <a:ea typeface="ＭＳ Ｐゴシック" charset="0"/>
              </a:defRPr>
            </a:lvl7pPr>
            <a:lvl8pPr marL="3429000" indent="-228600" fontAlgn="base">
              <a:spcBef>
                <a:spcPct val="0"/>
              </a:spcBef>
              <a:spcAft>
                <a:spcPct val="0"/>
              </a:spcAft>
              <a:defRPr sz="2400">
                <a:solidFill>
                  <a:schemeClr val="tx1"/>
                </a:solidFill>
                <a:latin typeface="Times New Roman" charset="0"/>
                <a:ea typeface="ＭＳ Ｐゴシック" charset="0"/>
              </a:defRPr>
            </a:lvl8pPr>
            <a:lvl9pPr marL="3886200" indent="-228600" fontAlgn="base">
              <a:spcBef>
                <a:spcPct val="0"/>
              </a:spcBef>
              <a:spcAft>
                <a:spcPct val="0"/>
              </a:spcAft>
              <a:defRPr sz="2400">
                <a:solidFill>
                  <a:schemeClr val="tx1"/>
                </a:solidFill>
                <a:latin typeface="Times New Roman" charset="0"/>
                <a:ea typeface="ＭＳ Ｐゴシック" charset="0"/>
              </a:defRPr>
            </a:lvl9pPr>
          </a:lstStyle>
          <a:p>
            <a:pPr algn="ctr" eaLnBrk="0" hangingPunct="0">
              <a:defRPr/>
            </a:pPr>
            <a:endParaRPr lang="en-US" sz="2800" dirty="0">
              <a:solidFill>
                <a:schemeClr val="bg1"/>
              </a:solidFill>
              <a:effectLst>
                <a:outerShdw blurRad="38100" dist="38100" dir="2700000" algn="tl">
                  <a:srgbClr val="000000"/>
                </a:outerShdw>
              </a:effectLst>
              <a:latin typeface="Arial" charset="0"/>
            </a:endParaRPr>
          </a:p>
          <a:p>
            <a:pPr algn="ctr" eaLnBrk="0" hangingPunct="0">
              <a:defRPr/>
            </a:pPr>
            <a:r>
              <a:rPr lang="en-US" dirty="0">
                <a:solidFill>
                  <a:schemeClr val="bg1"/>
                </a:solidFill>
                <a:effectLst>
                  <a:outerShdw blurRad="38100" dist="38100" dir="2700000" algn="tl">
                    <a:srgbClr val="000000"/>
                  </a:outerShdw>
                </a:effectLst>
                <a:latin typeface="Tahoma" charset="0"/>
              </a:rPr>
              <a:t>Expanded repeat</a:t>
            </a:r>
          </a:p>
          <a:p>
            <a:pPr algn="ctr" eaLnBrk="0" hangingPunct="0">
              <a:defRPr/>
            </a:pPr>
            <a:endParaRPr lang="en-US" dirty="0">
              <a:solidFill>
                <a:schemeClr val="bg1"/>
              </a:solidFill>
              <a:effectLst>
                <a:outerShdw blurRad="38100" dist="38100" dir="2700000" algn="tl">
                  <a:srgbClr val="000000"/>
                </a:outerShdw>
              </a:effectLst>
              <a:latin typeface="Arial" charset="0"/>
            </a:endParaRPr>
          </a:p>
        </p:txBody>
      </p:sp>
      <p:sp>
        <p:nvSpPr>
          <p:cNvPr id="1462277" name="Line 5"/>
          <p:cNvSpPr>
            <a:spLocks noChangeShapeType="1"/>
          </p:cNvSpPr>
          <p:nvPr/>
        </p:nvSpPr>
        <p:spPr bwMode="auto">
          <a:xfrm flipH="1">
            <a:off x="6865938" y="2057400"/>
            <a:ext cx="152400" cy="395288"/>
          </a:xfrm>
          <a:prstGeom prst="line">
            <a:avLst/>
          </a:prstGeom>
          <a:noFill/>
          <a:ln w="28575">
            <a:solidFill>
              <a:schemeClr val="bg1"/>
            </a:solidFill>
            <a:round/>
            <a:headEnd/>
            <a:tailEnd/>
          </a:ln>
          <a:effectLst/>
        </p:spPr>
        <p:txBody>
          <a:bodyPr wrap="none" anchor="ctr"/>
          <a:lstStyle/>
          <a:p>
            <a:pPr>
              <a:defRPr/>
            </a:pPr>
            <a:endParaRPr lang="en-US">
              <a:solidFill>
                <a:srgbClr val="FFFF00"/>
              </a:solidFill>
            </a:endParaRPr>
          </a:p>
        </p:txBody>
      </p:sp>
      <p:sp>
        <p:nvSpPr>
          <p:cNvPr id="1462280" name="Rectangle 8"/>
          <p:cNvSpPr>
            <a:spLocks noChangeArrowheads="1"/>
          </p:cNvSpPr>
          <p:nvPr/>
        </p:nvSpPr>
        <p:spPr bwMode="auto">
          <a:xfrm>
            <a:off x="2065339" y="2576514"/>
            <a:ext cx="6200775" cy="90487"/>
          </a:xfrm>
          <a:prstGeom prst="rect">
            <a:avLst/>
          </a:prstGeom>
          <a:solidFill>
            <a:srgbClr val="FFFF00"/>
          </a:solidFill>
          <a:ln w="0">
            <a:solidFill>
              <a:srgbClr val="000000"/>
            </a:solidFill>
            <a:miter lim="800000"/>
            <a:headEnd/>
            <a:tailEnd/>
          </a:ln>
        </p:spPr>
        <p:txBody>
          <a:bodyPr/>
          <a:lstStyle/>
          <a:p>
            <a:pPr>
              <a:defRPr/>
            </a:pPr>
            <a:endParaRPr lang="en-US">
              <a:solidFill>
                <a:srgbClr val="FFFF00"/>
              </a:solidFill>
            </a:endParaRPr>
          </a:p>
        </p:txBody>
      </p:sp>
      <p:sp>
        <p:nvSpPr>
          <p:cNvPr id="1462281" name="Rectangle 9"/>
          <p:cNvSpPr>
            <a:spLocks noChangeArrowheads="1"/>
          </p:cNvSpPr>
          <p:nvPr/>
        </p:nvSpPr>
        <p:spPr bwMode="auto">
          <a:xfrm>
            <a:off x="2259013" y="2417763"/>
            <a:ext cx="49212" cy="406400"/>
          </a:xfrm>
          <a:prstGeom prst="rect">
            <a:avLst/>
          </a:prstGeom>
          <a:solidFill>
            <a:srgbClr val="FF9900"/>
          </a:solidFill>
          <a:ln w="0">
            <a:solidFill>
              <a:srgbClr val="000000"/>
            </a:solidFill>
            <a:miter lim="800000"/>
            <a:headEnd/>
            <a:tailEnd/>
          </a:ln>
        </p:spPr>
        <p:txBody>
          <a:bodyPr/>
          <a:lstStyle/>
          <a:p>
            <a:pPr>
              <a:defRPr/>
            </a:pPr>
            <a:endParaRPr lang="en-US">
              <a:solidFill>
                <a:srgbClr val="FFFF00"/>
              </a:solidFill>
            </a:endParaRPr>
          </a:p>
        </p:txBody>
      </p:sp>
      <p:sp>
        <p:nvSpPr>
          <p:cNvPr id="1462282" name="Rectangle 10"/>
          <p:cNvSpPr>
            <a:spLocks noChangeArrowheads="1"/>
          </p:cNvSpPr>
          <p:nvPr/>
        </p:nvSpPr>
        <p:spPr bwMode="auto">
          <a:xfrm>
            <a:off x="2525713" y="2417763"/>
            <a:ext cx="25400" cy="406400"/>
          </a:xfrm>
          <a:prstGeom prst="rect">
            <a:avLst/>
          </a:prstGeom>
          <a:solidFill>
            <a:srgbClr val="FF9900"/>
          </a:solidFill>
          <a:ln w="0">
            <a:solidFill>
              <a:srgbClr val="000000"/>
            </a:solidFill>
            <a:miter lim="800000"/>
            <a:headEnd/>
            <a:tailEnd/>
          </a:ln>
        </p:spPr>
        <p:txBody>
          <a:bodyPr/>
          <a:lstStyle/>
          <a:p>
            <a:pPr>
              <a:defRPr/>
            </a:pPr>
            <a:endParaRPr lang="en-US">
              <a:solidFill>
                <a:srgbClr val="FFFF00"/>
              </a:solidFill>
            </a:endParaRPr>
          </a:p>
        </p:txBody>
      </p:sp>
      <p:sp>
        <p:nvSpPr>
          <p:cNvPr id="1462283" name="Rectangle 11"/>
          <p:cNvSpPr>
            <a:spLocks noChangeArrowheads="1"/>
          </p:cNvSpPr>
          <p:nvPr/>
        </p:nvSpPr>
        <p:spPr bwMode="auto">
          <a:xfrm>
            <a:off x="2624138" y="2417763"/>
            <a:ext cx="25400" cy="406400"/>
          </a:xfrm>
          <a:prstGeom prst="rect">
            <a:avLst/>
          </a:prstGeom>
          <a:solidFill>
            <a:srgbClr val="FF9900"/>
          </a:solidFill>
          <a:ln w="0">
            <a:solidFill>
              <a:srgbClr val="000000"/>
            </a:solidFill>
            <a:miter lim="800000"/>
            <a:headEnd/>
            <a:tailEnd/>
          </a:ln>
        </p:spPr>
        <p:txBody>
          <a:bodyPr/>
          <a:lstStyle/>
          <a:p>
            <a:pPr>
              <a:defRPr/>
            </a:pPr>
            <a:endParaRPr lang="en-US">
              <a:solidFill>
                <a:srgbClr val="FFFF00"/>
              </a:solidFill>
            </a:endParaRPr>
          </a:p>
        </p:txBody>
      </p:sp>
      <p:sp>
        <p:nvSpPr>
          <p:cNvPr id="1462284" name="Rectangle 12"/>
          <p:cNvSpPr>
            <a:spLocks noChangeArrowheads="1"/>
          </p:cNvSpPr>
          <p:nvPr/>
        </p:nvSpPr>
        <p:spPr bwMode="auto">
          <a:xfrm>
            <a:off x="2673350" y="2417763"/>
            <a:ext cx="25400" cy="406400"/>
          </a:xfrm>
          <a:prstGeom prst="rect">
            <a:avLst/>
          </a:prstGeom>
          <a:solidFill>
            <a:srgbClr val="FF9900"/>
          </a:solidFill>
          <a:ln w="0">
            <a:solidFill>
              <a:srgbClr val="000000"/>
            </a:solidFill>
            <a:miter lim="800000"/>
            <a:headEnd/>
            <a:tailEnd/>
          </a:ln>
        </p:spPr>
        <p:txBody>
          <a:bodyPr/>
          <a:lstStyle/>
          <a:p>
            <a:pPr>
              <a:defRPr/>
            </a:pPr>
            <a:endParaRPr lang="en-US">
              <a:solidFill>
                <a:srgbClr val="FFFF00"/>
              </a:solidFill>
            </a:endParaRPr>
          </a:p>
        </p:txBody>
      </p:sp>
      <p:sp>
        <p:nvSpPr>
          <p:cNvPr id="1462285" name="Rectangle 13"/>
          <p:cNvSpPr>
            <a:spLocks noChangeArrowheads="1"/>
          </p:cNvSpPr>
          <p:nvPr/>
        </p:nvSpPr>
        <p:spPr bwMode="auto">
          <a:xfrm>
            <a:off x="2895601" y="2417763"/>
            <a:ext cx="49213" cy="406400"/>
          </a:xfrm>
          <a:prstGeom prst="rect">
            <a:avLst/>
          </a:prstGeom>
          <a:solidFill>
            <a:srgbClr val="FF9900"/>
          </a:solidFill>
          <a:ln w="0">
            <a:solidFill>
              <a:srgbClr val="000000"/>
            </a:solidFill>
            <a:miter lim="800000"/>
            <a:headEnd/>
            <a:tailEnd/>
          </a:ln>
        </p:spPr>
        <p:txBody>
          <a:bodyPr/>
          <a:lstStyle/>
          <a:p>
            <a:pPr>
              <a:defRPr/>
            </a:pPr>
            <a:endParaRPr lang="en-US">
              <a:solidFill>
                <a:srgbClr val="FFFF00"/>
              </a:solidFill>
            </a:endParaRPr>
          </a:p>
        </p:txBody>
      </p:sp>
      <p:sp>
        <p:nvSpPr>
          <p:cNvPr id="1462286" name="Rectangle 14"/>
          <p:cNvSpPr>
            <a:spLocks noChangeArrowheads="1"/>
          </p:cNvSpPr>
          <p:nvPr/>
        </p:nvSpPr>
        <p:spPr bwMode="auto">
          <a:xfrm>
            <a:off x="3017838" y="2417763"/>
            <a:ext cx="25400" cy="406400"/>
          </a:xfrm>
          <a:prstGeom prst="rect">
            <a:avLst/>
          </a:prstGeom>
          <a:solidFill>
            <a:srgbClr val="FF9900"/>
          </a:solidFill>
          <a:ln w="0">
            <a:solidFill>
              <a:srgbClr val="000000"/>
            </a:solidFill>
            <a:miter lim="800000"/>
            <a:headEnd/>
            <a:tailEnd/>
          </a:ln>
        </p:spPr>
        <p:txBody>
          <a:bodyPr/>
          <a:lstStyle/>
          <a:p>
            <a:pPr>
              <a:defRPr/>
            </a:pPr>
            <a:endParaRPr lang="en-US">
              <a:solidFill>
                <a:srgbClr val="FFFF00"/>
              </a:solidFill>
            </a:endParaRPr>
          </a:p>
        </p:txBody>
      </p:sp>
      <p:sp>
        <p:nvSpPr>
          <p:cNvPr id="1462287" name="Rectangle 15"/>
          <p:cNvSpPr>
            <a:spLocks noChangeArrowheads="1"/>
          </p:cNvSpPr>
          <p:nvPr/>
        </p:nvSpPr>
        <p:spPr bwMode="auto">
          <a:xfrm>
            <a:off x="3116263" y="2417763"/>
            <a:ext cx="74612" cy="406400"/>
          </a:xfrm>
          <a:prstGeom prst="rect">
            <a:avLst/>
          </a:prstGeom>
          <a:solidFill>
            <a:srgbClr val="FF9900"/>
          </a:solidFill>
          <a:ln w="0">
            <a:solidFill>
              <a:srgbClr val="000000"/>
            </a:solidFill>
            <a:miter lim="800000"/>
            <a:headEnd/>
            <a:tailEnd/>
          </a:ln>
        </p:spPr>
        <p:txBody>
          <a:bodyPr/>
          <a:lstStyle/>
          <a:p>
            <a:pPr>
              <a:defRPr/>
            </a:pPr>
            <a:endParaRPr lang="en-US">
              <a:solidFill>
                <a:srgbClr val="FFFF00"/>
              </a:solidFill>
            </a:endParaRPr>
          </a:p>
        </p:txBody>
      </p:sp>
      <p:sp>
        <p:nvSpPr>
          <p:cNvPr id="1462288" name="Rectangle 16"/>
          <p:cNvSpPr>
            <a:spLocks noChangeArrowheads="1"/>
          </p:cNvSpPr>
          <p:nvPr/>
        </p:nvSpPr>
        <p:spPr bwMode="auto">
          <a:xfrm>
            <a:off x="3214688" y="2417763"/>
            <a:ext cx="74612" cy="406400"/>
          </a:xfrm>
          <a:prstGeom prst="rect">
            <a:avLst/>
          </a:prstGeom>
          <a:solidFill>
            <a:srgbClr val="FF9900"/>
          </a:solidFill>
          <a:ln w="0">
            <a:solidFill>
              <a:srgbClr val="000000"/>
            </a:solidFill>
            <a:miter lim="800000"/>
            <a:headEnd/>
            <a:tailEnd/>
          </a:ln>
        </p:spPr>
        <p:txBody>
          <a:bodyPr/>
          <a:lstStyle/>
          <a:p>
            <a:pPr>
              <a:defRPr/>
            </a:pPr>
            <a:endParaRPr lang="en-US">
              <a:solidFill>
                <a:srgbClr val="FFFF00"/>
              </a:solidFill>
            </a:endParaRPr>
          </a:p>
        </p:txBody>
      </p:sp>
      <p:sp>
        <p:nvSpPr>
          <p:cNvPr id="1462289" name="Rectangle 17"/>
          <p:cNvSpPr>
            <a:spLocks noChangeArrowheads="1"/>
          </p:cNvSpPr>
          <p:nvPr/>
        </p:nvSpPr>
        <p:spPr bwMode="auto">
          <a:xfrm>
            <a:off x="3683001" y="2417763"/>
            <a:ext cx="23813" cy="406400"/>
          </a:xfrm>
          <a:prstGeom prst="rect">
            <a:avLst/>
          </a:prstGeom>
          <a:solidFill>
            <a:srgbClr val="FF9900"/>
          </a:solidFill>
          <a:ln w="0">
            <a:solidFill>
              <a:srgbClr val="000000"/>
            </a:solidFill>
            <a:miter lim="800000"/>
            <a:headEnd/>
            <a:tailEnd/>
          </a:ln>
        </p:spPr>
        <p:txBody>
          <a:bodyPr/>
          <a:lstStyle/>
          <a:p>
            <a:pPr>
              <a:defRPr/>
            </a:pPr>
            <a:endParaRPr lang="en-US">
              <a:solidFill>
                <a:srgbClr val="FFFF00"/>
              </a:solidFill>
            </a:endParaRPr>
          </a:p>
        </p:txBody>
      </p:sp>
      <p:sp>
        <p:nvSpPr>
          <p:cNvPr id="1462290" name="Rectangle 18"/>
          <p:cNvSpPr>
            <a:spLocks noChangeArrowheads="1"/>
          </p:cNvSpPr>
          <p:nvPr/>
        </p:nvSpPr>
        <p:spPr bwMode="auto">
          <a:xfrm>
            <a:off x="4346576" y="2417763"/>
            <a:ext cx="49213" cy="406400"/>
          </a:xfrm>
          <a:prstGeom prst="rect">
            <a:avLst/>
          </a:prstGeom>
          <a:solidFill>
            <a:srgbClr val="FF9900"/>
          </a:solidFill>
          <a:ln w="0">
            <a:solidFill>
              <a:srgbClr val="000000"/>
            </a:solidFill>
            <a:miter lim="800000"/>
            <a:headEnd/>
            <a:tailEnd/>
          </a:ln>
        </p:spPr>
        <p:txBody>
          <a:bodyPr/>
          <a:lstStyle/>
          <a:p>
            <a:pPr>
              <a:defRPr/>
            </a:pPr>
            <a:endParaRPr lang="en-US">
              <a:solidFill>
                <a:srgbClr val="FFFF00"/>
              </a:solidFill>
            </a:endParaRPr>
          </a:p>
        </p:txBody>
      </p:sp>
      <p:sp>
        <p:nvSpPr>
          <p:cNvPr id="1462291" name="Rectangle 19"/>
          <p:cNvSpPr>
            <a:spLocks noChangeArrowheads="1"/>
          </p:cNvSpPr>
          <p:nvPr/>
        </p:nvSpPr>
        <p:spPr bwMode="auto">
          <a:xfrm>
            <a:off x="4618038" y="2417763"/>
            <a:ext cx="23812" cy="406400"/>
          </a:xfrm>
          <a:prstGeom prst="rect">
            <a:avLst/>
          </a:prstGeom>
          <a:solidFill>
            <a:srgbClr val="FF9900"/>
          </a:solidFill>
          <a:ln w="0">
            <a:solidFill>
              <a:srgbClr val="000000"/>
            </a:solidFill>
            <a:miter lim="800000"/>
            <a:headEnd/>
            <a:tailEnd/>
          </a:ln>
        </p:spPr>
        <p:txBody>
          <a:bodyPr/>
          <a:lstStyle/>
          <a:p>
            <a:pPr>
              <a:defRPr/>
            </a:pPr>
            <a:endParaRPr lang="en-US">
              <a:solidFill>
                <a:srgbClr val="FFFF00"/>
              </a:solidFill>
            </a:endParaRPr>
          </a:p>
        </p:txBody>
      </p:sp>
      <p:sp>
        <p:nvSpPr>
          <p:cNvPr id="1462292" name="Rectangle 20"/>
          <p:cNvSpPr>
            <a:spLocks noChangeArrowheads="1"/>
          </p:cNvSpPr>
          <p:nvPr/>
        </p:nvSpPr>
        <p:spPr bwMode="auto">
          <a:xfrm>
            <a:off x="4691063" y="2417763"/>
            <a:ext cx="25400" cy="406400"/>
          </a:xfrm>
          <a:prstGeom prst="rect">
            <a:avLst/>
          </a:prstGeom>
          <a:solidFill>
            <a:srgbClr val="FF9900"/>
          </a:solidFill>
          <a:ln w="0">
            <a:solidFill>
              <a:srgbClr val="000000"/>
            </a:solidFill>
            <a:miter lim="800000"/>
            <a:headEnd/>
            <a:tailEnd/>
          </a:ln>
        </p:spPr>
        <p:txBody>
          <a:bodyPr/>
          <a:lstStyle/>
          <a:p>
            <a:pPr>
              <a:defRPr/>
            </a:pPr>
            <a:endParaRPr lang="en-US">
              <a:solidFill>
                <a:srgbClr val="FFFF00"/>
              </a:solidFill>
            </a:endParaRPr>
          </a:p>
        </p:txBody>
      </p:sp>
      <p:sp>
        <p:nvSpPr>
          <p:cNvPr id="1462293" name="Rectangle 21"/>
          <p:cNvSpPr>
            <a:spLocks noChangeArrowheads="1"/>
          </p:cNvSpPr>
          <p:nvPr/>
        </p:nvSpPr>
        <p:spPr bwMode="auto">
          <a:xfrm>
            <a:off x="4765676" y="2417763"/>
            <a:ext cx="23813" cy="406400"/>
          </a:xfrm>
          <a:prstGeom prst="rect">
            <a:avLst/>
          </a:prstGeom>
          <a:solidFill>
            <a:srgbClr val="FF9900"/>
          </a:solidFill>
          <a:ln w="0">
            <a:solidFill>
              <a:srgbClr val="000000"/>
            </a:solidFill>
            <a:miter lim="800000"/>
            <a:headEnd/>
            <a:tailEnd/>
          </a:ln>
        </p:spPr>
        <p:txBody>
          <a:bodyPr/>
          <a:lstStyle/>
          <a:p>
            <a:pPr>
              <a:defRPr/>
            </a:pPr>
            <a:endParaRPr lang="en-US">
              <a:solidFill>
                <a:srgbClr val="FFFF00"/>
              </a:solidFill>
            </a:endParaRPr>
          </a:p>
        </p:txBody>
      </p:sp>
      <p:sp>
        <p:nvSpPr>
          <p:cNvPr id="1462294" name="Rectangle 22"/>
          <p:cNvSpPr>
            <a:spLocks noChangeArrowheads="1"/>
          </p:cNvSpPr>
          <p:nvPr/>
        </p:nvSpPr>
        <p:spPr bwMode="auto">
          <a:xfrm>
            <a:off x="4864101" y="2417763"/>
            <a:ext cx="23813" cy="406400"/>
          </a:xfrm>
          <a:prstGeom prst="rect">
            <a:avLst/>
          </a:prstGeom>
          <a:solidFill>
            <a:srgbClr val="FF9900"/>
          </a:solidFill>
          <a:ln w="0">
            <a:solidFill>
              <a:srgbClr val="000000"/>
            </a:solidFill>
            <a:miter lim="800000"/>
            <a:headEnd/>
            <a:tailEnd/>
          </a:ln>
        </p:spPr>
        <p:txBody>
          <a:bodyPr/>
          <a:lstStyle/>
          <a:p>
            <a:pPr>
              <a:defRPr/>
            </a:pPr>
            <a:endParaRPr lang="en-US">
              <a:solidFill>
                <a:srgbClr val="FFFF00"/>
              </a:solidFill>
            </a:endParaRPr>
          </a:p>
        </p:txBody>
      </p:sp>
      <p:sp>
        <p:nvSpPr>
          <p:cNvPr id="1462295" name="Rectangle 23"/>
          <p:cNvSpPr>
            <a:spLocks noChangeArrowheads="1"/>
          </p:cNvSpPr>
          <p:nvPr/>
        </p:nvSpPr>
        <p:spPr bwMode="auto">
          <a:xfrm>
            <a:off x="4986338" y="2417763"/>
            <a:ext cx="107950" cy="406400"/>
          </a:xfrm>
          <a:prstGeom prst="rect">
            <a:avLst/>
          </a:prstGeom>
          <a:solidFill>
            <a:srgbClr val="FF9900"/>
          </a:solidFill>
          <a:ln w="0">
            <a:solidFill>
              <a:srgbClr val="000000"/>
            </a:solidFill>
            <a:miter lim="800000"/>
            <a:headEnd/>
            <a:tailEnd/>
          </a:ln>
        </p:spPr>
        <p:txBody>
          <a:bodyPr/>
          <a:lstStyle/>
          <a:p>
            <a:pPr>
              <a:defRPr/>
            </a:pPr>
            <a:endParaRPr lang="en-US">
              <a:solidFill>
                <a:srgbClr val="FFFF00"/>
              </a:solidFill>
            </a:endParaRPr>
          </a:p>
        </p:txBody>
      </p:sp>
      <p:sp>
        <p:nvSpPr>
          <p:cNvPr id="1462296" name="Rectangle 24"/>
          <p:cNvSpPr>
            <a:spLocks noChangeArrowheads="1"/>
          </p:cNvSpPr>
          <p:nvPr/>
        </p:nvSpPr>
        <p:spPr bwMode="auto">
          <a:xfrm>
            <a:off x="5175251" y="2417763"/>
            <a:ext cx="2936875" cy="406400"/>
          </a:xfrm>
          <a:prstGeom prst="rect">
            <a:avLst/>
          </a:prstGeom>
          <a:solidFill>
            <a:srgbClr val="FF0000"/>
          </a:solidFill>
          <a:ln w="0">
            <a:solidFill>
              <a:srgbClr val="000000"/>
            </a:solidFill>
            <a:miter lim="800000"/>
            <a:headEnd/>
            <a:tailEnd/>
          </a:ln>
        </p:spPr>
        <p:txBody>
          <a:bodyPr/>
          <a:lstStyle/>
          <a:p>
            <a:pPr>
              <a:defRPr/>
            </a:pPr>
            <a:endParaRPr lang="en-US">
              <a:solidFill>
                <a:srgbClr val="FFFF00"/>
              </a:solidFill>
            </a:endParaRPr>
          </a:p>
        </p:txBody>
      </p:sp>
      <p:sp>
        <p:nvSpPr>
          <p:cNvPr id="1464325" name="Rectangle 5"/>
          <p:cNvSpPr>
            <a:spLocks noChangeArrowheads="1"/>
          </p:cNvSpPr>
          <p:nvPr/>
        </p:nvSpPr>
        <p:spPr bwMode="auto">
          <a:xfrm>
            <a:off x="4384676" y="4262439"/>
            <a:ext cx="2016125" cy="104775"/>
          </a:xfrm>
          <a:prstGeom prst="rect">
            <a:avLst/>
          </a:prstGeom>
          <a:solidFill>
            <a:srgbClr val="FFFF00"/>
          </a:solidFill>
          <a:ln w="0">
            <a:solidFill>
              <a:srgbClr val="000000"/>
            </a:solidFill>
            <a:miter lim="800000"/>
            <a:headEnd/>
            <a:tailEnd/>
          </a:ln>
        </p:spPr>
        <p:txBody>
          <a:bodyPr/>
          <a:lstStyle/>
          <a:p>
            <a:pPr>
              <a:defRPr/>
            </a:pPr>
            <a:endParaRPr lang="en-US">
              <a:solidFill>
                <a:srgbClr val="FFFF00"/>
              </a:solidFill>
            </a:endParaRPr>
          </a:p>
        </p:txBody>
      </p:sp>
      <p:sp>
        <p:nvSpPr>
          <p:cNvPr id="1464326" name="Rectangle 6"/>
          <p:cNvSpPr>
            <a:spLocks noChangeArrowheads="1"/>
          </p:cNvSpPr>
          <p:nvPr/>
        </p:nvSpPr>
        <p:spPr bwMode="auto">
          <a:xfrm>
            <a:off x="4498975" y="4133850"/>
            <a:ext cx="280988" cy="361950"/>
          </a:xfrm>
          <a:prstGeom prst="rect">
            <a:avLst/>
          </a:prstGeom>
          <a:solidFill>
            <a:srgbClr val="FF9900"/>
          </a:solidFill>
          <a:ln w="0">
            <a:solidFill>
              <a:srgbClr val="000000"/>
            </a:solidFill>
            <a:miter lim="800000"/>
            <a:headEnd/>
            <a:tailEnd/>
          </a:ln>
        </p:spPr>
        <p:txBody>
          <a:bodyPr/>
          <a:lstStyle/>
          <a:p>
            <a:pPr>
              <a:defRPr/>
            </a:pPr>
            <a:endParaRPr lang="en-US">
              <a:solidFill>
                <a:srgbClr val="FFFF00"/>
              </a:solidFill>
            </a:endParaRPr>
          </a:p>
        </p:txBody>
      </p:sp>
      <p:sp>
        <p:nvSpPr>
          <p:cNvPr id="1464327" name="Rectangle 7"/>
          <p:cNvSpPr>
            <a:spLocks noChangeArrowheads="1"/>
          </p:cNvSpPr>
          <p:nvPr/>
        </p:nvSpPr>
        <p:spPr bwMode="auto">
          <a:xfrm>
            <a:off x="4860926" y="4133850"/>
            <a:ext cx="1463675" cy="361950"/>
          </a:xfrm>
          <a:prstGeom prst="rect">
            <a:avLst/>
          </a:prstGeom>
          <a:solidFill>
            <a:srgbClr val="FF0000"/>
          </a:solidFill>
          <a:ln w="0">
            <a:solidFill>
              <a:srgbClr val="000000"/>
            </a:solidFill>
            <a:miter lim="800000"/>
            <a:headEnd/>
            <a:tailEnd/>
          </a:ln>
        </p:spPr>
        <p:txBody>
          <a:bodyPr/>
          <a:lstStyle/>
          <a:p>
            <a:pPr>
              <a:defRPr/>
            </a:pPr>
            <a:endParaRPr lang="en-US">
              <a:solidFill>
                <a:srgbClr val="FFFF00"/>
              </a:solidFill>
            </a:endParaRPr>
          </a:p>
        </p:txBody>
      </p:sp>
      <p:sp>
        <p:nvSpPr>
          <p:cNvPr id="1464328" name="AutoShape 8"/>
          <p:cNvSpPr>
            <a:spLocks noChangeArrowheads="1"/>
          </p:cNvSpPr>
          <p:nvPr/>
        </p:nvSpPr>
        <p:spPr bwMode="auto">
          <a:xfrm rot="5400000">
            <a:off x="3157538" y="3789363"/>
            <a:ext cx="777875" cy="609600"/>
          </a:xfrm>
          <a:custGeom>
            <a:avLst/>
            <a:gdLst>
              <a:gd name="T0" fmla="*/ 555640 w 21600"/>
              <a:gd name="T1" fmla="*/ 0 h 21600"/>
              <a:gd name="T2" fmla="*/ 333370 w 21600"/>
              <a:gd name="T3" fmla="*/ 203200 h 21600"/>
              <a:gd name="T4" fmla="*/ 0 w 21600"/>
              <a:gd name="T5" fmla="*/ 508028 h 21600"/>
              <a:gd name="T6" fmla="*/ 333370 w 21600"/>
              <a:gd name="T7" fmla="*/ 609600 h 21600"/>
              <a:gd name="T8" fmla="*/ 666740 w 21600"/>
              <a:gd name="T9" fmla="*/ 423333 h 21600"/>
              <a:gd name="T10" fmla="*/ 777875 w 21600"/>
              <a:gd name="T11" fmla="*/ 203200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p>
            <a:pPr>
              <a:defRPr/>
            </a:pPr>
            <a:endParaRPr lang="en-US">
              <a:solidFill>
                <a:srgbClr val="FFFF00"/>
              </a:solidFill>
            </a:endParaRPr>
          </a:p>
        </p:txBody>
      </p:sp>
      <p:sp>
        <p:nvSpPr>
          <p:cNvPr id="2" name="Rectangle 23"/>
          <p:cNvSpPr>
            <a:spLocks noChangeArrowheads="1"/>
          </p:cNvSpPr>
          <p:nvPr/>
        </p:nvSpPr>
        <p:spPr bwMode="auto">
          <a:xfrm>
            <a:off x="5081588" y="2417763"/>
            <a:ext cx="107950" cy="406400"/>
          </a:xfrm>
          <a:prstGeom prst="rect">
            <a:avLst/>
          </a:prstGeom>
          <a:solidFill>
            <a:schemeClr val="bg1"/>
          </a:solidFill>
          <a:ln w="0">
            <a:solidFill>
              <a:srgbClr val="000000"/>
            </a:solidFill>
            <a:miter lim="800000"/>
            <a:headEnd/>
            <a:tailEnd/>
          </a:ln>
        </p:spPr>
        <p:txBody>
          <a:bodyPr/>
          <a:lstStyle/>
          <a:p>
            <a:pPr>
              <a:defRPr/>
            </a:pPr>
            <a:endParaRPr lang="en-US">
              <a:solidFill>
                <a:srgbClr val="FFFF00"/>
              </a:solidFill>
            </a:endParaRPr>
          </a:p>
        </p:txBody>
      </p:sp>
      <p:sp>
        <p:nvSpPr>
          <p:cNvPr id="3" name="Rectangle 23"/>
          <p:cNvSpPr>
            <a:spLocks noChangeArrowheads="1"/>
          </p:cNvSpPr>
          <p:nvPr/>
        </p:nvSpPr>
        <p:spPr bwMode="auto">
          <a:xfrm>
            <a:off x="8105775" y="2417763"/>
            <a:ext cx="107950" cy="406400"/>
          </a:xfrm>
          <a:prstGeom prst="rect">
            <a:avLst/>
          </a:prstGeom>
          <a:solidFill>
            <a:schemeClr val="bg1"/>
          </a:solidFill>
          <a:ln w="0">
            <a:solidFill>
              <a:srgbClr val="000000"/>
            </a:solidFill>
            <a:miter lim="800000"/>
            <a:headEnd/>
            <a:tailEnd/>
          </a:ln>
        </p:spPr>
        <p:txBody>
          <a:bodyPr/>
          <a:lstStyle/>
          <a:p>
            <a:pPr>
              <a:defRPr/>
            </a:pPr>
            <a:endParaRPr lang="en-US">
              <a:solidFill>
                <a:srgbClr val="FFFF00"/>
              </a:solidFill>
            </a:endParaRPr>
          </a:p>
        </p:txBody>
      </p:sp>
      <p:sp>
        <p:nvSpPr>
          <p:cNvPr id="4" name="Rectangle 23"/>
          <p:cNvSpPr>
            <a:spLocks noChangeArrowheads="1"/>
          </p:cNvSpPr>
          <p:nvPr/>
        </p:nvSpPr>
        <p:spPr bwMode="auto">
          <a:xfrm>
            <a:off x="2147888" y="2417763"/>
            <a:ext cx="107950" cy="406400"/>
          </a:xfrm>
          <a:prstGeom prst="rect">
            <a:avLst/>
          </a:prstGeom>
          <a:solidFill>
            <a:schemeClr val="bg1"/>
          </a:solidFill>
          <a:ln w="0">
            <a:solidFill>
              <a:srgbClr val="000000"/>
            </a:solidFill>
            <a:miter lim="800000"/>
            <a:headEnd/>
            <a:tailEnd/>
          </a:ln>
        </p:spPr>
        <p:txBody>
          <a:bodyPr/>
          <a:lstStyle/>
          <a:p>
            <a:pPr>
              <a:defRPr/>
            </a:pPr>
            <a:endParaRPr lang="en-US">
              <a:solidFill>
                <a:srgbClr val="FFFF00"/>
              </a:solidFill>
            </a:endParaRPr>
          </a:p>
        </p:txBody>
      </p:sp>
      <p:sp>
        <p:nvSpPr>
          <p:cNvPr id="179235" name="Text Box 35"/>
          <p:cNvSpPr txBox="1">
            <a:spLocks noChangeArrowheads="1"/>
          </p:cNvSpPr>
          <p:nvPr/>
        </p:nvSpPr>
        <p:spPr bwMode="auto">
          <a:xfrm>
            <a:off x="7010401" y="4114801"/>
            <a:ext cx="855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800">
                <a:solidFill>
                  <a:schemeClr val="tx2"/>
                </a:solidFill>
                <a:latin typeface="Tahoma" pitchFamily="34" charset="0"/>
                <a:ea typeface="MS PGothic" pitchFamily="34" charset="-128"/>
              </a:defRPr>
            </a:lvl1pPr>
            <a:lvl2pPr marL="742950" indent="-285750" eaLnBrk="0" hangingPunct="0">
              <a:defRPr sz="2800">
                <a:solidFill>
                  <a:schemeClr val="tx2"/>
                </a:solidFill>
                <a:latin typeface="Tahoma" pitchFamily="34" charset="0"/>
                <a:ea typeface="MS PGothic" pitchFamily="34" charset="-128"/>
              </a:defRPr>
            </a:lvl2pPr>
            <a:lvl3pPr marL="1143000" indent="-228600" eaLnBrk="0" hangingPunct="0">
              <a:defRPr sz="2800">
                <a:solidFill>
                  <a:schemeClr val="tx2"/>
                </a:solidFill>
                <a:latin typeface="Tahoma" pitchFamily="34" charset="0"/>
                <a:ea typeface="MS PGothic" pitchFamily="34" charset="-128"/>
              </a:defRPr>
            </a:lvl3pPr>
            <a:lvl4pPr marL="1600200" indent="-228600" eaLnBrk="0" hangingPunct="0">
              <a:defRPr sz="2800">
                <a:solidFill>
                  <a:schemeClr val="tx2"/>
                </a:solidFill>
                <a:latin typeface="Tahoma" pitchFamily="34" charset="0"/>
                <a:ea typeface="MS PGothic" pitchFamily="34" charset="-128"/>
              </a:defRPr>
            </a:lvl4pPr>
            <a:lvl5pPr marL="2057400" indent="-228600" eaLnBrk="0" hangingPunct="0">
              <a:defRPr sz="2800">
                <a:solidFill>
                  <a:schemeClr val="tx2"/>
                </a:solidFill>
                <a:latin typeface="Tahoma" pitchFamily="34" charset="0"/>
                <a:ea typeface="MS PGothic" pitchFamily="34" charset="-128"/>
              </a:defRPr>
            </a:lvl5pPr>
            <a:lvl6pPr marL="2514600" indent="-228600" eaLnBrk="0" fontAlgn="base" hangingPunct="0">
              <a:spcBef>
                <a:spcPct val="0"/>
              </a:spcBef>
              <a:spcAft>
                <a:spcPct val="0"/>
              </a:spcAft>
              <a:defRPr sz="2800">
                <a:solidFill>
                  <a:schemeClr val="tx2"/>
                </a:solidFill>
                <a:latin typeface="Tahoma" pitchFamily="34" charset="0"/>
                <a:ea typeface="MS PGothic" pitchFamily="34" charset="-128"/>
              </a:defRPr>
            </a:lvl6pPr>
            <a:lvl7pPr marL="2971800" indent="-228600" eaLnBrk="0" fontAlgn="base" hangingPunct="0">
              <a:spcBef>
                <a:spcPct val="0"/>
              </a:spcBef>
              <a:spcAft>
                <a:spcPct val="0"/>
              </a:spcAft>
              <a:defRPr sz="2800">
                <a:solidFill>
                  <a:schemeClr val="tx2"/>
                </a:solidFill>
                <a:latin typeface="Tahoma" pitchFamily="34" charset="0"/>
                <a:ea typeface="MS PGothic" pitchFamily="34" charset="-128"/>
              </a:defRPr>
            </a:lvl7pPr>
            <a:lvl8pPr marL="3429000" indent="-228600" eaLnBrk="0" fontAlgn="base" hangingPunct="0">
              <a:spcBef>
                <a:spcPct val="0"/>
              </a:spcBef>
              <a:spcAft>
                <a:spcPct val="0"/>
              </a:spcAft>
              <a:defRPr sz="2800">
                <a:solidFill>
                  <a:schemeClr val="tx2"/>
                </a:solidFill>
                <a:latin typeface="Tahoma" pitchFamily="34" charset="0"/>
                <a:ea typeface="MS PGothic" pitchFamily="34" charset="-128"/>
              </a:defRPr>
            </a:lvl8pPr>
            <a:lvl9pPr marL="3886200" indent="-228600" eaLnBrk="0" fontAlgn="base" hangingPunct="0">
              <a:spcBef>
                <a:spcPct val="0"/>
              </a:spcBef>
              <a:spcAft>
                <a:spcPct val="0"/>
              </a:spcAft>
              <a:defRPr sz="2800">
                <a:solidFill>
                  <a:schemeClr val="tx2"/>
                </a:solidFill>
                <a:latin typeface="Tahoma" pitchFamily="34" charset="0"/>
                <a:ea typeface="MS PGothic" pitchFamily="34" charset="-128"/>
              </a:defRPr>
            </a:lvl9pPr>
          </a:lstStyle>
          <a:p>
            <a:pPr eaLnBrk="1" hangingPunct="1">
              <a:defRPr/>
            </a:pPr>
            <a:r>
              <a:rPr lang="en-US" altLang="en-US">
                <a:solidFill>
                  <a:srgbClr val="FFFF00"/>
                </a:solidFill>
                <a:effectLst>
                  <a:outerShdw blurRad="38100" dist="38100" dir="2700000" algn="tl">
                    <a:srgbClr val="000000"/>
                  </a:outerShdw>
                </a:effectLst>
              </a:rPr>
              <a:t>RNA</a:t>
            </a:r>
          </a:p>
        </p:txBody>
      </p:sp>
      <p:sp>
        <p:nvSpPr>
          <p:cNvPr id="37" name="Text Box 35"/>
          <p:cNvSpPr txBox="1">
            <a:spLocks noChangeArrowheads="1"/>
          </p:cNvSpPr>
          <p:nvPr/>
        </p:nvSpPr>
        <p:spPr bwMode="auto">
          <a:xfrm>
            <a:off x="8610600" y="2362201"/>
            <a:ext cx="89058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800">
                <a:solidFill>
                  <a:schemeClr val="tx2"/>
                </a:solidFill>
                <a:latin typeface="Tahoma" pitchFamily="34" charset="0"/>
                <a:ea typeface="MS PGothic" pitchFamily="34" charset="-128"/>
              </a:defRPr>
            </a:lvl1pPr>
            <a:lvl2pPr marL="742950" indent="-285750" eaLnBrk="0" hangingPunct="0">
              <a:defRPr sz="2800">
                <a:solidFill>
                  <a:schemeClr val="tx2"/>
                </a:solidFill>
                <a:latin typeface="Tahoma" pitchFamily="34" charset="0"/>
                <a:ea typeface="MS PGothic" pitchFamily="34" charset="-128"/>
              </a:defRPr>
            </a:lvl2pPr>
            <a:lvl3pPr marL="1143000" indent="-228600" eaLnBrk="0" hangingPunct="0">
              <a:defRPr sz="2800">
                <a:solidFill>
                  <a:schemeClr val="tx2"/>
                </a:solidFill>
                <a:latin typeface="Tahoma" pitchFamily="34" charset="0"/>
                <a:ea typeface="MS PGothic" pitchFamily="34" charset="-128"/>
              </a:defRPr>
            </a:lvl3pPr>
            <a:lvl4pPr marL="1600200" indent="-228600" eaLnBrk="0" hangingPunct="0">
              <a:defRPr sz="2800">
                <a:solidFill>
                  <a:schemeClr val="tx2"/>
                </a:solidFill>
                <a:latin typeface="Tahoma" pitchFamily="34" charset="0"/>
                <a:ea typeface="MS PGothic" pitchFamily="34" charset="-128"/>
              </a:defRPr>
            </a:lvl4pPr>
            <a:lvl5pPr marL="2057400" indent="-228600" eaLnBrk="0" hangingPunct="0">
              <a:defRPr sz="2800">
                <a:solidFill>
                  <a:schemeClr val="tx2"/>
                </a:solidFill>
                <a:latin typeface="Tahoma" pitchFamily="34" charset="0"/>
                <a:ea typeface="MS PGothic" pitchFamily="34" charset="-128"/>
              </a:defRPr>
            </a:lvl5pPr>
            <a:lvl6pPr marL="2514600" indent="-228600" eaLnBrk="0" fontAlgn="base" hangingPunct="0">
              <a:spcBef>
                <a:spcPct val="0"/>
              </a:spcBef>
              <a:spcAft>
                <a:spcPct val="0"/>
              </a:spcAft>
              <a:defRPr sz="2800">
                <a:solidFill>
                  <a:schemeClr val="tx2"/>
                </a:solidFill>
                <a:latin typeface="Tahoma" pitchFamily="34" charset="0"/>
                <a:ea typeface="MS PGothic" pitchFamily="34" charset="-128"/>
              </a:defRPr>
            </a:lvl6pPr>
            <a:lvl7pPr marL="2971800" indent="-228600" eaLnBrk="0" fontAlgn="base" hangingPunct="0">
              <a:spcBef>
                <a:spcPct val="0"/>
              </a:spcBef>
              <a:spcAft>
                <a:spcPct val="0"/>
              </a:spcAft>
              <a:defRPr sz="2800">
                <a:solidFill>
                  <a:schemeClr val="tx2"/>
                </a:solidFill>
                <a:latin typeface="Tahoma" pitchFamily="34" charset="0"/>
                <a:ea typeface="MS PGothic" pitchFamily="34" charset="-128"/>
              </a:defRPr>
            </a:lvl7pPr>
            <a:lvl8pPr marL="3429000" indent="-228600" eaLnBrk="0" fontAlgn="base" hangingPunct="0">
              <a:spcBef>
                <a:spcPct val="0"/>
              </a:spcBef>
              <a:spcAft>
                <a:spcPct val="0"/>
              </a:spcAft>
              <a:defRPr sz="2800">
                <a:solidFill>
                  <a:schemeClr val="tx2"/>
                </a:solidFill>
                <a:latin typeface="Tahoma" pitchFamily="34" charset="0"/>
                <a:ea typeface="MS PGothic" pitchFamily="34" charset="-128"/>
              </a:defRPr>
            </a:lvl8pPr>
            <a:lvl9pPr marL="3886200" indent="-228600" eaLnBrk="0" fontAlgn="base" hangingPunct="0">
              <a:spcBef>
                <a:spcPct val="0"/>
              </a:spcBef>
              <a:spcAft>
                <a:spcPct val="0"/>
              </a:spcAft>
              <a:defRPr sz="2800">
                <a:solidFill>
                  <a:schemeClr val="tx2"/>
                </a:solidFill>
                <a:latin typeface="Tahoma" pitchFamily="34" charset="0"/>
                <a:ea typeface="MS PGothic" pitchFamily="34" charset="-128"/>
              </a:defRPr>
            </a:lvl9pPr>
          </a:lstStyle>
          <a:p>
            <a:pPr eaLnBrk="1" hangingPunct="1">
              <a:defRPr/>
            </a:pPr>
            <a:r>
              <a:rPr lang="en-US" altLang="en-US">
                <a:solidFill>
                  <a:srgbClr val="FFFF00"/>
                </a:solidFill>
                <a:effectLst>
                  <a:outerShdw blurRad="38100" dist="38100" dir="2700000" algn="tl">
                    <a:srgbClr val="000000"/>
                  </a:outerShdw>
                </a:effectLst>
              </a:rPr>
              <a:t>DNA</a:t>
            </a:r>
          </a:p>
        </p:txBody>
      </p:sp>
      <p:sp>
        <p:nvSpPr>
          <p:cNvPr id="39" name="Text Box 30"/>
          <p:cNvSpPr txBox="1">
            <a:spLocks noChangeArrowheads="1"/>
          </p:cNvSpPr>
          <p:nvPr/>
        </p:nvSpPr>
        <p:spPr bwMode="auto">
          <a:xfrm>
            <a:off x="2209801" y="457201"/>
            <a:ext cx="62154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800">
                <a:solidFill>
                  <a:schemeClr val="tx2"/>
                </a:solidFill>
                <a:latin typeface="Tahoma" pitchFamily="34" charset="0"/>
                <a:ea typeface="MS PGothic" pitchFamily="34" charset="-128"/>
              </a:defRPr>
            </a:lvl1pPr>
            <a:lvl2pPr marL="742950" indent="-285750" eaLnBrk="0" hangingPunct="0">
              <a:defRPr sz="2800">
                <a:solidFill>
                  <a:schemeClr val="tx2"/>
                </a:solidFill>
                <a:latin typeface="Tahoma" pitchFamily="34" charset="0"/>
                <a:ea typeface="MS PGothic" pitchFamily="34" charset="-128"/>
              </a:defRPr>
            </a:lvl2pPr>
            <a:lvl3pPr marL="1143000" indent="-228600" eaLnBrk="0" hangingPunct="0">
              <a:defRPr sz="2800">
                <a:solidFill>
                  <a:schemeClr val="tx2"/>
                </a:solidFill>
                <a:latin typeface="Tahoma" pitchFamily="34" charset="0"/>
                <a:ea typeface="MS PGothic" pitchFamily="34" charset="-128"/>
              </a:defRPr>
            </a:lvl3pPr>
            <a:lvl4pPr marL="1600200" indent="-228600" eaLnBrk="0" hangingPunct="0">
              <a:defRPr sz="2800">
                <a:solidFill>
                  <a:schemeClr val="tx2"/>
                </a:solidFill>
                <a:latin typeface="Tahoma" pitchFamily="34" charset="0"/>
                <a:ea typeface="MS PGothic" pitchFamily="34" charset="-128"/>
              </a:defRPr>
            </a:lvl4pPr>
            <a:lvl5pPr marL="2057400" indent="-228600" eaLnBrk="0" hangingPunct="0">
              <a:defRPr sz="2800">
                <a:solidFill>
                  <a:schemeClr val="tx2"/>
                </a:solidFill>
                <a:latin typeface="Tahoma" pitchFamily="34" charset="0"/>
                <a:ea typeface="MS PGothic" pitchFamily="34" charset="-128"/>
              </a:defRPr>
            </a:lvl5pPr>
            <a:lvl6pPr marL="2514600" indent="-228600" eaLnBrk="0" fontAlgn="base" hangingPunct="0">
              <a:spcBef>
                <a:spcPct val="0"/>
              </a:spcBef>
              <a:spcAft>
                <a:spcPct val="0"/>
              </a:spcAft>
              <a:defRPr sz="2800">
                <a:solidFill>
                  <a:schemeClr val="tx2"/>
                </a:solidFill>
                <a:latin typeface="Tahoma" pitchFamily="34" charset="0"/>
                <a:ea typeface="MS PGothic" pitchFamily="34" charset="-128"/>
              </a:defRPr>
            </a:lvl6pPr>
            <a:lvl7pPr marL="2971800" indent="-228600" eaLnBrk="0" fontAlgn="base" hangingPunct="0">
              <a:spcBef>
                <a:spcPct val="0"/>
              </a:spcBef>
              <a:spcAft>
                <a:spcPct val="0"/>
              </a:spcAft>
              <a:defRPr sz="2800">
                <a:solidFill>
                  <a:schemeClr val="tx2"/>
                </a:solidFill>
                <a:latin typeface="Tahoma" pitchFamily="34" charset="0"/>
                <a:ea typeface="MS PGothic" pitchFamily="34" charset="-128"/>
              </a:defRPr>
            </a:lvl7pPr>
            <a:lvl8pPr marL="3429000" indent="-228600" eaLnBrk="0" fontAlgn="base" hangingPunct="0">
              <a:spcBef>
                <a:spcPct val="0"/>
              </a:spcBef>
              <a:spcAft>
                <a:spcPct val="0"/>
              </a:spcAft>
              <a:defRPr sz="2800">
                <a:solidFill>
                  <a:schemeClr val="tx2"/>
                </a:solidFill>
                <a:latin typeface="Tahoma" pitchFamily="34" charset="0"/>
                <a:ea typeface="MS PGothic" pitchFamily="34" charset="-128"/>
              </a:defRPr>
            </a:lvl8pPr>
            <a:lvl9pPr marL="3886200" indent="-228600" eaLnBrk="0" fontAlgn="base" hangingPunct="0">
              <a:spcBef>
                <a:spcPct val="0"/>
              </a:spcBef>
              <a:spcAft>
                <a:spcPct val="0"/>
              </a:spcAft>
              <a:defRPr sz="2800">
                <a:solidFill>
                  <a:schemeClr val="tx2"/>
                </a:solidFill>
                <a:latin typeface="Tahoma" pitchFamily="34" charset="0"/>
                <a:ea typeface="MS PGothic" pitchFamily="34" charset="-128"/>
              </a:defRPr>
            </a:lvl9pPr>
          </a:lstStyle>
          <a:p>
            <a:pPr eaLnBrk="1" hangingPunct="1">
              <a:defRPr/>
            </a:pPr>
            <a:r>
              <a:rPr lang="en-US" altLang="en-US" u="sng" dirty="0">
                <a:solidFill>
                  <a:srgbClr val="FFFF00"/>
                </a:solidFill>
                <a:effectLst>
                  <a:outerShdw blurRad="38100" dist="38100" dir="2700000" algn="tl">
                    <a:srgbClr val="000000"/>
                  </a:outerShdw>
                </a:effectLst>
              </a:rPr>
              <a:t>Myotonic dystrophy gene: DMPK gene</a:t>
            </a:r>
          </a:p>
        </p:txBody>
      </p:sp>
      <p:sp>
        <p:nvSpPr>
          <p:cNvPr id="31" name="AutoShape 8"/>
          <p:cNvSpPr>
            <a:spLocks noChangeArrowheads="1"/>
          </p:cNvSpPr>
          <p:nvPr/>
        </p:nvSpPr>
        <p:spPr bwMode="auto">
          <a:xfrm rot="5400000">
            <a:off x="4792663" y="5097462"/>
            <a:ext cx="777875" cy="609600"/>
          </a:xfrm>
          <a:custGeom>
            <a:avLst/>
            <a:gdLst>
              <a:gd name="T0" fmla="*/ 555640 w 21600"/>
              <a:gd name="T1" fmla="*/ 0 h 21600"/>
              <a:gd name="T2" fmla="*/ 333370 w 21600"/>
              <a:gd name="T3" fmla="*/ 203200 h 21600"/>
              <a:gd name="T4" fmla="*/ 0 w 21600"/>
              <a:gd name="T5" fmla="*/ 508028 h 21600"/>
              <a:gd name="T6" fmla="*/ 333370 w 21600"/>
              <a:gd name="T7" fmla="*/ 609600 h 21600"/>
              <a:gd name="T8" fmla="*/ 666740 w 21600"/>
              <a:gd name="T9" fmla="*/ 423333 h 21600"/>
              <a:gd name="T10" fmla="*/ 777875 w 21600"/>
              <a:gd name="T11" fmla="*/ 203200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p>
            <a:pPr>
              <a:defRPr/>
            </a:pPr>
            <a:endParaRPr lang="en-US">
              <a:solidFill>
                <a:srgbClr val="FFFF00"/>
              </a:solidFill>
            </a:endParaRPr>
          </a:p>
        </p:txBody>
      </p:sp>
      <p:sp>
        <p:nvSpPr>
          <p:cNvPr id="32" name="Text Box 35"/>
          <p:cNvSpPr txBox="1">
            <a:spLocks noChangeArrowheads="1"/>
          </p:cNvSpPr>
          <p:nvPr/>
        </p:nvSpPr>
        <p:spPr bwMode="auto">
          <a:xfrm>
            <a:off x="5791200" y="5272087"/>
            <a:ext cx="129702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800">
                <a:solidFill>
                  <a:schemeClr val="tx2"/>
                </a:solidFill>
                <a:latin typeface="Tahoma" pitchFamily="34" charset="0"/>
                <a:ea typeface="MS PGothic" pitchFamily="34" charset="-128"/>
              </a:defRPr>
            </a:lvl1pPr>
            <a:lvl2pPr marL="742950" indent="-285750" eaLnBrk="0" hangingPunct="0">
              <a:defRPr sz="2800">
                <a:solidFill>
                  <a:schemeClr val="tx2"/>
                </a:solidFill>
                <a:latin typeface="Tahoma" pitchFamily="34" charset="0"/>
                <a:ea typeface="MS PGothic" pitchFamily="34" charset="-128"/>
              </a:defRPr>
            </a:lvl2pPr>
            <a:lvl3pPr marL="1143000" indent="-228600" eaLnBrk="0" hangingPunct="0">
              <a:defRPr sz="2800">
                <a:solidFill>
                  <a:schemeClr val="tx2"/>
                </a:solidFill>
                <a:latin typeface="Tahoma" pitchFamily="34" charset="0"/>
                <a:ea typeface="MS PGothic" pitchFamily="34" charset="-128"/>
              </a:defRPr>
            </a:lvl3pPr>
            <a:lvl4pPr marL="1600200" indent="-228600" eaLnBrk="0" hangingPunct="0">
              <a:defRPr sz="2800">
                <a:solidFill>
                  <a:schemeClr val="tx2"/>
                </a:solidFill>
                <a:latin typeface="Tahoma" pitchFamily="34" charset="0"/>
                <a:ea typeface="MS PGothic" pitchFamily="34" charset="-128"/>
              </a:defRPr>
            </a:lvl4pPr>
            <a:lvl5pPr marL="2057400" indent="-228600" eaLnBrk="0" hangingPunct="0">
              <a:defRPr sz="2800">
                <a:solidFill>
                  <a:schemeClr val="tx2"/>
                </a:solidFill>
                <a:latin typeface="Tahoma" pitchFamily="34" charset="0"/>
                <a:ea typeface="MS PGothic" pitchFamily="34" charset="-128"/>
              </a:defRPr>
            </a:lvl5pPr>
            <a:lvl6pPr marL="2514600" indent="-228600" eaLnBrk="0" fontAlgn="base" hangingPunct="0">
              <a:spcBef>
                <a:spcPct val="0"/>
              </a:spcBef>
              <a:spcAft>
                <a:spcPct val="0"/>
              </a:spcAft>
              <a:defRPr sz="2800">
                <a:solidFill>
                  <a:schemeClr val="tx2"/>
                </a:solidFill>
                <a:latin typeface="Tahoma" pitchFamily="34" charset="0"/>
                <a:ea typeface="MS PGothic" pitchFamily="34" charset="-128"/>
              </a:defRPr>
            </a:lvl6pPr>
            <a:lvl7pPr marL="2971800" indent="-228600" eaLnBrk="0" fontAlgn="base" hangingPunct="0">
              <a:spcBef>
                <a:spcPct val="0"/>
              </a:spcBef>
              <a:spcAft>
                <a:spcPct val="0"/>
              </a:spcAft>
              <a:defRPr sz="2800">
                <a:solidFill>
                  <a:schemeClr val="tx2"/>
                </a:solidFill>
                <a:latin typeface="Tahoma" pitchFamily="34" charset="0"/>
                <a:ea typeface="MS PGothic" pitchFamily="34" charset="-128"/>
              </a:defRPr>
            </a:lvl7pPr>
            <a:lvl8pPr marL="3429000" indent="-228600" eaLnBrk="0" fontAlgn="base" hangingPunct="0">
              <a:spcBef>
                <a:spcPct val="0"/>
              </a:spcBef>
              <a:spcAft>
                <a:spcPct val="0"/>
              </a:spcAft>
              <a:defRPr sz="2800">
                <a:solidFill>
                  <a:schemeClr val="tx2"/>
                </a:solidFill>
                <a:latin typeface="Tahoma" pitchFamily="34" charset="0"/>
                <a:ea typeface="MS PGothic" pitchFamily="34" charset="-128"/>
              </a:defRPr>
            </a:lvl8pPr>
            <a:lvl9pPr marL="3886200" indent="-228600" eaLnBrk="0" fontAlgn="base" hangingPunct="0">
              <a:spcBef>
                <a:spcPct val="0"/>
              </a:spcBef>
              <a:spcAft>
                <a:spcPct val="0"/>
              </a:spcAft>
              <a:defRPr sz="2800">
                <a:solidFill>
                  <a:schemeClr val="tx2"/>
                </a:solidFill>
                <a:latin typeface="Tahoma" pitchFamily="34" charset="0"/>
                <a:ea typeface="MS PGothic" pitchFamily="34" charset="-128"/>
              </a:defRPr>
            </a:lvl9pPr>
          </a:lstStyle>
          <a:p>
            <a:pPr eaLnBrk="1" hangingPunct="1">
              <a:defRPr/>
            </a:pPr>
            <a:r>
              <a:rPr lang="en-US" altLang="en-US" dirty="0">
                <a:solidFill>
                  <a:srgbClr val="FFFF00"/>
                </a:solidFill>
                <a:effectLst>
                  <a:outerShdw blurRad="38100" dist="38100" dir="2700000" algn="tl">
                    <a:srgbClr val="000000"/>
                  </a:outerShdw>
                </a:effectLst>
              </a:rPr>
              <a:t>Protein</a:t>
            </a:r>
          </a:p>
        </p:txBody>
      </p:sp>
      <p:sp>
        <p:nvSpPr>
          <p:cNvPr id="33" name="TextBox 32"/>
          <p:cNvSpPr txBox="1"/>
          <p:nvPr/>
        </p:nvSpPr>
        <p:spPr>
          <a:xfrm>
            <a:off x="1752600" y="6324600"/>
            <a:ext cx="8458200" cy="338554"/>
          </a:xfrm>
          <a:prstGeom prst="rect">
            <a:avLst/>
          </a:prstGeom>
          <a:noFill/>
        </p:spPr>
        <p:txBody>
          <a:bodyPr wrap="square" rtlCol="0">
            <a:spAutoFit/>
          </a:bodyPr>
          <a:lstStyle/>
          <a:p>
            <a:r>
              <a:rPr lang="en-US" sz="1600" i="1" dirty="0">
                <a:solidFill>
                  <a:srgbClr val="FFFF00"/>
                </a:solidFill>
              </a:rPr>
              <a:t>Slide courtesy of Charles Thornton, MD, University of Rochester Medical Center</a:t>
            </a:r>
          </a:p>
        </p:txBody>
      </p:sp>
    </p:spTree>
    <p:extLst>
      <p:ext uri="{BB962C8B-B14F-4D97-AF65-F5344CB8AC3E}">
        <p14:creationId xmlns:p14="http://schemas.microsoft.com/office/powerpoint/2010/main" val="307775339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19" name="Picture 2" descr="Image result for DMPK gene NIH">
            <a:extLst>
              <a:ext uri="{FF2B5EF4-FFF2-40B4-BE49-F238E27FC236}">
                <a16:creationId xmlns:a16="http://schemas.microsoft.com/office/drawing/2014/main" id="{84DB6057-97EF-4BCE-AB99-3D67E51B14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577" t="21565" r="23812" b="16371"/>
          <a:stretch/>
        </p:blipFill>
        <p:spPr bwMode="auto">
          <a:xfrm>
            <a:off x="8015328" y="145344"/>
            <a:ext cx="3802711" cy="28062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1B901F2-EA31-438B-9609-BA5B43C40328}"/>
              </a:ext>
            </a:extLst>
          </p:cNvPr>
          <p:cNvSpPr txBox="1"/>
          <p:nvPr/>
        </p:nvSpPr>
        <p:spPr>
          <a:xfrm>
            <a:off x="353531" y="613365"/>
            <a:ext cx="3259567" cy="400110"/>
          </a:xfrm>
          <a:prstGeom prst="rect">
            <a:avLst/>
          </a:prstGeom>
          <a:noFill/>
        </p:spPr>
        <p:txBody>
          <a:bodyPr wrap="square" rtlCol="0">
            <a:spAutoFit/>
          </a:bodyPr>
          <a:lstStyle/>
          <a:p>
            <a:r>
              <a:rPr lang="en-US" sz="2000" dirty="0">
                <a:solidFill>
                  <a:srgbClr val="FFFF00"/>
                </a:solidFill>
              </a:rPr>
              <a:t>inflammatory myopathies</a:t>
            </a:r>
            <a:endParaRPr lang="en-US" dirty="0">
              <a:solidFill>
                <a:srgbClr val="FFFF00"/>
              </a:solidFill>
            </a:endParaRPr>
          </a:p>
        </p:txBody>
      </p:sp>
      <p:sp>
        <p:nvSpPr>
          <p:cNvPr id="5" name="Rectangle 4">
            <a:extLst>
              <a:ext uri="{FF2B5EF4-FFF2-40B4-BE49-F238E27FC236}">
                <a16:creationId xmlns:a16="http://schemas.microsoft.com/office/drawing/2014/main" id="{95D51637-CF4E-499E-918F-A99A3E03D92A}"/>
              </a:ext>
            </a:extLst>
          </p:cNvPr>
          <p:cNvSpPr/>
          <p:nvPr/>
        </p:nvSpPr>
        <p:spPr>
          <a:xfrm>
            <a:off x="353531" y="504901"/>
            <a:ext cx="2947596" cy="677108"/>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131B9F-76E2-4FA9-B399-BF705D8BA163}"/>
              </a:ext>
            </a:extLst>
          </p:cNvPr>
          <p:cNvSpPr txBox="1"/>
          <p:nvPr/>
        </p:nvSpPr>
        <p:spPr>
          <a:xfrm>
            <a:off x="803690" y="1690559"/>
            <a:ext cx="3084676" cy="677108"/>
          </a:xfrm>
          <a:prstGeom prst="rect">
            <a:avLst/>
          </a:prstGeom>
          <a:noFill/>
          <a:ln w="57150">
            <a:solidFill>
              <a:srgbClr val="FFFF00"/>
            </a:solidFill>
          </a:ln>
        </p:spPr>
        <p:txBody>
          <a:bodyPr wrap="square" rtlCol="0">
            <a:spAutoFit/>
          </a:bodyPr>
          <a:lstStyle/>
          <a:p>
            <a:r>
              <a:rPr lang="en-US" sz="2000" dirty="0">
                <a:solidFill>
                  <a:srgbClr val="FFFF00"/>
                </a:solidFill>
              </a:rPr>
              <a:t>toxic/endocrine myopathies</a:t>
            </a:r>
          </a:p>
          <a:p>
            <a:endParaRPr lang="en-US" dirty="0"/>
          </a:p>
        </p:txBody>
      </p:sp>
      <p:grpSp>
        <p:nvGrpSpPr>
          <p:cNvPr id="3" name="Group 2">
            <a:extLst>
              <a:ext uri="{FF2B5EF4-FFF2-40B4-BE49-F238E27FC236}">
                <a16:creationId xmlns:a16="http://schemas.microsoft.com/office/drawing/2014/main" id="{A908B4A9-E1AD-417D-973C-9304ED4741EB}"/>
              </a:ext>
            </a:extLst>
          </p:cNvPr>
          <p:cNvGrpSpPr/>
          <p:nvPr/>
        </p:nvGrpSpPr>
        <p:grpSpPr>
          <a:xfrm>
            <a:off x="3804638" y="4992619"/>
            <a:ext cx="2947596" cy="677108"/>
            <a:chOff x="2346028" y="3786734"/>
            <a:chExt cx="2947596" cy="677108"/>
          </a:xfrm>
        </p:grpSpPr>
        <p:sp>
          <p:nvSpPr>
            <p:cNvPr id="8" name="TextBox 7">
              <a:extLst>
                <a:ext uri="{FF2B5EF4-FFF2-40B4-BE49-F238E27FC236}">
                  <a16:creationId xmlns:a16="http://schemas.microsoft.com/office/drawing/2014/main" id="{55E92A9F-B06E-42F9-ADF3-B63E0AF39A6B}"/>
                </a:ext>
              </a:extLst>
            </p:cNvPr>
            <p:cNvSpPr txBox="1"/>
            <p:nvPr/>
          </p:nvSpPr>
          <p:spPr>
            <a:xfrm>
              <a:off x="2637660" y="3905712"/>
              <a:ext cx="2578339" cy="400110"/>
            </a:xfrm>
            <a:prstGeom prst="rect">
              <a:avLst/>
            </a:prstGeom>
            <a:noFill/>
          </p:spPr>
          <p:txBody>
            <a:bodyPr wrap="square" rtlCol="0">
              <a:spAutoFit/>
            </a:bodyPr>
            <a:lstStyle/>
            <a:p>
              <a:r>
                <a:rPr lang="en-US" sz="2000" dirty="0">
                  <a:solidFill>
                    <a:srgbClr val="FFFF00"/>
                  </a:solidFill>
                </a:rPr>
                <a:t>muscular dystrophies</a:t>
              </a:r>
            </a:p>
          </p:txBody>
        </p:sp>
        <p:sp>
          <p:nvSpPr>
            <p:cNvPr id="9" name="Rectangle 8">
              <a:extLst>
                <a:ext uri="{FF2B5EF4-FFF2-40B4-BE49-F238E27FC236}">
                  <a16:creationId xmlns:a16="http://schemas.microsoft.com/office/drawing/2014/main" id="{AF43E23E-FA1E-4834-9272-8284016CB229}"/>
                </a:ext>
              </a:extLst>
            </p:cNvPr>
            <p:cNvSpPr/>
            <p:nvPr/>
          </p:nvSpPr>
          <p:spPr>
            <a:xfrm>
              <a:off x="2346028" y="3786734"/>
              <a:ext cx="2947596" cy="677108"/>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06863A40-D1D9-4BB0-B213-85124860C860}"/>
              </a:ext>
            </a:extLst>
          </p:cNvPr>
          <p:cNvGrpSpPr/>
          <p:nvPr/>
        </p:nvGrpSpPr>
        <p:grpSpPr>
          <a:xfrm>
            <a:off x="1511736" y="2951606"/>
            <a:ext cx="4342098" cy="677108"/>
            <a:chOff x="3104152" y="4972392"/>
            <a:chExt cx="4342098" cy="677108"/>
          </a:xfrm>
        </p:grpSpPr>
        <p:sp>
          <p:nvSpPr>
            <p:cNvPr id="10" name="TextBox 9">
              <a:extLst>
                <a:ext uri="{FF2B5EF4-FFF2-40B4-BE49-F238E27FC236}">
                  <a16:creationId xmlns:a16="http://schemas.microsoft.com/office/drawing/2014/main" id="{ECC04AE0-73B0-494B-B02B-A67EB7E67527}"/>
                </a:ext>
              </a:extLst>
            </p:cNvPr>
            <p:cNvSpPr txBox="1"/>
            <p:nvPr/>
          </p:nvSpPr>
          <p:spPr>
            <a:xfrm>
              <a:off x="3104152" y="5080856"/>
              <a:ext cx="4342098" cy="400110"/>
            </a:xfrm>
            <a:prstGeom prst="rect">
              <a:avLst/>
            </a:prstGeom>
            <a:noFill/>
          </p:spPr>
          <p:txBody>
            <a:bodyPr wrap="square" rtlCol="0">
              <a:spAutoFit/>
            </a:bodyPr>
            <a:lstStyle/>
            <a:p>
              <a:r>
                <a:rPr lang="en-US" sz="2000" dirty="0">
                  <a:solidFill>
                    <a:srgbClr val="FFFF00"/>
                  </a:solidFill>
                </a:rPr>
                <a:t>congenital myopathies/dystrophies</a:t>
              </a:r>
              <a:endParaRPr lang="en-US" dirty="0">
                <a:solidFill>
                  <a:srgbClr val="FFFF00"/>
                </a:solidFill>
              </a:endParaRPr>
            </a:p>
          </p:txBody>
        </p:sp>
        <p:sp>
          <p:nvSpPr>
            <p:cNvPr id="11" name="Rectangle 10">
              <a:extLst>
                <a:ext uri="{FF2B5EF4-FFF2-40B4-BE49-F238E27FC236}">
                  <a16:creationId xmlns:a16="http://schemas.microsoft.com/office/drawing/2014/main" id="{E0AAB4C5-5DFD-4FEB-9993-F30A3A82FB68}"/>
                </a:ext>
              </a:extLst>
            </p:cNvPr>
            <p:cNvSpPr/>
            <p:nvPr/>
          </p:nvSpPr>
          <p:spPr>
            <a:xfrm>
              <a:off x="3104152" y="4972392"/>
              <a:ext cx="3901034" cy="677108"/>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5F8B8070-280C-4A26-AE2D-1E737C0C5946}"/>
              </a:ext>
            </a:extLst>
          </p:cNvPr>
          <p:cNvGrpSpPr/>
          <p:nvPr/>
        </p:nvGrpSpPr>
        <p:grpSpPr>
          <a:xfrm>
            <a:off x="5871518" y="6049586"/>
            <a:ext cx="2371370" cy="677108"/>
            <a:chOff x="5871518" y="6049586"/>
            <a:chExt cx="2371370" cy="677108"/>
          </a:xfrm>
        </p:grpSpPr>
        <p:sp>
          <p:nvSpPr>
            <p:cNvPr id="12" name="TextBox 11">
              <a:extLst>
                <a:ext uri="{FF2B5EF4-FFF2-40B4-BE49-F238E27FC236}">
                  <a16:creationId xmlns:a16="http://schemas.microsoft.com/office/drawing/2014/main" id="{43624E15-FC47-4639-BA5A-11B2093D35C9}"/>
                </a:ext>
              </a:extLst>
            </p:cNvPr>
            <p:cNvSpPr txBox="1"/>
            <p:nvPr/>
          </p:nvSpPr>
          <p:spPr>
            <a:xfrm>
              <a:off x="5925029" y="6158050"/>
              <a:ext cx="2317859" cy="400110"/>
            </a:xfrm>
            <a:prstGeom prst="rect">
              <a:avLst/>
            </a:prstGeom>
            <a:noFill/>
          </p:spPr>
          <p:txBody>
            <a:bodyPr wrap="square" rtlCol="0">
              <a:spAutoFit/>
            </a:bodyPr>
            <a:lstStyle/>
            <a:p>
              <a:r>
                <a:rPr lang="en-US" sz="2000" dirty="0">
                  <a:solidFill>
                    <a:srgbClr val="FFFF00"/>
                  </a:solidFill>
                </a:rPr>
                <a:t>channelopathies</a:t>
              </a:r>
              <a:endParaRPr lang="en-US" dirty="0">
                <a:solidFill>
                  <a:srgbClr val="FFFF00"/>
                </a:solidFill>
              </a:endParaRPr>
            </a:p>
          </p:txBody>
        </p:sp>
        <p:sp>
          <p:nvSpPr>
            <p:cNvPr id="13" name="Rectangle 12">
              <a:extLst>
                <a:ext uri="{FF2B5EF4-FFF2-40B4-BE49-F238E27FC236}">
                  <a16:creationId xmlns:a16="http://schemas.microsoft.com/office/drawing/2014/main" id="{06C5E6ED-36F3-47C1-8D95-17FD4533342F}"/>
                </a:ext>
              </a:extLst>
            </p:cNvPr>
            <p:cNvSpPr/>
            <p:nvPr/>
          </p:nvSpPr>
          <p:spPr>
            <a:xfrm>
              <a:off x="5871518" y="6049586"/>
              <a:ext cx="2059677" cy="677108"/>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ight Brace 19">
            <a:extLst>
              <a:ext uri="{FF2B5EF4-FFF2-40B4-BE49-F238E27FC236}">
                <a16:creationId xmlns:a16="http://schemas.microsoft.com/office/drawing/2014/main" id="{CA073AB0-D70E-4CD8-96E8-0255A26446E0}"/>
              </a:ext>
            </a:extLst>
          </p:cNvPr>
          <p:cNvSpPr/>
          <p:nvPr/>
        </p:nvSpPr>
        <p:spPr>
          <a:xfrm>
            <a:off x="7998044" y="2984900"/>
            <a:ext cx="683173" cy="3782953"/>
          </a:xfrm>
          <a:prstGeom prst="rightBrace">
            <a:avLst/>
          </a:prstGeom>
          <a:ln w="38100">
            <a:solidFill>
              <a:schemeClr val="bg2"/>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a:p>
        </p:txBody>
      </p:sp>
      <p:sp>
        <p:nvSpPr>
          <p:cNvPr id="22" name="Right Brace 21">
            <a:extLst>
              <a:ext uri="{FF2B5EF4-FFF2-40B4-BE49-F238E27FC236}">
                <a16:creationId xmlns:a16="http://schemas.microsoft.com/office/drawing/2014/main" id="{3F2B908D-4664-47AA-BA39-FCFF176D3D10}"/>
              </a:ext>
            </a:extLst>
          </p:cNvPr>
          <p:cNvSpPr/>
          <p:nvPr/>
        </p:nvSpPr>
        <p:spPr>
          <a:xfrm rot="10800000">
            <a:off x="373962" y="2903628"/>
            <a:ext cx="714302" cy="3654532"/>
          </a:xfrm>
          <a:prstGeom prst="rightBrace">
            <a:avLst/>
          </a:prstGeom>
          <a:ln w="38100">
            <a:solidFill>
              <a:schemeClr val="bg2"/>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a:p>
        </p:txBody>
      </p:sp>
      <p:sp>
        <p:nvSpPr>
          <p:cNvPr id="2" name="TextBox 1">
            <a:extLst>
              <a:ext uri="{FF2B5EF4-FFF2-40B4-BE49-F238E27FC236}">
                <a16:creationId xmlns:a16="http://schemas.microsoft.com/office/drawing/2014/main" id="{C8385976-96A4-415A-A5E0-15918C73076A}"/>
              </a:ext>
            </a:extLst>
          </p:cNvPr>
          <p:cNvSpPr txBox="1"/>
          <p:nvPr/>
        </p:nvSpPr>
        <p:spPr>
          <a:xfrm>
            <a:off x="9337232" y="4413148"/>
            <a:ext cx="2747395" cy="1323439"/>
          </a:xfrm>
          <a:prstGeom prst="rect">
            <a:avLst/>
          </a:prstGeom>
          <a:noFill/>
        </p:spPr>
        <p:txBody>
          <a:bodyPr wrap="square" rtlCol="0">
            <a:spAutoFit/>
          </a:bodyPr>
          <a:lstStyle/>
          <a:p>
            <a:r>
              <a:rPr lang="en-US" sz="4000" dirty="0">
                <a:solidFill>
                  <a:schemeClr val="bg1"/>
                </a:solidFill>
              </a:rPr>
              <a:t>Genetic diseases</a:t>
            </a:r>
          </a:p>
        </p:txBody>
      </p:sp>
      <p:sp>
        <p:nvSpPr>
          <p:cNvPr id="18" name="Rectangle 17">
            <a:extLst>
              <a:ext uri="{FF2B5EF4-FFF2-40B4-BE49-F238E27FC236}">
                <a16:creationId xmlns:a16="http://schemas.microsoft.com/office/drawing/2014/main" id="{A0403037-26F8-436D-8291-3AB9F10275B7}"/>
              </a:ext>
            </a:extLst>
          </p:cNvPr>
          <p:cNvSpPr/>
          <p:nvPr/>
        </p:nvSpPr>
        <p:spPr>
          <a:xfrm>
            <a:off x="2622472" y="3993706"/>
            <a:ext cx="2947596" cy="677108"/>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F3987D67-0EBA-41CC-9EB7-AA9D34576590}"/>
              </a:ext>
            </a:extLst>
          </p:cNvPr>
          <p:cNvSpPr txBox="1"/>
          <p:nvPr/>
        </p:nvSpPr>
        <p:spPr>
          <a:xfrm>
            <a:off x="2807100" y="4132205"/>
            <a:ext cx="2578339" cy="400110"/>
          </a:xfrm>
          <a:prstGeom prst="rect">
            <a:avLst/>
          </a:prstGeom>
          <a:noFill/>
        </p:spPr>
        <p:txBody>
          <a:bodyPr wrap="square" rtlCol="0">
            <a:spAutoFit/>
          </a:bodyPr>
          <a:lstStyle/>
          <a:p>
            <a:r>
              <a:rPr lang="en-US" sz="2000" dirty="0">
                <a:solidFill>
                  <a:srgbClr val="FFFF00"/>
                </a:solidFill>
              </a:rPr>
              <a:t>metabolic myopathies</a:t>
            </a:r>
          </a:p>
        </p:txBody>
      </p:sp>
      <p:sp>
        <p:nvSpPr>
          <p:cNvPr id="15" name="Oval 14">
            <a:extLst>
              <a:ext uri="{FF2B5EF4-FFF2-40B4-BE49-F238E27FC236}">
                <a16:creationId xmlns:a16="http://schemas.microsoft.com/office/drawing/2014/main" id="{F202AE41-2361-43BD-BB4E-FF7F7DBB0303}"/>
              </a:ext>
            </a:extLst>
          </p:cNvPr>
          <p:cNvSpPr/>
          <p:nvPr/>
        </p:nvSpPr>
        <p:spPr>
          <a:xfrm>
            <a:off x="2999931" y="4749098"/>
            <a:ext cx="4342098" cy="1175778"/>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164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 grpId="0"/>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25282" name="Text Box 2"/>
          <p:cNvSpPr txBox="1">
            <a:spLocks noChangeArrowheads="1"/>
          </p:cNvSpPr>
          <p:nvPr/>
        </p:nvSpPr>
        <p:spPr bwMode="auto">
          <a:xfrm>
            <a:off x="2133601" y="1897063"/>
            <a:ext cx="25368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800">
                <a:solidFill>
                  <a:schemeClr val="tx2"/>
                </a:solidFill>
                <a:latin typeface="Tahoma" pitchFamily="34" charset="0"/>
                <a:ea typeface="MS PGothic" pitchFamily="34" charset="-128"/>
              </a:defRPr>
            </a:lvl1pPr>
            <a:lvl2pPr marL="742950" indent="-285750" eaLnBrk="0" hangingPunct="0">
              <a:defRPr sz="2800">
                <a:solidFill>
                  <a:schemeClr val="tx2"/>
                </a:solidFill>
                <a:latin typeface="Tahoma" pitchFamily="34" charset="0"/>
                <a:ea typeface="MS PGothic" pitchFamily="34" charset="-128"/>
              </a:defRPr>
            </a:lvl2pPr>
            <a:lvl3pPr marL="1143000" indent="-228600" eaLnBrk="0" hangingPunct="0">
              <a:defRPr sz="2800">
                <a:solidFill>
                  <a:schemeClr val="tx2"/>
                </a:solidFill>
                <a:latin typeface="Tahoma" pitchFamily="34" charset="0"/>
                <a:ea typeface="MS PGothic" pitchFamily="34" charset="-128"/>
              </a:defRPr>
            </a:lvl3pPr>
            <a:lvl4pPr marL="1600200" indent="-228600" eaLnBrk="0" hangingPunct="0">
              <a:defRPr sz="2800">
                <a:solidFill>
                  <a:schemeClr val="tx2"/>
                </a:solidFill>
                <a:latin typeface="Tahoma" pitchFamily="34" charset="0"/>
                <a:ea typeface="MS PGothic" pitchFamily="34" charset="-128"/>
              </a:defRPr>
            </a:lvl4pPr>
            <a:lvl5pPr marL="2057400" indent="-228600" eaLnBrk="0" hangingPunct="0">
              <a:defRPr sz="2800">
                <a:solidFill>
                  <a:schemeClr val="tx2"/>
                </a:solidFill>
                <a:latin typeface="Tahoma" pitchFamily="34" charset="0"/>
                <a:ea typeface="MS PGothic" pitchFamily="34" charset="-128"/>
              </a:defRPr>
            </a:lvl5pPr>
            <a:lvl6pPr marL="2514600" indent="-228600" eaLnBrk="0" fontAlgn="base" hangingPunct="0">
              <a:spcBef>
                <a:spcPct val="0"/>
              </a:spcBef>
              <a:spcAft>
                <a:spcPct val="0"/>
              </a:spcAft>
              <a:defRPr sz="2800">
                <a:solidFill>
                  <a:schemeClr val="tx2"/>
                </a:solidFill>
                <a:latin typeface="Tahoma" pitchFamily="34" charset="0"/>
                <a:ea typeface="MS PGothic" pitchFamily="34" charset="-128"/>
              </a:defRPr>
            </a:lvl6pPr>
            <a:lvl7pPr marL="2971800" indent="-228600" eaLnBrk="0" fontAlgn="base" hangingPunct="0">
              <a:spcBef>
                <a:spcPct val="0"/>
              </a:spcBef>
              <a:spcAft>
                <a:spcPct val="0"/>
              </a:spcAft>
              <a:defRPr sz="2800">
                <a:solidFill>
                  <a:schemeClr val="tx2"/>
                </a:solidFill>
                <a:latin typeface="Tahoma" pitchFamily="34" charset="0"/>
                <a:ea typeface="MS PGothic" pitchFamily="34" charset="-128"/>
              </a:defRPr>
            </a:lvl7pPr>
            <a:lvl8pPr marL="3429000" indent="-228600" eaLnBrk="0" fontAlgn="base" hangingPunct="0">
              <a:spcBef>
                <a:spcPct val="0"/>
              </a:spcBef>
              <a:spcAft>
                <a:spcPct val="0"/>
              </a:spcAft>
              <a:defRPr sz="2800">
                <a:solidFill>
                  <a:schemeClr val="tx2"/>
                </a:solidFill>
                <a:latin typeface="Tahoma" pitchFamily="34" charset="0"/>
                <a:ea typeface="MS PGothic" pitchFamily="34" charset="-128"/>
              </a:defRPr>
            </a:lvl8pPr>
            <a:lvl9pPr marL="3886200" indent="-228600" eaLnBrk="0" fontAlgn="base" hangingPunct="0">
              <a:spcBef>
                <a:spcPct val="0"/>
              </a:spcBef>
              <a:spcAft>
                <a:spcPct val="0"/>
              </a:spcAft>
              <a:defRPr sz="2800">
                <a:solidFill>
                  <a:schemeClr val="tx2"/>
                </a:solidFill>
                <a:latin typeface="Tahoma" pitchFamily="34" charset="0"/>
                <a:ea typeface="MS PGothic" pitchFamily="34" charset="-128"/>
              </a:defRPr>
            </a:lvl9pPr>
          </a:lstStyle>
          <a:p>
            <a:pPr eaLnBrk="1" hangingPunct="1">
              <a:defRPr/>
            </a:pPr>
            <a:r>
              <a:rPr lang="en-US" altLang="en-US">
                <a:solidFill>
                  <a:schemeClr val="bg1"/>
                </a:solidFill>
                <a:effectLst>
                  <a:outerShdw blurRad="38100" dist="38100" dir="2700000" algn="tl">
                    <a:srgbClr val="000000"/>
                  </a:outerShdw>
                </a:effectLst>
              </a:rPr>
              <a:t>abnormal gene</a:t>
            </a:r>
          </a:p>
        </p:txBody>
      </p:sp>
      <p:sp>
        <p:nvSpPr>
          <p:cNvPr id="225283" name="Text Box 3"/>
          <p:cNvSpPr txBox="1">
            <a:spLocks noChangeArrowheads="1"/>
          </p:cNvSpPr>
          <p:nvPr/>
        </p:nvSpPr>
        <p:spPr bwMode="auto">
          <a:xfrm>
            <a:off x="3667125" y="2919413"/>
            <a:ext cx="2438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800">
                <a:solidFill>
                  <a:schemeClr val="tx2"/>
                </a:solidFill>
                <a:latin typeface="Tahoma" pitchFamily="34" charset="0"/>
                <a:ea typeface="MS PGothic" pitchFamily="34" charset="-128"/>
              </a:defRPr>
            </a:lvl1pPr>
            <a:lvl2pPr marL="742950" indent="-285750" eaLnBrk="0" hangingPunct="0">
              <a:defRPr sz="2800">
                <a:solidFill>
                  <a:schemeClr val="tx2"/>
                </a:solidFill>
                <a:latin typeface="Tahoma" pitchFamily="34" charset="0"/>
                <a:ea typeface="MS PGothic" pitchFamily="34" charset="-128"/>
              </a:defRPr>
            </a:lvl2pPr>
            <a:lvl3pPr marL="1143000" indent="-228600" eaLnBrk="0" hangingPunct="0">
              <a:defRPr sz="2800">
                <a:solidFill>
                  <a:schemeClr val="tx2"/>
                </a:solidFill>
                <a:latin typeface="Tahoma" pitchFamily="34" charset="0"/>
                <a:ea typeface="MS PGothic" pitchFamily="34" charset="-128"/>
              </a:defRPr>
            </a:lvl3pPr>
            <a:lvl4pPr marL="1600200" indent="-228600" eaLnBrk="0" hangingPunct="0">
              <a:defRPr sz="2800">
                <a:solidFill>
                  <a:schemeClr val="tx2"/>
                </a:solidFill>
                <a:latin typeface="Tahoma" pitchFamily="34" charset="0"/>
                <a:ea typeface="MS PGothic" pitchFamily="34" charset="-128"/>
              </a:defRPr>
            </a:lvl4pPr>
            <a:lvl5pPr marL="2057400" indent="-228600" eaLnBrk="0" hangingPunct="0">
              <a:defRPr sz="2800">
                <a:solidFill>
                  <a:schemeClr val="tx2"/>
                </a:solidFill>
                <a:latin typeface="Tahoma" pitchFamily="34" charset="0"/>
                <a:ea typeface="MS PGothic" pitchFamily="34" charset="-128"/>
              </a:defRPr>
            </a:lvl5pPr>
            <a:lvl6pPr marL="2514600" indent="-228600" eaLnBrk="0" fontAlgn="base" hangingPunct="0">
              <a:spcBef>
                <a:spcPct val="0"/>
              </a:spcBef>
              <a:spcAft>
                <a:spcPct val="0"/>
              </a:spcAft>
              <a:defRPr sz="2800">
                <a:solidFill>
                  <a:schemeClr val="tx2"/>
                </a:solidFill>
                <a:latin typeface="Tahoma" pitchFamily="34" charset="0"/>
                <a:ea typeface="MS PGothic" pitchFamily="34" charset="-128"/>
              </a:defRPr>
            </a:lvl6pPr>
            <a:lvl7pPr marL="2971800" indent="-228600" eaLnBrk="0" fontAlgn="base" hangingPunct="0">
              <a:spcBef>
                <a:spcPct val="0"/>
              </a:spcBef>
              <a:spcAft>
                <a:spcPct val="0"/>
              </a:spcAft>
              <a:defRPr sz="2800">
                <a:solidFill>
                  <a:schemeClr val="tx2"/>
                </a:solidFill>
                <a:latin typeface="Tahoma" pitchFamily="34" charset="0"/>
                <a:ea typeface="MS PGothic" pitchFamily="34" charset="-128"/>
              </a:defRPr>
            </a:lvl7pPr>
            <a:lvl8pPr marL="3429000" indent="-228600" eaLnBrk="0" fontAlgn="base" hangingPunct="0">
              <a:spcBef>
                <a:spcPct val="0"/>
              </a:spcBef>
              <a:spcAft>
                <a:spcPct val="0"/>
              </a:spcAft>
              <a:defRPr sz="2800">
                <a:solidFill>
                  <a:schemeClr val="tx2"/>
                </a:solidFill>
                <a:latin typeface="Tahoma" pitchFamily="34" charset="0"/>
                <a:ea typeface="MS PGothic" pitchFamily="34" charset="-128"/>
              </a:defRPr>
            </a:lvl8pPr>
            <a:lvl9pPr marL="3886200" indent="-228600" eaLnBrk="0" fontAlgn="base" hangingPunct="0">
              <a:spcBef>
                <a:spcPct val="0"/>
              </a:spcBef>
              <a:spcAft>
                <a:spcPct val="0"/>
              </a:spcAft>
              <a:defRPr sz="2800">
                <a:solidFill>
                  <a:schemeClr val="tx2"/>
                </a:solidFill>
                <a:latin typeface="Tahoma" pitchFamily="34" charset="0"/>
                <a:ea typeface="MS PGothic" pitchFamily="34" charset="-128"/>
              </a:defRPr>
            </a:lvl9pPr>
          </a:lstStyle>
          <a:p>
            <a:pPr eaLnBrk="1" hangingPunct="1">
              <a:defRPr/>
            </a:pPr>
            <a:r>
              <a:rPr lang="en-US" altLang="en-US">
                <a:solidFill>
                  <a:schemeClr val="bg1"/>
                </a:solidFill>
                <a:effectLst>
                  <a:outerShdw blurRad="38100" dist="38100" dir="2700000" algn="tl">
                    <a:srgbClr val="000000"/>
                  </a:outerShdw>
                </a:effectLst>
              </a:rPr>
              <a:t>abnormal RNA</a:t>
            </a:r>
          </a:p>
        </p:txBody>
      </p:sp>
      <p:sp>
        <p:nvSpPr>
          <p:cNvPr id="225284" name="Text Box 4"/>
          <p:cNvSpPr txBox="1">
            <a:spLocks noChangeArrowheads="1"/>
          </p:cNvSpPr>
          <p:nvPr/>
        </p:nvSpPr>
        <p:spPr bwMode="auto">
          <a:xfrm>
            <a:off x="4724400" y="3954463"/>
            <a:ext cx="28717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800">
                <a:solidFill>
                  <a:schemeClr val="tx2"/>
                </a:solidFill>
                <a:latin typeface="Tahoma" pitchFamily="34" charset="0"/>
                <a:ea typeface="MS PGothic" pitchFamily="34" charset="-128"/>
              </a:defRPr>
            </a:lvl1pPr>
            <a:lvl2pPr marL="742950" indent="-285750" eaLnBrk="0" hangingPunct="0">
              <a:defRPr sz="2800">
                <a:solidFill>
                  <a:schemeClr val="tx2"/>
                </a:solidFill>
                <a:latin typeface="Tahoma" pitchFamily="34" charset="0"/>
                <a:ea typeface="MS PGothic" pitchFamily="34" charset="-128"/>
              </a:defRPr>
            </a:lvl2pPr>
            <a:lvl3pPr marL="1143000" indent="-228600" eaLnBrk="0" hangingPunct="0">
              <a:defRPr sz="2800">
                <a:solidFill>
                  <a:schemeClr val="tx2"/>
                </a:solidFill>
                <a:latin typeface="Tahoma" pitchFamily="34" charset="0"/>
                <a:ea typeface="MS PGothic" pitchFamily="34" charset="-128"/>
              </a:defRPr>
            </a:lvl3pPr>
            <a:lvl4pPr marL="1600200" indent="-228600" eaLnBrk="0" hangingPunct="0">
              <a:defRPr sz="2800">
                <a:solidFill>
                  <a:schemeClr val="tx2"/>
                </a:solidFill>
                <a:latin typeface="Tahoma" pitchFamily="34" charset="0"/>
                <a:ea typeface="MS PGothic" pitchFamily="34" charset="-128"/>
              </a:defRPr>
            </a:lvl4pPr>
            <a:lvl5pPr marL="2057400" indent="-228600" eaLnBrk="0" hangingPunct="0">
              <a:defRPr sz="2800">
                <a:solidFill>
                  <a:schemeClr val="tx2"/>
                </a:solidFill>
                <a:latin typeface="Tahoma" pitchFamily="34" charset="0"/>
                <a:ea typeface="MS PGothic" pitchFamily="34" charset="-128"/>
              </a:defRPr>
            </a:lvl5pPr>
            <a:lvl6pPr marL="2514600" indent="-228600" eaLnBrk="0" fontAlgn="base" hangingPunct="0">
              <a:spcBef>
                <a:spcPct val="0"/>
              </a:spcBef>
              <a:spcAft>
                <a:spcPct val="0"/>
              </a:spcAft>
              <a:defRPr sz="2800">
                <a:solidFill>
                  <a:schemeClr val="tx2"/>
                </a:solidFill>
                <a:latin typeface="Tahoma" pitchFamily="34" charset="0"/>
                <a:ea typeface="MS PGothic" pitchFamily="34" charset="-128"/>
              </a:defRPr>
            </a:lvl6pPr>
            <a:lvl7pPr marL="2971800" indent="-228600" eaLnBrk="0" fontAlgn="base" hangingPunct="0">
              <a:spcBef>
                <a:spcPct val="0"/>
              </a:spcBef>
              <a:spcAft>
                <a:spcPct val="0"/>
              </a:spcAft>
              <a:defRPr sz="2800">
                <a:solidFill>
                  <a:schemeClr val="tx2"/>
                </a:solidFill>
                <a:latin typeface="Tahoma" pitchFamily="34" charset="0"/>
                <a:ea typeface="MS PGothic" pitchFamily="34" charset="-128"/>
              </a:defRPr>
            </a:lvl7pPr>
            <a:lvl8pPr marL="3429000" indent="-228600" eaLnBrk="0" fontAlgn="base" hangingPunct="0">
              <a:spcBef>
                <a:spcPct val="0"/>
              </a:spcBef>
              <a:spcAft>
                <a:spcPct val="0"/>
              </a:spcAft>
              <a:defRPr sz="2800">
                <a:solidFill>
                  <a:schemeClr val="tx2"/>
                </a:solidFill>
                <a:latin typeface="Tahoma" pitchFamily="34" charset="0"/>
                <a:ea typeface="MS PGothic" pitchFamily="34" charset="-128"/>
              </a:defRPr>
            </a:lvl8pPr>
            <a:lvl9pPr marL="3886200" indent="-228600" eaLnBrk="0" fontAlgn="base" hangingPunct="0">
              <a:spcBef>
                <a:spcPct val="0"/>
              </a:spcBef>
              <a:spcAft>
                <a:spcPct val="0"/>
              </a:spcAft>
              <a:defRPr sz="2800">
                <a:solidFill>
                  <a:schemeClr val="tx2"/>
                </a:solidFill>
                <a:latin typeface="Tahoma" pitchFamily="34" charset="0"/>
                <a:ea typeface="MS PGothic" pitchFamily="34" charset="-128"/>
              </a:defRPr>
            </a:lvl9pPr>
          </a:lstStyle>
          <a:p>
            <a:pPr eaLnBrk="1" hangingPunct="1">
              <a:defRPr/>
            </a:pPr>
            <a:r>
              <a:rPr lang="en-US" altLang="en-US">
                <a:solidFill>
                  <a:srgbClr val="5256A4"/>
                </a:solidFill>
                <a:effectLst>
                  <a:outerShdw blurRad="38100" dist="38100" dir="2700000" algn="tl">
                    <a:srgbClr val="000000"/>
                  </a:outerShdw>
                </a:effectLst>
              </a:rPr>
              <a:t>abnormal protein</a:t>
            </a:r>
          </a:p>
        </p:txBody>
      </p:sp>
      <p:sp>
        <p:nvSpPr>
          <p:cNvPr id="225285" name="AutoShape 5"/>
          <p:cNvSpPr>
            <a:spLocks noChangeArrowheads="1"/>
          </p:cNvSpPr>
          <p:nvPr/>
        </p:nvSpPr>
        <p:spPr bwMode="auto">
          <a:xfrm flipV="1">
            <a:off x="2819400" y="2743200"/>
            <a:ext cx="609600" cy="685800"/>
          </a:xfrm>
          <a:custGeom>
            <a:avLst/>
            <a:gdLst>
              <a:gd name="T0" fmla="*/ 426889 w 21600"/>
              <a:gd name="T1" fmla="*/ 0 h 21600"/>
              <a:gd name="T2" fmla="*/ 426889 w 21600"/>
              <a:gd name="T3" fmla="*/ 386017 h 21600"/>
              <a:gd name="T4" fmla="*/ 91355 w 21600"/>
              <a:gd name="T5" fmla="*/ 685800 h 21600"/>
              <a:gd name="T6" fmla="*/ 609600 w 21600"/>
              <a:gd name="T7" fmla="*/ 193008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noFill/>
          <a:ln w="28575">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225286" name="AutoShape 6"/>
          <p:cNvSpPr>
            <a:spLocks noChangeArrowheads="1"/>
          </p:cNvSpPr>
          <p:nvPr/>
        </p:nvSpPr>
        <p:spPr bwMode="auto">
          <a:xfrm flipV="1">
            <a:off x="3962400" y="3810000"/>
            <a:ext cx="609600" cy="685800"/>
          </a:xfrm>
          <a:custGeom>
            <a:avLst/>
            <a:gdLst>
              <a:gd name="T0" fmla="*/ 426889 w 21600"/>
              <a:gd name="T1" fmla="*/ 0 h 21600"/>
              <a:gd name="T2" fmla="*/ 426889 w 21600"/>
              <a:gd name="T3" fmla="*/ 386017 h 21600"/>
              <a:gd name="T4" fmla="*/ 91355 w 21600"/>
              <a:gd name="T5" fmla="*/ 685800 h 21600"/>
              <a:gd name="T6" fmla="*/ 609600 w 21600"/>
              <a:gd name="T7" fmla="*/ 193008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noFill/>
          <a:ln w="28575">
            <a:solidFill>
              <a:srgbClr val="FF9900">
                <a:alpha val="34901"/>
              </a:srgb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225287" name="AutoShape 7"/>
          <p:cNvSpPr>
            <a:spLocks noChangeArrowheads="1"/>
          </p:cNvSpPr>
          <p:nvPr/>
        </p:nvSpPr>
        <p:spPr bwMode="auto">
          <a:xfrm rot="-1812427">
            <a:off x="6057900" y="2424113"/>
            <a:ext cx="1143000" cy="457200"/>
          </a:xfrm>
          <a:prstGeom prst="rightArrow">
            <a:avLst>
              <a:gd name="adj1" fmla="val 50000"/>
              <a:gd name="adj2" fmla="val 62500"/>
            </a:avLst>
          </a:prstGeom>
          <a:noFill/>
          <a:ln w="28575">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225288" name="Text Box 8"/>
          <p:cNvSpPr txBox="1">
            <a:spLocks noChangeArrowheads="1"/>
          </p:cNvSpPr>
          <p:nvPr/>
        </p:nvSpPr>
        <p:spPr bwMode="auto">
          <a:xfrm>
            <a:off x="7727293" y="1901825"/>
            <a:ext cx="2066655" cy="553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800">
                <a:solidFill>
                  <a:schemeClr val="tx2"/>
                </a:solidFill>
                <a:latin typeface="Tahoma" pitchFamily="34" charset="0"/>
                <a:ea typeface="MS PGothic" pitchFamily="34" charset="-128"/>
              </a:defRPr>
            </a:lvl1pPr>
            <a:lvl2pPr marL="742950" indent="-285750" eaLnBrk="0" hangingPunct="0">
              <a:defRPr sz="2800">
                <a:solidFill>
                  <a:schemeClr val="tx2"/>
                </a:solidFill>
                <a:latin typeface="Tahoma" pitchFamily="34" charset="0"/>
                <a:ea typeface="MS PGothic" pitchFamily="34" charset="-128"/>
              </a:defRPr>
            </a:lvl2pPr>
            <a:lvl3pPr marL="1143000" indent="-228600" eaLnBrk="0" hangingPunct="0">
              <a:defRPr sz="2800">
                <a:solidFill>
                  <a:schemeClr val="tx2"/>
                </a:solidFill>
                <a:latin typeface="Tahoma" pitchFamily="34" charset="0"/>
                <a:ea typeface="MS PGothic" pitchFamily="34" charset="-128"/>
              </a:defRPr>
            </a:lvl3pPr>
            <a:lvl4pPr marL="1600200" indent="-228600" eaLnBrk="0" hangingPunct="0">
              <a:defRPr sz="2800">
                <a:solidFill>
                  <a:schemeClr val="tx2"/>
                </a:solidFill>
                <a:latin typeface="Tahoma" pitchFamily="34" charset="0"/>
                <a:ea typeface="MS PGothic" pitchFamily="34" charset="-128"/>
              </a:defRPr>
            </a:lvl4pPr>
            <a:lvl5pPr marL="2057400" indent="-228600" eaLnBrk="0" hangingPunct="0">
              <a:defRPr sz="2800">
                <a:solidFill>
                  <a:schemeClr val="tx2"/>
                </a:solidFill>
                <a:latin typeface="Tahoma" pitchFamily="34" charset="0"/>
                <a:ea typeface="MS PGothic" pitchFamily="34" charset="-128"/>
              </a:defRPr>
            </a:lvl5pPr>
            <a:lvl6pPr marL="2514600" indent="-228600" eaLnBrk="0" fontAlgn="base" hangingPunct="0">
              <a:spcBef>
                <a:spcPct val="0"/>
              </a:spcBef>
              <a:spcAft>
                <a:spcPct val="0"/>
              </a:spcAft>
              <a:defRPr sz="2800">
                <a:solidFill>
                  <a:schemeClr val="tx2"/>
                </a:solidFill>
                <a:latin typeface="Tahoma" pitchFamily="34" charset="0"/>
                <a:ea typeface="MS PGothic" pitchFamily="34" charset="-128"/>
              </a:defRPr>
            </a:lvl6pPr>
            <a:lvl7pPr marL="2971800" indent="-228600" eaLnBrk="0" fontAlgn="base" hangingPunct="0">
              <a:spcBef>
                <a:spcPct val="0"/>
              </a:spcBef>
              <a:spcAft>
                <a:spcPct val="0"/>
              </a:spcAft>
              <a:defRPr sz="2800">
                <a:solidFill>
                  <a:schemeClr val="tx2"/>
                </a:solidFill>
                <a:latin typeface="Tahoma" pitchFamily="34" charset="0"/>
                <a:ea typeface="MS PGothic" pitchFamily="34" charset="-128"/>
              </a:defRPr>
            </a:lvl7pPr>
            <a:lvl8pPr marL="3429000" indent="-228600" eaLnBrk="0" fontAlgn="base" hangingPunct="0">
              <a:spcBef>
                <a:spcPct val="0"/>
              </a:spcBef>
              <a:spcAft>
                <a:spcPct val="0"/>
              </a:spcAft>
              <a:defRPr sz="2800">
                <a:solidFill>
                  <a:schemeClr val="tx2"/>
                </a:solidFill>
                <a:latin typeface="Tahoma" pitchFamily="34" charset="0"/>
                <a:ea typeface="MS PGothic" pitchFamily="34" charset="-128"/>
              </a:defRPr>
            </a:lvl8pPr>
            <a:lvl9pPr marL="3886200" indent="-228600" eaLnBrk="0" fontAlgn="base" hangingPunct="0">
              <a:spcBef>
                <a:spcPct val="0"/>
              </a:spcBef>
              <a:spcAft>
                <a:spcPct val="0"/>
              </a:spcAft>
              <a:defRPr sz="2800">
                <a:solidFill>
                  <a:schemeClr val="tx2"/>
                </a:solidFill>
                <a:latin typeface="Tahoma" pitchFamily="34" charset="0"/>
                <a:ea typeface="MS PGothic" pitchFamily="34" charset="-128"/>
              </a:defRPr>
            </a:lvl9pPr>
          </a:lstStyle>
          <a:p>
            <a:pPr algn="ctr" eaLnBrk="1" hangingPunct="1">
              <a:lnSpc>
                <a:spcPct val="120000"/>
              </a:lnSpc>
              <a:defRPr/>
            </a:pPr>
            <a:r>
              <a:rPr lang="en-US" altLang="en-US">
                <a:solidFill>
                  <a:schemeClr val="bg1"/>
                </a:solidFill>
                <a:effectLst>
                  <a:outerShdw blurRad="38100" dist="38100" dir="2700000" algn="tl">
                    <a:srgbClr val="000000"/>
                  </a:outerShdw>
                </a:effectLst>
              </a:rPr>
              <a:t>RNA is toxic</a:t>
            </a:r>
          </a:p>
        </p:txBody>
      </p:sp>
      <p:sp>
        <p:nvSpPr>
          <p:cNvPr id="225289" name="AutoShape 9"/>
          <p:cNvSpPr>
            <a:spLocks noChangeArrowheads="1"/>
          </p:cNvSpPr>
          <p:nvPr/>
        </p:nvSpPr>
        <p:spPr bwMode="auto">
          <a:xfrm flipV="1">
            <a:off x="5334000" y="4800600"/>
            <a:ext cx="609600" cy="685800"/>
          </a:xfrm>
          <a:custGeom>
            <a:avLst/>
            <a:gdLst>
              <a:gd name="T0" fmla="*/ 426889 w 21600"/>
              <a:gd name="T1" fmla="*/ 0 h 21600"/>
              <a:gd name="T2" fmla="*/ 426889 w 21600"/>
              <a:gd name="T3" fmla="*/ 386017 h 21600"/>
              <a:gd name="T4" fmla="*/ 91355 w 21600"/>
              <a:gd name="T5" fmla="*/ 685800 h 21600"/>
              <a:gd name="T6" fmla="*/ 609600 w 21600"/>
              <a:gd name="T7" fmla="*/ 193008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noFill/>
          <a:ln w="28575">
            <a:solidFill>
              <a:srgbClr val="FF9900">
                <a:alpha val="34901"/>
              </a:srgb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225290" name="Text Box 10"/>
          <p:cNvSpPr txBox="1">
            <a:spLocks noChangeArrowheads="1"/>
          </p:cNvSpPr>
          <p:nvPr/>
        </p:nvSpPr>
        <p:spPr bwMode="auto">
          <a:xfrm>
            <a:off x="6130925" y="5021263"/>
            <a:ext cx="13414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800">
                <a:solidFill>
                  <a:schemeClr val="tx2"/>
                </a:solidFill>
                <a:latin typeface="Tahoma" pitchFamily="34" charset="0"/>
                <a:ea typeface="MS PGothic" pitchFamily="34" charset="-128"/>
              </a:defRPr>
            </a:lvl1pPr>
            <a:lvl2pPr marL="742950" indent="-285750" eaLnBrk="0" hangingPunct="0">
              <a:defRPr sz="2800">
                <a:solidFill>
                  <a:schemeClr val="tx2"/>
                </a:solidFill>
                <a:latin typeface="Tahoma" pitchFamily="34" charset="0"/>
                <a:ea typeface="MS PGothic" pitchFamily="34" charset="-128"/>
              </a:defRPr>
            </a:lvl2pPr>
            <a:lvl3pPr marL="1143000" indent="-228600" eaLnBrk="0" hangingPunct="0">
              <a:defRPr sz="2800">
                <a:solidFill>
                  <a:schemeClr val="tx2"/>
                </a:solidFill>
                <a:latin typeface="Tahoma" pitchFamily="34" charset="0"/>
                <a:ea typeface="MS PGothic" pitchFamily="34" charset="-128"/>
              </a:defRPr>
            </a:lvl3pPr>
            <a:lvl4pPr marL="1600200" indent="-228600" eaLnBrk="0" hangingPunct="0">
              <a:defRPr sz="2800">
                <a:solidFill>
                  <a:schemeClr val="tx2"/>
                </a:solidFill>
                <a:latin typeface="Tahoma" pitchFamily="34" charset="0"/>
                <a:ea typeface="MS PGothic" pitchFamily="34" charset="-128"/>
              </a:defRPr>
            </a:lvl4pPr>
            <a:lvl5pPr marL="2057400" indent="-228600" eaLnBrk="0" hangingPunct="0">
              <a:defRPr sz="2800">
                <a:solidFill>
                  <a:schemeClr val="tx2"/>
                </a:solidFill>
                <a:latin typeface="Tahoma" pitchFamily="34" charset="0"/>
                <a:ea typeface="MS PGothic" pitchFamily="34" charset="-128"/>
              </a:defRPr>
            </a:lvl5pPr>
            <a:lvl6pPr marL="2514600" indent="-228600" eaLnBrk="0" fontAlgn="base" hangingPunct="0">
              <a:spcBef>
                <a:spcPct val="0"/>
              </a:spcBef>
              <a:spcAft>
                <a:spcPct val="0"/>
              </a:spcAft>
              <a:defRPr sz="2800">
                <a:solidFill>
                  <a:schemeClr val="tx2"/>
                </a:solidFill>
                <a:latin typeface="Tahoma" pitchFamily="34" charset="0"/>
                <a:ea typeface="MS PGothic" pitchFamily="34" charset="-128"/>
              </a:defRPr>
            </a:lvl6pPr>
            <a:lvl7pPr marL="2971800" indent="-228600" eaLnBrk="0" fontAlgn="base" hangingPunct="0">
              <a:spcBef>
                <a:spcPct val="0"/>
              </a:spcBef>
              <a:spcAft>
                <a:spcPct val="0"/>
              </a:spcAft>
              <a:defRPr sz="2800">
                <a:solidFill>
                  <a:schemeClr val="tx2"/>
                </a:solidFill>
                <a:latin typeface="Tahoma" pitchFamily="34" charset="0"/>
                <a:ea typeface="MS PGothic" pitchFamily="34" charset="-128"/>
              </a:defRPr>
            </a:lvl7pPr>
            <a:lvl8pPr marL="3429000" indent="-228600" eaLnBrk="0" fontAlgn="base" hangingPunct="0">
              <a:spcBef>
                <a:spcPct val="0"/>
              </a:spcBef>
              <a:spcAft>
                <a:spcPct val="0"/>
              </a:spcAft>
              <a:defRPr sz="2800">
                <a:solidFill>
                  <a:schemeClr val="tx2"/>
                </a:solidFill>
                <a:latin typeface="Tahoma" pitchFamily="34" charset="0"/>
                <a:ea typeface="MS PGothic" pitchFamily="34" charset="-128"/>
              </a:defRPr>
            </a:lvl8pPr>
            <a:lvl9pPr marL="3886200" indent="-228600" eaLnBrk="0" fontAlgn="base" hangingPunct="0">
              <a:spcBef>
                <a:spcPct val="0"/>
              </a:spcBef>
              <a:spcAft>
                <a:spcPct val="0"/>
              </a:spcAft>
              <a:defRPr sz="2800">
                <a:solidFill>
                  <a:schemeClr val="tx2"/>
                </a:solidFill>
                <a:latin typeface="Tahoma" pitchFamily="34" charset="0"/>
                <a:ea typeface="MS PGothic" pitchFamily="34" charset="-128"/>
              </a:defRPr>
            </a:lvl9pPr>
          </a:lstStyle>
          <a:p>
            <a:pPr eaLnBrk="1" hangingPunct="1">
              <a:defRPr/>
            </a:pPr>
            <a:r>
              <a:rPr lang="en-US" altLang="en-US">
                <a:solidFill>
                  <a:srgbClr val="5256A4"/>
                </a:solidFill>
                <a:effectLst>
                  <a:outerShdw blurRad="38100" dist="38100" dir="2700000" algn="tl">
                    <a:srgbClr val="000000"/>
                  </a:outerShdw>
                </a:effectLst>
              </a:rPr>
              <a:t>disease</a:t>
            </a:r>
          </a:p>
        </p:txBody>
      </p:sp>
      <p:sp>
        <p:nvSpPr>
          <p:cNvPr id="225293" name="Text Box 13"/>
          <p:cNvSpPr txBox="1">
            <a:spLocks noChangeArrowheads="1"/>
          </p:cNvSpPr>
          <p:nvPr/>
        </p:nvSpPr>
        <p:spPr bwMode="auto">
          <a:xfrm>
            <a:off x="2214563" y="457201"/>
            <a:ext cx="32686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800">
                <a:solidFill>
                  <a:schemeClr val="tx2"/>
                </a:solidFill>
                <a:latin typeface="Tahoma" pitchFamily="34" charset="0"/>
                <a:ea typeface="MS PGothic" pitchFamily="34" charset="-128"/>
              </a:defRPr>
            </a:lvl1pPr>
            <a:lvl2pPr marL="742950" indent="-285750" eaLnBrk="0" hangingPunct="0">
              <a:defRPr sz="2800">
                <a:solidFill>
                  <a:schemeClr val="tx2"/>
                </a:solidFill>
                <a:latin typeface="Tahoma" pitchFamily="34" charset="0"/>
                <a:ea typeface="MS PGothic" pitchFamily="34" charset="-128"/>
              </a:defRPr>
            </a:lvl2pPr>
            <a:lvl3pPr marL="1143000" indent="-228600" eaLnBrk="0" hangingPunct="0">
              <a:defRPr sz="2800">
                <a:solidFill>
                  <a:schemeClr val="tx2"/>
                </a:solidFill>
                <a:latin typeface="Tahoma" pitchFamily="34" charset="0"/>
                <a:ea typeface="MS PGothic" pitchFamily="34" charset="-128"/>
              </a:defRPr>
            </a:lvl3pPr>
            <a:lvl4pPr marL="1600200" indent="-228600" eaLnBrk="0" hangingPunct="0">
              <a:defRPr sz="2800">
                <a:solidFill>
                  <a:schemeClr val="tx2"/>
                </a:solidFill>
                <a:latin typeface="Tahoma" pitchFamily="34" charset="0"/>
                <a:ea typeface="MS PGothic" pitchFamily="34" charset="-128"/>
              </a:defRPr>
            </a:lvl4pPr>
            <a:lvl5pPr marL="2057400" indent="-228600" eaLnBrk="0" hangingPunct="0">
              <a:defRPr sz="2800">
                <a:solidFill>
                  <a:schemeClr val="tx2"/>
                </a:solidFill>
                <a:latin typeface="Tahoma" pitchFamily="34" charset="0"/>
                <a:ea typeface="MS PGothic" pitchFamily="34" charset="-128"/>
              </a:defRPr>
            </a:lvl5pPr>
            <a:lvl6pPr marL="2514600" indent="-228600" eaLnBrk="0" fontAlgn="base" hangingPunct="0">
              <a:spcBef>
                <a:spcPct val="0"/>
              </a:spcBef>
              <a:spcAft>
                <a:spcPct val="0"/>
              </a:spcAft>
              <a:defRPr sz="2800">
                <a:solidFill>
                  <a:schemeClr val="tx2"/>
                </a:solidFill>
                <a:latin typeface="Tahoma" pitchFamily="34" charset="0"/>
                <a:ea typeface="MS PGothic" pitchFamily="34" charset="-128"/>
              </a:defRPr>
            </a:lvl6pPr>
            <a:lvl7pPr marL="2971800" indent="-228600" eaLnBrk="0" fontAlgn="base" hangingPunct="0">
              <a:spcBef>
                <a:spcPct val="0"/>
              </a:spcBef>
              <a:spcAft>
                <a:spcPct val="0"/>
              </a:spcAft>
              <a:defRPr sz="2800">
                <a:solidFill>
                  <a:schemeClr val="tx2"/>
                </a:solidFill>
                <a:latin typeface="Tahoma" pitchFamily="34" charset="0"/>
                <a:ea typeface="MS PGothic" pitchFamily="34" charset="-128"/>
              </a:defRPr>
            </a:lvl7pPr>
            <a:lvl8pPr marL="3429000" indent="-228600" eaLnBrk="0" fontAlgn="base" hangingPunct="0">
              <a:spcBef>
                <a:spcPct val="0"/>
              </a:spcBef>
              <a:spcAft>
                <a:spcPct val="0"/>
              </a:spcAft>
              <a:defRPr sz="2800">
                <a:solidFill>
                  <a:schemeClr val="tx2"/>
                </a:solidFill>
                <a:latin typeface="Tahoma" pitchFamily="34" charset="0"/>
                <a:ea typeface="MS PGothic" pitchFamily="34" charset="-128"/>
              </a:defRPr>
            </a:lvl8pPr>
            <a:lvl9pPr marL="3886200" indent="-228600" eaLnBrk="0" fontAlgn="base" hangingPunct="0">
              <a:spcBef>
                <a:spcPct val="0"/>
              </a:spcBef>
              <a:spcAft>
                <a:spcPct val="0"/>
              </a:spcAft>
              <a:defRPr sz="2800">
                <a:solidFill>
                  <a:schemeClr val="tx2"/>
                </a:solidFill>
                <a:latin typeface="Tahoma" pitchFamily="34" charset="0"/>
                <a:ea typeface="MS PGothic" pitchFamily="34" charset="-128"/>
              </a:defRPr>
            </a:lvl9pPr>
          </a:lstStyle>
          <a:p>
            <a:pPr eaLnBrk="1" hangingPunct="1">
              <a:defRPr/>
            </a:pPr>
            <a:r>
              <a:rPr lang="en-US" altLang="en-US" u="sng">
                <a:solidFill>
                  <a:srgbClr val="FFFF00"/>
                </a:solidFill>
                <a:effectLst>
                  <a:outerShdw blurRad="38100" dist="38100" dir="2700000" algn="tl">
                    <a:srgbClr val="000000"/>
                  </a:outerShdw>
                </a:effectLst>
              </a:rPr>
              <a:t>myotonic dystrophy</a:t>
            </a:r>
          </a:p>
        </p:txBody>
      </p:sp>
      <p:sp>
        <p:nvSpPr>
          <p:cNvPr id="225296" name="Line 16"/>
          <p:cNvSpPr>
            <a:spLocks noChangeShapeType="1"/>
          </p:cNvSpPr>
          <p:nvPr/>
        </p:nvSpPr>
        <p:spPr bwMode="auto">
          <a:xfrm>
            <a:off x="7467600" y="2486025"/>
            <a:ext cx="259715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13" name="TextBox 12"/>
          <p:cNvSpPr txBox="1"/>
          <p:nvPr/>
        </p:nvSpPr>
        <p:spPr>
          <a:xfrm>
            <a:off x="1752600" y="6324600"/>
            <a:ext cx="8458200" cy="338554"/>
          </a:xfrm>
          <a:prstGeom prst="rect">
            <a:avLst/>
          </a:prstGeom>
          <a:noFill/>
        </p:spPr>
        <p:txBody>
          <a:bodyPr wrap="square" rtlCol="0">
            <a:spAutoFit/>
          </a:bodyPr>
          <a:lstStyle/>
          <a:p>
            <a:r>
              <a:rPr lang="en-US" sz="1600" i="1" dirty="0">
                <a:solidFill>
                  <a:srgbClr val="FFFF00"/>
                </a:solidFill>
              </a:rPr>
              <a:t>Slide courtesy of Charles Thornton, MD, University of Rochester Medical Center</a:t>
            </a:r>
          </a:p>
        </p:txBody>
      </p:sp>
    </p:spTree>
    <p:extLst>
      <p:ext uri="{BB962C8B-B14F-4D97-AF65-F5344CB8AC3E}">
        <p14:creationId xmlns:p14="http://schemas.microsoft.com/office/powerpoint/2010/main" val="3764037158"/>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02754" name="AutoShape 2"/>
          <p:cNvSpPr>
            <a:spLocks noChangeArrowheads="1"/>
          </p:cNvSpPr>
          <p:nvPr/>
        </p:nvSpPr>
        <p:spPr bwMode="auto">
          <a:xfrm rot="5400000">
            <a:off x="2324100" y="1489075"/>
            <a:ext cx="457200" cy="381000"/>
          </a:xfrm>
          <a:custGeom>
            <a:avLst/>
            <a:gdLst>
              <a:gd name="T0" fmla="*/ 400050 w 21600"/>
              <a:gd name="T1" fmla="*/ 190500 h 21600"/>
              <a:gd name="T2" fmla="*/ 228600 w 21600"/>
              <a:gd name="T3" fmla="*/ 381000 h 21600"/>
              <a:gd name="T4" fmla="*/ 57150 w 21600"/>
              <a:gd name="T5" fmla="*/ 190500 h 21600"/>
              <a:gd name="T6" fmla="*/ 2286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2755" name="Freeform 3"/>
          <p:cNvSpPr>
            <a:spLocks/>
          </p:cNvSpPr>
          <p:nvPr/>
        </p:nvSpPr>
        <p:spPr bwMode="auto">
          <a:xfrm>
            <a:off x="2817814" y="1371601"/>
            <a:ext cx="230187" cy="2212975"/>
          </a:xfrm>
          <a:custGeom>
            <a:avLst/>
            <a:gdLst>
              <a:gd name="T0" fmla="*/ 1587 w 145"/>
              <a:gd name="T1" fmla="*/ 2212975 h 1394"/>
              <a:gd name="T2" fmla="*/ 1587 w 145"/>
              <a:gd name="T3" fmla="*/ 79375 h 1394"/>
              <a:gd name="T4" fmla="*/ 22225 w 145"/>
              <a:gd name="T5" fmla="*/ 14288 h 1394"/>
              <a:gd name="T6" fmla="*/ 207962 w 145"/>
              <a:gd name="T7" fmla="*/ 33338 h 1394"/>
              <a:gd name="T8" fmla="*/ 230187 w 145"/>
              <a:gd name="T9" fmla="*/ 2212975 h 13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 h="1394">
                <a:moveTo>
                  <a:pt x="1" y="1394"/>
                </a:moveTo>
                <a:lnTo>
                  <a:pt x="1" y="50"/>
                </a:lnTo>
                <a:cubicBezTo>
                  <a:pt x="5" y="36"/>
                  <a:pt x="0" y="12"/>
                  <a:pt x="14" y="9"/>
                </a:cubicBezTo>
                <a:cubicBezTo>
                  <a:pt x="52" y="0"/>
                  <a:pt x="131" y="21"/>
                  <a:pt x="131" y="21"/>
                </a:cubicBezTo>
                <a:lnTo>
                  <a:pt x="145" y="1394"/>
                </a:lnTo>
              </a:path>
            </a:pathLst>
          </a:custGeom>
          <a:noFill/>
          <a:ln w="57150" cmpd="sng">
            <a:solidFill>
              <a:srgbClr val="FF020E"/>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202756" name="AutoShape 4"/>
          <p:cNvSpPr>
            <a:spLocks noChangeArrowheads="1"/>
          </p:cNvSpPr>
          <p:nvPr/>
        </p:nvSpPr>
        <p:spPr bwMode="auto">
          <a:xfrm rot="5400000">
            <a:off x="2324100" y="1984375"/>
            <a:ext cx="457200" cy="381000"/>
          </a:xfrm>
          <a:custGeom>
            <a:avLst/>
            <a:gdLst>
              <a:gd name="T0" fmla="*/ 400050 w 21600"/>
              <a:gd name="T1" fmla="*/ 190500 h 21600"/>
              <a:gd name="T2" fmla="*/ 228600 w 21600"/>
              <a:gd name="T3" fmla="*/ 381000 h 21600"/>
              <a:gd name="T4" fmla="*/ 57150 w 21600"/>
              <a:gd name="T5" fmla="*/ 190500 h 21600"/>
              <a:gd name="T6" fmla="*/ 2286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2757" name="AutoShape 5"/>
          <p:cNvSpPr>
            <a:spLocks noChangeArrowheads="1"/>
          </p:cNvSpPr>
          <p:nvPr/>
        </p:nvSpPr>
        <p:spPr bwMode="auto">
          <a:xfrm rot="5400000">
            <a:off x="2324100" y="2479675"/>
            <a:ext cx="457200" cy="381000"/>
          </a:xfrm>
          <a:custGeom>
            <a:avLst/>
            <a:gdLst>
              <a:gd name="T0" fmla="*/ 400050 w 21600"/>
              <a:gd name="T1" fmla="*/ 190500 h 21600"/>
              <a:gd name="T2" fmla="*/ 228600 w 21600"/>
              <a:gd name="T3" fmla="*/ 381000 h 21600"/>
              <a:gd name="T4" fmla="*/ 57150 w 21600"/>
              <a:gd name="T5" fmla="*/ 190500 h 21600"/>
              <a:gd name="T6" fmla="*/ 2286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2758" name="AutoShape 6"/>
          <p:cNvSpPr>
            <a:spLocks noChangeArrowheads="1"/>
          </p:cNvSpPr>
          <p:nvPr/>
        </p:nvSpPr>
        <p:spPr bwMode="auto">
          <a:xfrm rot="5400000">
            <a:off x="2324100" y="3013075"/>
            <a:ext cx="457200" cy="381000"/>
          </a:xfrm>
          <a:custGeom>
            <a:avLst/>
            <a:gdLst>
              <a:gd name="T0" fmla="*/ 400050 w 21600"/>
              <a:gd name="T1" fmla="*/ 190500 h 21600"/>
              <a:gd name="T2" fmla="*/ 228600 w 21600"/>
              <a:gd name="T3" fmla="*/ 381000 h 21600"/>
              <a:gd name="T4" fmla="*/ 57150 w 21600"/>
              <a:gd name="T5" fmla="*/ 190500 h 21600"/>
              <a:gd name="T6" fmla="*/ 2286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2759" name="AutoShape 7"/>
          <p:cNvSpPr>
            <a:spLocks noChangeArrowheads="1"/>
          </p:cNvSpPr>
          <p:nvPr/>
        </p:nvSpPr>
        <p:spPr bwMode="auto">
          <a:xfrm rot="16200000" flipH="1">
            <a:off x="3086100" y="1508125"/>
            <a:ext cx="457200" cy="381000"/>
          </a:xfrm>
          <a:custGeom>
            <a:avLst/>
            <a:gdLst>
              <a:gd name="T0" fmla="*/ 400050 w 21600"/>
              <a:gd name="T1" fmla="*/ 190500 h 21600"/>
              <a:gd name="T2" fmla="*/ 228600 w 21600"/>
              <a:gd name="T3" fmla="*/ 381000 h 21600"/>
              <a:gd name="T4" fmla="*/ 57150 w 21600"/>
              <a:gd name="T5" fmla="*/ 190500 h 21600"/>
              <a:gd name="T6" fmla="*/ 2286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2760" name="AutoShape 8"/>
          <p:cNvSpPr>
            <a:spLocks noChangeArrowheads="1"/>
          </p:cNvSpPr>
          <p:nvPr/>
        </p:nvSpPr>
        <p:spPr bwMode="auto">
          <a:xfrm rot="16200000" flipH="1">
            <a:off x="3086100" y="2003425"/>
            <a:ext cx="457200" cy="381000"/>
          </a:xfrm>
          <a:custGeom>
            <a:avLst/>
            <a:gdLst>
              <a:gd name="T0" fmla="*/ 400050 w 21600"/>
              <a:gd name="T1" fmla="*/ 190500 h 21600"/>
              <a:gd name="T2" fmla="*/ 228600 w 21600"/>
              <a:gd name="T3" fmla="*/ 381000 h 21600"/>
              <a:gd name="T4" fmla="*/ 57150 w 21600"/>
              <a:gd name="T5" fmla="*/ 190500 h 21600"/>
              <a:gd name="T6" fmla="*/ 2286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2761" name="AutoShape 9"/>
          <p:cNvSpPr>
            <a:spLocks noChangeArrowheads="1"/>
          </p:cNvSpPr>
          <p:nvPr/>
        </p:nvSpPr>
        <p:spPr bwMode="auto">
          <a:xfrm rot="16200000" flipH="1">
            <a:off x="3086100" y="2498725"/>
            <a:ext cx="457200" cy="381000"/>
          </a:xfrm>
          <a:custGeom>
            <a:avLst/>
            <a:gdLst>
              <a:gd name="T0" fmla="*/ 400050 w 21600"/>
              <a:gd name="T1" fmla="*/ 190500 h 21600"/>
              <a:gd name="T2" fmla="*/ 228600 w 21600"/>
              <a:gd name="T3" fmla="*/ 381000 h 21600"/>
              <a:gd name="T4" fmla="*/ 57150 w 21600"/>
              <a:gd name="T5" fmla="*/ 190500 h 21600"/>
              <a:gd name="T6" fmla="*/ 2286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2762" name="AutoShape 10"/>
          <p:cNvSpPr>
            <a:spLocks noChangeArrowheads="1"/>
          </p:cNvSpPr>
          <p:nvPr/>
        </p:nvSpPr>
        <p:spPr bwMode="auto">
          <a:xfrm rot="16200000" flipH="1">
            <a:off x="3086100" y="3032125"/>
            <a:ext cx="457200" cy="381000"/>
          </a:xfrm>
          <a:custGeom>
            <a:avLst/>
            <a:gdLst>
              <a:gd name="T0" fmla="*/ 400050 w 21600"/>
              <a:gd name="T1" fmla="*/ 190500 h 21600"/>
              <a:gd name="T2" fmla="*/ 228600 w 21600"/>
              <a:gd name="T3" fmla="*/ 381000 h 21600"/>
              <a:gd name="T4" fmla="*/ 57150 w 21600"/>
              <a:gd name="T5" fmla="*/ 190500 h 21600"/>
              <a:gd name="T6" fmla="*/ 2286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2763" name="Line 11"/>
          <p:cNvSpPr>
            <a:spLocks noChangeShapeType="1"/>
          </p:cNvSpPr>
          <p:nvPr/>
        </p:nvSpPr>
        <p:spPr bwMode="auto">
          <a:xfrm>
            <a:off x="3048000" y="3581400"/>
            <a:ext cx="1371600" cy="1600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202765" name="Text Box 13"/>
          <p:cNvSpPr txBox="1">
            <a:spLocks noChangeArrowheads="1"/>
          </p:cNvSpPr>
          <p:nvPr/>
        </p:nvSpPr>
        <p:spPr bwMode="auto">
          <a:xfrm>
            <a:off x="4556126" y="4933950"/>
            <a:ext cx="595421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800">
                <a:solidFill>
                  <a:schemeClr val="tx2"/>
                </a:solidFill>
                <a:latin typeface="Tahoma" pitchFamily="34" charset="0"/>
                <a:ea typeface="MS PGothic" pitchFamily="34" charset="-128"/>
              </a:defRPr>
            </a:lvl1pPr>
            <a:lvl2pPr marL="742950" indent="-285750" eaLnBrk="0" hangingPunct="0">
              <a:defRPr sz="2800">
                <a:solidFill>
                  <a:schemeClr val="tx2"/>
                </a:solidFill>
                <a:latin typeface="Tahoma" pitchFamily="34" charset="0"/>
                <a:ea typeface="MS PGothic" pitchFamily="34" charset="-128"/>
              </a:defRPr>
            </a:lvl2pPr>
            <a:lvl3pPr marL="1143000" indent="-228600" eaLnBrk="0" hangingPunct="0">
              <a:defRPr sz="2800">
                <a:solidFill>
                  <a:schemeClr val="tx2"/>
                </a:solidFill>
                <a:latin typeface="Tahoma" pitchFamily="34" charset="0"/>
                <a:ea typeface="MS PGothic" pitchFamily="34" charset="-128"/>
              </a:defRPr>
            </a:lvl3pPr>
            <a:lvl4pPr marL="1600200" indent="-228600" eaLnBrk="0" hangingPunct="0">
              <a:defRPr sz="2800">
                <a:solidFill>
                  <a:schemeClr val="tx2"/>
                </a:solidFill>
                <a:latin typeface="Tahoma" pitchFamily="34" charset="0"/>
                <a:ea typeface="MS PGothic" pitchFamily="34" charset="-128"/>
              </a:defRPr>
            </a:lvl4pPr>
            <a:lvl5pPr marL="2057400" indent="-228600" eaLnBrk="0" hangingPunct="0">
              <a:defRPr sz="2800">
                <a:solidFill>
                  <a:schemeClr val="tx2"/>
                </a:solidFill>
                <a:latin typeface="Tahoma" pitchFamily="34" charset="0"/>
                <a:ea typeface="MS PGothic" pitchFamily="34" charset="-128"/>
              </a:defRPr>
            </a:lvl5pPr>
            <a:lvl6pPr marL="2514600" indent="-228600" eaLnBrk="0" fontAlgn="base" hangingPunct="0">
              <a:spcBef>
                <a:spcPct val="0"/>
              </a:spcBef>
              <a:spcAft>
                <a:spcPct val="0"/>
              </a:spcAft>
              <a:defRPr sz="2800">
                <a:solidFill>
                  <a:schemeClr val="tx2"/>
                </a:solidFill>
                <a:latin typeface="Tahoma" pitchFamily="34" charset="0"/>
                <a:ea typeface="MS PGothic" pitchFamily="34" charset="-128"/>
              </a:defRPr>
            </a:lvl6pPr>
            <a:lvl7pPr marL="2971800" indent="-228600" eaLnBrk="0" fontAlgn="base" hangingPunct="0">
              <a:spcBef>
                <a:spcPct val="0"/>
              </a:spcBef>
              <a:spcAft>
                <a:spcPct val="0"/>
              </a:spcAft>
              <a:defRPr sz="2800">
                <a:solidFill>
                  <a:schemeClr val="tx2"/>
                </a:solidFill>
                <a:latin typeface="Tahoma" pitchFamily="34" charset="0"/>
                <a:ea typeface="MS PGothic" pitchFamily="34" charset="-128"/>
              </a:defRPr>
            </a:lvl7pPr>
            <a:lvl8pPr marL="3429000" indent="-228600" eaLnBrk="0" fontAlgn="base" hangingPunct="0">
              <a:spcBef>
                <a:spcPct val="0"/>
              </a:spcBef>
              <a:spcAft>
                <a:spcPct val="0"/>
              </a:spcAft>
              <a:defRPr sz="2800">
                <a:solidFill>
                  <a:schemeClr val="tx2"/>
                </a:solidFill>
                <a:latin typeface="Tahoma" pitchFamily="34" charset="0"/>
                <a:ea typeface="MS PGothic" pitchFamily="34" charset="-128"/>
              </a:defRPr>
            </a:lvl8pPr>
            <a:lvl9pPr marL="3886200" indent="-228600" eaLnBrk="0" fontAlgn="base" hangingPunct="0">
              <a:spcBef>
                <a:spcPct val="0"/>
              </a:spcBef>
              <a:spcAft>
                <a:spcPct val="0"/>
              </a:spcAft>
              <a:defRPr sz="2800">
                <a:solidFill>
                  <a:schemeClr val="tx2"/>
                </a:solidFill>
                <a:latin typeface="Tahoma" pitchFamily="34" charset="0"/>
                <a:ea typeface="MS PGothic" pitchFamily="34" charset="-128"/>
              </a:defRPr>
            </a:lvl9pPr>
          </a:lstStyle>
          <a:p>
            <a:pPr eaLnBrk="1" hangingPunct="1"/>
            <a:r>
              <a:rPr lang="en-US" altLang="en-US" dirty="0">
                <a:solidFill>
                  <a:srgbClr val="FFFF00"/>
                </a:solidFill>
                <a:effectLst>
                  <a:outerShdw blurRad="38100" dist="38100" dir="2700000" algn="tl">
                    <a:srgbClr val="000000"/>
                  </a:outerShdw>
                </a:effectLst>
              </a:rPr>
              <a:t>Expanded repeat RNA has unintended gain of function</a:t>
            </a:r>
          </a:p>
        </p:txBody>
      </p:sp>
      <p:sp>
        <p:nvSpPr>
          <p:cNvPr id="202766" name="Text Box 14"/>
          <p:cNvSpPr txBox="1">
            <a:spLocks noChangeArrowheads="1"/>
          </p:cNvSpPr>
          <p:nvPr/>
        </p:nvSpPr>
        <p:spPr bwMode="auto">
          <a:xfrm>
            <a:off x="4318000" y="2219326"/>
            <a:ext cx="54419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800">
                <a:solidFill>
                  <a:schemeClr val="tx2"/>
                </a:solidFill>
                <a:latin typeface="Tahoma" pitchFamily="34" charset="0"/>
                <a:ea typeface="MS PGothic" pitchFamily="34" charset="-128"/>
              </a:defRPr>
            </a:lvl1pPr>
            <a:lvl2pPr marL="742950" indent="-285750" eaLnBrk="0" hangingPunct="0">
              <a:defRPr sz="2800">
                <a:solidFill>
                  <a:schemeClr val="tx2"/>
                </a:solidFill>
                <a:latin typeface="Tahoma" pitchFamily="34" charset="0"/>
                <a:ea typeface="MS PGothic" pitchFamily="34" charset="-128"/>
              </a:defRPr>
            </a:lvl2pPr>
            <a:lvl3pPr marL="1143000" indent="-228600" eaLnBrk="0" hangingPunct="0">
              <a:defRPr sz="2800">
                <a:solidFill>
                  <a:schemeClr val="tx2"/>
                </a:solidFill>
                <a:latin typeface="Tahoma" pitchFamily="34" charset="0"/>
                <a:ea typeface="MS PGothic" pitchFamily="34" charset="-128"/>
              </a:defRPr>
            </a:lvl3pPr>
            <a:lvl4pPr marL="1600200" indent="-228600" eaLnBrk="0" hangingPunct="0">
              <a:defRPr sz="2800">
                <a:solidFill>
                  <a:schemeClr val="tx2"/>
                </a:solidFill>
                <a:latin typeface="Tahoma" pitchFamily="34" charset="0"/>
                <a:ea typeface="MS PGothic" pitchFamily="34" charset="-128"/>
              </a:defRPr>
            </a:lvl4pPr>
            <a:lvl5pPr marL="2057400" indent="-228600" eaLnBrk="0" hangingPunct="0">
              <a:defRPr sz="2800">
                <a:solidFill>
                  <a:schemeClr val="tx2"/>
                </a:solidFill>
                <a:latin typeface="Tahoma" pitchFamily="34" charset="0"/>
                <a:ea typeface="MS PGothic" pitchFamily="34" charset="-128"/>
              </a:defRPr>
            </a:lvl5pPr>
            <a:lvl6pPr marL="2514600" indent="-228600" eaLnBrk="0" fontAlgn="base" hangingPunct="0">
              <a:spcBef>
                <a:spcPct val="0"/>
              </a:spcBef>
              <a:spcAft>
                <a:spcPct val="0"/>
              </a:spcAft>
              <a:defRPr sz="2800">
                <a:solidFill>
                  <a:schemeClr val="tx2"/>
                </a:solidFill>
                <a:latin typeface="Tahoma" pitchFamily="34" charset="0"/>
                <a:ea typeface="MS PGothic" pitchFamily="34" charset="-128"/>
              </a:defRPr>
            </a:lvl6pPr>
            <a:lvl7pPr marL="2971800" indent="-228600" eaLnBrk="0" fontAlgn="base" hangingPunct="0">
              <a:spcBef>
                <a:spcPct val="0"/>
              </a:spcBef>
              <a:spcAft>
                <a:spcPct val="0"/>
              </a:spcAft>
              <a:defRPr sz="2800">
                <a:solidFill>
                  <a:schemeClr val="tx2"/>
                </a:solidFill>
                <a:latin typeface="Tahoma" pitchFamily="34" charset="0"/>
                <a:ea typeface="MS PGothic" pitchFamily="34" charset="-128"/>
              </a:defRPr>
            </a:lvl7pPr>
            <a:lvl8pPr marL="3429000" indent="-228600" eaLnBrk="0" fontAlgn="base" hangingPunct="0">
              <a:spcBef>
                <a:spcPct val="0"/>
              </a:spcBef>
              <a:spcAft>
                <a:spcPct val="0"/>
              </a:spcAft>
              <a:defRPr sz="2800">
                <a:solidFill>
                  <a:schemeClr val="tx2"/>
                </a:solidFill>
                <a:latin typeface="Tahoma" pitchFamily="34" charset="0"/>
                <a:ea typeface="MS PGothic" pitchFamily="34" charset="-128"/>
              </a:defRPr>
            </a:lvl8pPr>
            <a:lvl9pPr marL="3886200" indent="-228600" eaLnBrk="0" fontAlgn="base" hangingPunct="0">
              <a:spcBef>
                <a:spcPct val="0"/>
              </a:spcBef>
              <a:spcAft>
                <a:spcPct val="0"/>
              </a:spcAft>
              <a:defRPr sz="2800">
                <a:solidFill>
                  <a:schemeClr val="tx2"/>
                </a:solidFill>
                <a:latin typeface="Tahoma" pitchFamily="34" charset="0"/>
                <a:ea typeface="MS PGothic" pitchFamily="34" charset="-128"/>
              </a:defRPr>
            </a:lvl9pPr>
          </a:lstStyle>
          <a:p>
            <a:pPr eaLnBrk="1" hangingPunct="1"/>
            <a:r>
              <a:rPr lang="en-US" altLang="en-US" dirty="0">
                <a:solidFill>
                  <a:srgbClr val="FFFF00"/>
                </a:solidFill>
                <a:effectLst>
                  <a:outerShdw blurRad="38100" dist="38100" dir="2700000" algn="tl">
                    <a:srgbClr val="000000"/>
                  </a:outerShdw>
                </a:effectLst>
              </a:rPr>
              <a:t>Proteins that stick on repeat RNA</a:t>
            </a:r>
          </a:p>
        </p:txBody>
      </p:sp>
      <p:sp>
        <p:nvSpPr>
          <p:cNvPr id="15" name="TextBox 14"/>
          <p:cNvSpPr txBox="1"/>
          <p:nvPr/>
        </p:nvSpPr>
        <p:spPr>
          <a:xfrm>
            <a:off x="1752600" y="6324600"/>
            <a:ext cx="8458200" cy="338554"/>
          </a:xfrm>
          <a:prstGeom prst="rect">
            <a:avLst/>
          </a:prstGeom>
          <a:noFill/>
        </p:spPr>
        <p:txBody>
          <a:bodyPr wrap="square" rtlCol="0">
            <a:spAutoFit/>
          </a:bodyPr>
          <a:lstStyle/>
          <a:p>
            <a:r>
              <a:rPr lang="en-US" sz="1600" i="1" dirty="0">
                <a:solidFill>
                  <a:srgbClr val="FFFF00"/>
                </a:solidFill>
              </a:rPr>
              <a:t>Slide courtesy of Charles Thornton, MD, University of Rochester Medical Center</a:t>
            </a:r>
          </a:p>
        </p:txBody>
      </p:sp>
    </p:spTree>
    <p:extLst>
      <p:ext uri="{BB962C8B-B14F-4D97-AF65-F5344CB8AC3E}">
        <p14:creationId xmlns:p14="http://schemas.microsoft.com/office/powerpoint/2010/main" val="46437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2766"/>
                                        </p:tgtEl>
                                        <p:attrNameLst>
                                          <p:attrName>style.visibility</p:attrName>
                                        </p:attrNameLst>
                                      </p:cBhvr>
                                      <p:to>
                                        <p:strVal val="visible"/>
                                      </p:to>
                                    </p:set>
                                    <p:anim calcmode="lin" valueType="num">
                                      <p:cBhvr additive="base">
                                        <p:cTn id="7" dur="500" fill="hold"/>
                                        <p:tgtEl>
                                          <p:spTgt spid="202766"/>
                                        </p:tgtEl>
                                        <p:attrNameLst>
                                          <p:attrName>ppt_x</p:attrName>
                                        </p:attrNameLst>
                                      </p:cBhvr>
                                      <p:tavLst>
                                        <p:tav tm="0">
                                          <p:val>
                                            <p:strVal val="#ppt_x"/>
                                          </p:val>
                                        </p:tav>
                                        <p:tav tm="100000">
                                          <p:val>
                                            <p:strVal val="#ppt_x"/>
                                          </p:val>
                                        </p:tav>
                                      </p:tavLst>
                                    </p:anim>
                                    <p:anim calcmode="lin" valueType="num">
                                      <p:cBhvr additive="base">
                                        <p:cTn id="8" dur="500" fill="hold"/>
                                        <p:tgtEl>
                                          <p:spTgt spid="2027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2754"/>
                                        </p:tgtEl>
                                        <p:attrNameLst>
                                          <p:attrName>style.visibility</p:attrName>
                                        </p:attrNameLst>
                                      </p:cBhvr>
                                      <p:to>
                                        <p:strVal val="visible"/>
                                      </p:to>
                                    </p:set>
                                    <p:anim calcmode="lin" valueType="num">
                                      <p:cBhvr additive="base">
                                        <p:cTn id="13" dur="500" fill="hold"/>
                                        <p:tgtEl>
                                          <p:spTgt spid="202754"/>
                                        </p:tgtEl>
                                        <p:attrNameLst>
                                          <p:attrName>ppt_x</p:attrName>
                                        </p:attrNameLst>
                                      </p:cBhvr>
                                      <p:tavLst>
                                        <p:tav tm="0">
                                          <p:val>
                                            <p:strVal val="#ppt_x"/>
                                          </p:val>
                                        </p:tav>
                                        <p:tav tm="100000">
                                          <p:val>
                                            <p:strVal val="#ppt_x"/>
                                          </p:val>
                                        </p:tav>
                                      </p:tavLst>
                                    </p:anim>
                                    <p:anim calcmode="lin" valueType="num">
                                      <p:cBhvr additive="base">
                                        <p:cTn id="14" dur="500" fill="hold"/>
                                        <p:tgtEl>
                                          <p:spTgt spid="20275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2762"/>
                                        </p:tgtEl>
                                        <p:attrNameLst>
                                          <p:attrName>style.visibility</p:attrName>
                                        </p:attrNameLst>
                                      </p:cBhvr>
                                      <p:to>
                                        <p:strVal val="visible"/>
                                      </p:to>
                                    </p:set>
                                    <p:anim calcmode="lin" valueType="num">
                                      <p:cBhvr additive="base">
                                        <p:cTn id="19" dur="500" fill="hold"/>
                                        <p:tgtEl>
                                          <p:spTgt spid="202762"/>
                                        </p:tgtEl>
                                        <p:attrNameLst>
                                          <p:attrName>ppt_x</p:attrName>
                                        </p:attrNameLst>
                                      </p:cBhvr>
                                      <p:tavLst>
                                        <p:tav tm="0">
                                          <p:val>
                                            <p:strVal val="#ppt_x"/>
                                          </p:val>
                                        </p:tav>
                                        <p:tav tm="100000">
                                          <p:val>
                                            <p:strVal val="#ppt_x"/>
                                          </p:val>
                                        </p:tav>
                                      </p:tavLst>
                                    </p:anim>
                                    <p:anim calcmode="lin" valueType="num">
                                      <p:cBhvr additive="base">
                                        <p:cTn id="20" dur="500" fill="hold"/>
                                        <p:tgtEl>
                                          <p:spTgt spid="20276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2761"/>
                                        </p:tgtEl>
                                        <p:attrNameLst>
                                          <p:attrName>style.visibility</p:attrName>
                                        </p:attrNameLst>
                                      </p:cBhvr>
                                      <p:to>
                                        <p:strVal val="visible"/>
                                      </p:to>
                                    </p:set>
                                    <p:anim calcmode="lin" valueType="num">
                                      <p:cBhvr additive="base">
                                        <p:cTn id="25" dur="500" fill="hold"/>
                                        <p:tgtEl>
                                          <p:spTgt spid="202761"/>
                                        </p:tgtEl>
                                        <p:attrNameLst>
                                          <p:attrName>ppt_x</p:attrName>
                                        </p:attrNameLst>
                                      </p:cBhvr>
                                      <p:tavLst>
                                        <p:tav tm="0">
                                          <p:val>
                                            <p:strVal val="#ppt_x"/>
                                          </p:val>
                                        </p:tav>
                                        <p:tav tm="100000">
                                          <p:val>
                                            <p:strVal val="#ppt_x"/>
                                          </p:val>
                                        </p:tav>
                                      </p:tavLst>
                                    </p:anim>
                                    <p:anim calcmode="lin" valueType="num">
                                      <p:cBhvr additive="base">
                                        <p:cTn id="26" dur="500" fill="hold"/>
                                        <p:tgtEl>
                                          <p:spTgt spid="20276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2756"/>
                                        </p:tgtEl>
                                        <p:attrNameLst>
                                          <p:attrName>style.visibility</p:attrName>
                                        </p:attrNameLst>
                                      </p:cBhvr>
                                      <p:to>
                                        <p:strVal val="visible"/>
                                      </p:to>
                                    </p:set>
                                    <p:anim calcmode="lin" valueType="num">
                                      <p:cBhvr additive="base">
                                        <p:cTn id="31" dur="500" fill="hold"/>
                                        <p:tgtEl>
                                          <p:spTgt spid="202756"/>
                                        </p:tgtEl>
                                        <p:attrNameLst>
                                          <p:attrName>ppt_x</p:attrName>
                                        </p:attrNameLst>
                                      </p:cBhvr>
                                      <p:tavLst>
                                        <p:tav tm="0">
                                          <p:val>
                                            <p:strVal val="#ppt_x"/>
                                          </p:val>
                                        </p:tav>
                                        <p:tav tm="100000">
                                          <p:val>
                                            <p:strVal val="#ppt_x"/>
                                          </p:val>
                                        </p:tav>
                                      </p:tavLst>
                                    </p:anim>
                                    <p:anim calcmode="lin" valueType="num">
                                      <p:cBhvr additive="base">
                                        <p:cTn id="32" dur="500" fill="hold"/>
                                        <p:tgtEl>
                                          <p:spTgt spid="20275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2760"/>
                                        </p:tgtEl>
                                        <p:attrNameLst>
                                          <p:attrName>style.visibility</p:attrName>
                                        </p:attrNameLst>
                                      </p:cBhvr>
                                      <p:to>
                                        <p:strVal val="visible"/>
                                      </p:to>
                                    </p:set>
                                    <p:anim calcmode="lin" valueType="num">
                                      <p:cBhvr additive="base">
                                        <p:cTn id="37" dur="500" fill="hold"/>
                                        <p:tgtEl>
                                          <p:spTgt spid="202760"/>
                                        </p:tgtEl>
                                        <p:attrNameLst>
                                          <p:attrName>ppt_x</p:attrName>
                                        </p:attrNameLst>
                                      </p:cBhvr>
                                      <p:tavLst>
                                        <p:tav tm="0">
                                          <p:val>
                                            <p:strVal val="#ppt_x"/>
                                          </p:val>
                                        </p:tav>
                                        <p:tav tm="100000">
                                          <p:val>
                                            <p:strVal val="#ppt_x"/>
                                          </p:val>
                                        </p:tav>
                                      </p:tavLst>
                                    </p:anim>
                                    <p:anim calcmode="lin" valueType="num">
                                      <p:cBhvr additive="base">
                                        <p:cTn id="38" dur="500" fill="hold"/>
                                        <p:tgtEl>
                                          <p:spTgt spid="20276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2759"/>
                                        </p:tgtEl>
                                        <p:attrNameLst>
                                          <p:attrName>style.visibility</p:attrName>
                                        </p:attrNameLst>
                                      </p:cBhvr>
                                      <p:to>
                                        <p:strVal val="visible"/>
                                      </p:to>
                                    </p:set>
                                    <p:anim calcmode="lin" valueType="num">
                                      <p:cBhvr additive="base">
                                        <p:cTn id="43" dur="500" fill="hold"/>
                                        <p:tgtEl>
                                          <p:spTgt spid="202759"/>
                                        </p:tgtEl>
                                        <p:attrNameLst>
                                          <p:attrName>ppt_x</p:attrName>
                                        </p:attrNameLst>
                                      </p:cBhvr>
                                      <p:tavLst>
                                        <p:tav tm="0">
                                          <p:val>
                                            <p:strVal val="#ppt_x"/>
                                          </p:val>
                                        </p:tav>
                                        <p:tav tm="100000">
                                          <p:val>
                                            <p:strVal val="#ppt_x"/>
                                          </p:val>
                                        </p:tav>
                                      </p:tavLst>
                                    </p:anim>
                                    <p:anim calcmode="lin" valueType="num">
                                      <p:cBhvr additive="base">
                                        <p:cTn id="44" dur="500" fill="hold"/>
                                        <p:tgtEl>
                                          <p:spTgt spid="20275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02757"/>
                                        </p:tgtEl>
                                        <p:attrNameLst>
                                          <p:attrName>style.visibility</p:attrName>
                                        </p:attrNameLst>
                                      </p:cBhvr>
                                      <p:to>
                                        <p:strVal val="visible"/>
                                      </p:to>
                                    </p:set>
                                    <p:anim calcmode="lin" valueType="num">
                                      <p:cBhvr additive="base">
                                        <p:cTn id="49" dur="500" fill="hold"/>
                                        <p:tgtEl>
                                          <p:spTgt spid="202757"/>
                                        </p:tgtEl>
                                        <p:attrNameLst>
                                          <p:attrName>ppt_x</p:attrName>
                                        </p:attrNameLst>
                                      </p:cBhvr>
                                      <p:tavLst>
                                        <p:tav tm="0">
                                          <p:val>
                                            <p:strVal val="#ppt_x"/>
                                          </p:val>
                                        </p:tav>
                                        <p:tav tm="100000">
                                          <p:val>
                                            <p:strVal val="#ppt_x"/>
                                          </p:val>
                                        </p:tav>
                                      </p:tavLst>
                                    </p:anim>
                                    <p:anim calcmode="lin" valueType="num">
                                      <p:cBhvr additive="base">
                                        <p:cTn id="50" dur="500" fill="hold"/>
                                        <p:tgtEl>
                                          <p:spTgt spid="20275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02758"/>
                                        </p:tgtEl>
                                        <p:attrNameLst>
                                          <p:attrName>style.visibility</p:attrName>
                                        </p:attrNameLst>
                                      </p:cBhvr>
                                      <p:to>
                                        <p:strVal val="visible"/>
                                      </p:to>
                                    </p:set>
                                    <p:anim calcmode="lin" valueType="num">
                                      <p:cBhvr additive="base">
                                        <p:cTn id="53" dur="500" fill="hold"/>
                                        <p:tgtEl>
                                          <p:spTgt spid="202758"/>
                                        </p:tgtEl>
                                        <p:attrNameLst>
                                          <p:attrName>ppt_x</p:attrName>
                                        </p:attrNameLst>
                                      </p:cBhvr>
                                      <p:tavLst>
                                        <p:tav tm="0">
                                          <p:val>
                                            <p:strVal val="#ppt_x"/>
                                          </p:val>
                                        </p:tav>
                                        <p:tav tm="100000">
                                          <p:val>
                                            <p:strVal val="#ppt_x"/>
                                          </p:val>
                                        </p:tav>
                                      </p:tavLst>
                                    </p:anim>
                                    <p:anim calcmode="lin" valueType="num">
                                      <p:cBhvr additive="base">
                                        <p:cTn id="54" dur="500" fill="hold"/>
                                        <p:tgtEl>
                                          <p:spTgt spid="2027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4" grpId="0" animBg="1"/>
      <p:bldP spid="202756" grpId="0" animBg="1"/>
      <p:bldP spid="202757" grpId="0" animBg="1"/>
      <p:bldP spid="202758" grpId="0" animBg="1"/>
      <p:bldP spid="202759" grpId="0" animBg="1"/>
      <p:bldP spid="202760" grpId="0" animBg="1"/>
      <p:bldP spid="202761" grpId="0" animBg="1"/>
      <p:bldP spid="202762" grpId="0" animBg="1"/>
      <p:bldP spid="20276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12641" name="Group 2"/>
          <p:cNvGrpSpPr>
            <a:grpSpLocks/>
          </p:cNvGrpSpPr>
          <p:nvPr/>
        </p:nvGrpSpPr>
        <p:grpSpPr bwMode="auto">
          <a:xfrm rot="2635879">
            <a:off x="4648200" y="533400"/>
            <a:ext cx="1143000" cy="6324600"/>
            <a:chOff x="528" y="864"/>
            <a:chExt cx="720" cy="3984"/>
          </a:xfrm>
        </p:grpSpPr>
        <p:sp>
          <p:nvSpPr>
            <p:cNvPr id="204803" name="AutoShape 3"/>
            <p:cNvSpPr>
              <a:spLocks noChangeArrowheads="1"/>
            </p:cNvSpPr>
            <p:nvPr/>
          </p:nvSpPr>
          <p:spPr bwMode="auto">
            <a:xfrm rot="5400000">
              <a:off x="502" y="938"/>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4804" name="Freeform 4"/>
            <p:cNvSpPr>
              <a:spLocks/>
            </p:cNvSpPr>
            <p:nvPr/>
          </p:nvSpPr>
          <p:spPr bwMode="auto">
            <a:xfrm>
              <a:off x="815" y="864"/>
              <a:ext cx="145" cy="1394"/>
            </a:xfrm>
            <a:custGeom>
              <a:avLst/>
              <a:gdLst>
                <a:gd name="T0" fmla="*/ 1 w 145"/>
                <a:gd name="T1" fmla="*/ 1394 h 1394"/>
                <a:gd name="T2" fmla="*/ 1 w 145"/>
                <a:gd name="T3" fmla="*/ 50 h 1394"/>
                <a:gd name="T4" fmla="*/ 14 w 145"/>
                <a:gd name="T5" fmla="*/ 9 h 1394"/>
                <a:gd name="T6" fmla="*/ 131 w 145"/>
                <a:gd name="T7" fmla="*/ 21 h 1394"/>
                <a:gd name="T8" fmla="*/ 145 w 145"/>
                <a:gd name="T9" fmla="*/ 1394 h 13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 h="1394">
                  <a:moveTo>
                    <a:pt x="1" y="1394"/>
                  </a:moveTo>
                  <a:lnTo>
                    <a:pt x="1" y="50"/>
                  </a:lnTo>
                  <a:cubicBezTo>
                    <a:pt x="5" y="36"/>
                    <a:pt x="0" y="12"/>
                    <a:pt x="14" y="9"/>
                  </a:cubicBezTo>
                  <a:cubicBezTo>
                    <a:pt x="52" y="0"/>
                    <a:pt x="131" y="21"/>
                    <a:pt x="131" y="21"/>
                  </a:cubicBezTo>
                  <a:lnTo>
                    <a:pt x="145" y="1394"/>
                  </a:lnTo>
                </a:path>
              </a:pathLst>
            </a:custGeom>
            <a:noFill/>
            <a:ln w="57150" cmpd="sng">
              <a:solidFill>
                <a:srgbClr val="FF020E"/>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204805" name="AutoShape 5"/>
            <p:cNvSpPr>
              <a:spLocks noChangeArrowheads="1"/>
            </p:cNvSpPr>
            <p:nvPr/>
          </p:nvSpPr>
          <p:spPr bwMode="auto">
            <a:xfrm rot="5400000">
              <a:off x="504" y="1250"/>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4806" name="AutoShape 6"/>
            <p:cNvSpPr>
              <a:spLocks noChangeArrowheads="1"/>
            </p:cNvSpPr>
            <p:nvPr/>
          </p:nvSpPr>
          <p:spPr bwMode="auto">
            <a:xfrm rot="5400000">
              <a:off x="504" y="1562"/>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4807" name="AutoShape 7"/>
            <p:cNvSpPr>
              <a:spLocks noChangeArrowheads="1"/>
            </p:cNvSpPr>
            <p:nvPr/>
          </p:nvSpPr>
          <p:spPr bwMode="auto">
            <a:xfrm rot="5400000">
              <a:off x="502" y="1898"/>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4808" name="AutoShape 8"/>
            <p:cNvSpPr>
              <a:spLocks noChangeArrowheads="1"/>
            </p:cNvSpPr>
            <p:nvPr/>
          </p:nvSpPr>
          <p:spPr bwMode="auto">
            <a:xfrm rot="16200000" flipH="1">
              <a:off x="982" y="950"/>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4809" name="AutoShape 9"/>
            <p:cNvSpPr>
              <a:spLocks noChangeArrowheads="1"/>
            </p:cNvSpPr>
            <p:nvPr/>
          </p:nvSpPr>
          <p:spPr bwMode="auto">
            <a:xfrm rot="16200000" flipH="1">
              <a:off x="982" y="1262"/>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4810" name="AutoShape 10"/>
            <p:cNvSpPr>
              <a:spLocks noChangeArrowheads="1"/>
            </p:cNvSpPr>
            <p:nvPr/>
          </p:nvSpPr>
          <p:spPr bwMode="auto">
            <a:xfrm rot="16200000" flipH="1">
              <a:off x="984" y="1574"/>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4811" name="AutoShape 11"/>
            <p:cNvSpPr>
              <a:spLocks noChangeArrowheads="1"/>
            </p:cNvSpPr>
            <p:nvPr/>
          </p:nvSpPr>
          <p:spPr bwMode="auto">
            <a:xfrm rot="16200000" flipH="1">
              <a:off x="982" y="1909"/>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nvGrpSpPr>
            <p:cNvPr id="112652" name="Group 12"/>
            <p:cNvGrpSpPr>
              <a:grpSpLocks/>
            </p:cNvGrpSpPr>
            <p:nvPr/>
          </p:nvGrpSpPr>
          <p:grpSpPr bwMode="auto">
            <a:xfrm flipV="1">
              <a:off x="765" y="2169"/>
              <a:ext cx="240" cy="1442"/>
              <a:chOff x="1728" y="912"/>
              <a:chExt cx="240" cy="1442"/>
            </a:xfrm>
          </p:grpSpPr>
          <p:sp>
            <p:nvSpPr>
              <p:cNvPr id="204813" name="Freeform 13"/>
              <p:cNvSpPr>
                <a:spLocks/>
              </p:cNvSpPr>
              <p:nvPr/>
            </p:nvSpPr>
            <p:spPr bwMode="auto">
              <a:xfrm>
                <a:off x="1773" y="959"/>
                <a:ext cx="145" cy="1394"/>
              </a:xfrm>
              <a:custGeom>
                <a:avLst/>
                <a:gdLst>
                  <a:gd name="T0" fmla="*/ 1 w 145"/>
                  <a:gd name="T1" fmla="*/ 1394 h 1394"/>
                  <a:gd name="T2" fmla="*/ 1 w 145"/>
                  <a:gd name="T3" fmla="*/ 50 h 1394"/>
                  <a:gd name="T4" fmla="*/ 14 w 145"/>
                  <a:gd name="T5" fmla="*/ 9 h 1394"/>
                  <a:gd name="T6" fmla="*/ 131 w 145"/>
                  <a:gd name="T7" fmla="*/ 21 h 1394"/>
                  <a:gd name="T8" fmla="*/ 145 w 145"/>
                  <a:gd name="T9" fmla="*/ 1394 h 13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 h="1394">
                    <a:moveTo>
                      <a:pt x="1" y="1394"/>
                    </a:moveTo>
                    <a:lnTo>
                      <a:pt x="1" y="50"/>
                    </a:lnTo>
                    <a:cubicBezTo>
                      <a:pt x="5" y="36"/>
                      <a:pt x="0" y="12"/>
                      <a:pt x="14" y="9"/>
                    </a:cubicBezTo>
                    <a:cubicBezTo>
                      <a:pt x="52" y="0"/>
                      <a:pt x="131" y="21"/>
                      <a:pt x="131" y="21"/>
                    </a:cubicBezTo>
                    <a:lnTo>
                      <a:pt x="145" y="1394"/>
                    </a:lnTo>
                  </a:path>
                </a:pathLst>
              </a:custGeom>
              <a:noFill/>
              <a:ln w="57150" cmpd="sng">
                <a:solidFill>
                  <a:srgbClr val="FF020E"/>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204814" name="Rectangle 14"/>
              <p:cNvSpPr>
                <a:spLocks noChangeArrowheads="1"/>
              </p:cNvSpPr>
              <p:nvPr/>
            </p:nvSpPr>
            <p:spPr bwMode="auto">
              <a:xfrm>
                <a:off x="1725" y="913"/>
                <a:ext cx="240" cy="96"/>
              </a:xfrm>
              <a:prstGeom prst="rect">
                <a:avLst/>
              </a:prstGeom>
              <a:solidFill>
                <a:srgbClr val="5450A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204815" name="AutoShape 15"/>
            <p:cNvSpPr>
              <a:spLocks noChangeArrowheads="1"/>
            </p:cNvSpPr>
            <p:nvPr/>
          </p:nvSpPr>
          <p:spPr bwMode="auto">
            <a:xfrm rot="5400000">
              <a:off x="502" y="2202"/>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4816" name="AutoShape 16"/>
            <p:cNvSpPr>
              <a:spLocks noChangeArrowheads="1"/>
            </p:cNvSpPr>
            <p:nvPr/>
          </p:nvSpPr>
          <p:spPr bwMode="auto">
            <a:xfrm rot="5400000">
              <a:off x="502" y="2514"/>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4817" name="AutoShape 17"/>
            <p:cNvSpPr>
              <a:spLocks noChangeArrowheads="1"/>
            </p:cNvSpPr>
            <p:nvPr/>
          </p:nvSpPr>
          <p:spPr bwMode="auto">
            <a:xfrm rot="5400000">
              <a:off x="502" y="2826"/>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4818" name="AutoShape 18"/>
            <p:cNvSpPr>
              <a:spLocks noChangeArrowheads="1"/>
            </p:cNvSpPr>
            <p:nvPr/>
          </p:nvSpPr>
          <p:spPr bwMode="auto">
            <a:xfrm rot="5400000">
              <a:off x="502" y="3162"/>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4819" name="AutoShape 19"/>
            <p:cNvSpPr>
              <a:spLocks noChangeArrowheads="1"/>
            </p:cNvSpPr>
            <p:nvPr/>
          </p:nvSpPr>
          <p:spPr bwMode="auto">
            <a:xfrm rot="16200000" flipH="1">
              <a:off x="984" y="2214"/>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4820" name="AutoShape 20"/>
            <p:cNvSpPr>
              <a:spLocks noChangeArrowheads="1"/>
            </p:cNvSpPr>
            <p:nvPr/>
          </p:nvSpPr>
          <p:spPr bwMode="auto">
            <a:xfrm rot="16200000" flipH="1">
              <a:off x="982" y="2526"/>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4821" name="AutoShape 21"/>
            <p:cNvSpPr>
              <a:spLocks noChangeArrowheads="1"/>
            </p:cNvSpPr>
            <p:nvPr/>
          </p:nvSpPr>
          <p:spPr bwMode="auto">
            <a:xfrm rot="16200000" flipH="1">
              <a:off x="983" y="2837"/>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4822" name="AutoShape 22"/>
            <p:cNvSpPr>
              <a:spLocks noChangeArrowheads="1"/>
            </p:cNvSpPr>
            <p:nvPr/>
          </p:nvSpPr>
          <p:spPr bwMode="auto">
            <a:xfrm rot="16200000" flipH="1">
              <a:off x="983" y="3174"/>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nvGrpSpPr>
            <p:cNvPr id="112661" name="Group 23"/>
            <p:cNvGrpSpPr>
              <a:grpSpLocks/>
            </p:cNvGrpSpPr>
            <p:nvPr/>
          </p:nvGrpSpPr>
          <p:grpSpPr bwMode="auto">
            <a:xfrm flipV="1">
              <a:off x="756" y="3406"/>
              <a:ext cx="240" cy="1442"/>
              <a:chOff x="1728" y="912"/>
              <a:chExt cx="240" cy="1442"/>
            </a:xfrm>
          </p:grpSpPr>
          <p:sp>
            <p:nvSpPr>
              <p:cNvPr id="204824" name="Freeform 24"/>
              <p:cNvSpPr>
                <a:spLocks/>
              </p:cNvSpPr>
              <p:nvPr/>
            </p:nvSpPr>
            <p:spPr bwMode="auto">
              <a:xfrm>
                <a:off x="1773" y="959"/>
                <a:ext cx="145" cy="1394"/>
              </a:xfrm>
              <a:custGeom>
                <a:avLst/>
                <a:gdLst>
                  <a:gd name="T0" fmla="*/ 1 w 145"/>
                  <a:gd name="T1" fmla="*/ 1394 h 1394"/>
                  <a:gd name="T2" fmla="*/ 1 w 145"/>
                  <a:gd name="T3" fmla="*/ 50 h 1394"/>
                  <a:gd name="T4" fmla="*/ 14 w 145"/>
                  <a:gd name="T5" fmla="*/ 9 h 1394"/>
                  <a:gd name="T6" fmla="*/ 131 w 145"/>
                  <a:gd name="T7" fmla="*/ 21 h 1394"/>
                  <a:gd name="T8" fmla="*/ 145 w 145"/>
                  <a:gd name="T9" fmla="*/ 1394 h 13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 h="1394">
                    <a:moveTo>
                      <a:pt x="1" y="1394"/>
                    </a:moveTo>
                    <a:lnTo>
                      <a:pt x="1" y="50"/>
                    </a:lnTo>
                    <a:cubicBezTo>
                      <a:pt x="5" y="36"/>
                      <a:pt x="0" y="12"/>
                      <a:pt x="14" y="9"/>
                    </a:cubicBezTo>
                    <a:cubicBezTo>
                      <a:pt x="52" y="0"/>
                      <a:pt x="131" y="21"/>
                      <a:pt x="131" y="21"/>
                    </a:cubicBezTo>
                    <a:lnTo>
                      <a:pt x="145" y="1394"/>
                    </a:lnTo>
                  </a:path>
                </a:pathLst>
              </a:custGeom>
              <a:noFill/>
              <a:ln w="57150" cmpd="sng">
                <a:solidFill>
                  <a:srgbClr val="FF020E"/>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204825" name="Rectangle 25"/>
              <p:cNvSpPr>
                <a:spLocks noChangeArrowheads="1"/>
              </p:cNvSpPr>
              <p:nvPr/>
            </p:nvSpPr>
            <p:spPr bwMode="auto">
              <a:xfrm>
                <a:off x="1725" y="911"/>
                <a:ext cx="240" cy="96"/>
              </a:xfrm>
              <a:prstGeom prst="rect">
                <a:avLst/>
              </a:prstGeom>
              <a:solidFill>
                <a:srgbClr val="5450A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204826" name="AutoShape 26"/>
            <p:cNvSpPr>
              <a:spLocks noChangeArrowheads="1"/>
            </p:cNvSpPr>
            <p:nvPr/>
          </p:nvSpPr>
          <p:spPr bwMode="auto">
            <a:xfrm rot="5400000">
              <a:off x="503" y="3473"/>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4827" name="AutoShape 27"/>
            <p:cNvSpPr>
              <a:spLocks noChangeArrowheads="1"/>
            </p:cNvSpPr>
            <p:nvPr/>
          </p:nvSpPr>
          <p:spPr bwMode="auto">
            <a:xfrm rot="5400000">
              <a:off x="502" y="3786"/>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4828" name="AutoShape 28"/>
            <p:cNvSpPr>
              <a:spLocks noChangeArrowheads="1"/>
            </p:cNvSpPr>
            <p:nvPr/>
          </p:nvSpPr>
          <p:spPr bwMode="auto">
            <a:xfrm rot="5400000">
              <a:off x="504" y="4098"/>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4829" name="AutoShape 29"/>
            <p:cNvSpPr>
              <a:spLocks noChangeArrowheads="1"/>
            </p:cNvSpPr>
            <p:nvPr/>
          </p:nvSpPr>
          <p:spPr bwMode="auto">
            <a:xfrm rot="5400000">
              <a:off x="504" y="4434"/>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4830" name="AutoShape 30"/>
            <p:cNvSpPr>
              <a:spLocks noChangeArrowheads="1"/>
            </p:cNvSpPr>
            <p:nvPr/>
          </p:nvSpPr>
          <p:spPr bwMode="auto">
            <a:xfrm rot="16200000" flipH="1">
              <a:off x="982" y="3486"/>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4831" name="AutoShape 31"/>
            <p:cNvSpPr>
              <a:spLocks noChangeArrowheads="1"/>
            </p:cNvSpPr>
            <p:nvPr/>
          </p:nvSpPr>
          <p:spPr bwMode="auto">
            <a:xfrm rot="16200000" flipH="1">
              <a:off x="984" y="3798"/>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4832" name="AutoShape 32"/>
            <p:cNvSpPr>
              <a:spLocks noChangeArrowheads="1"/>
            </p:cNvSpPr>
            <p:nvPr/>
          </p:nvSpPr>
          <p:spPr bwMode="auto">
            <a:xfrm rot="16200000" flipH="1">
              <a:off x="984" y="4110"/>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4833" name="AutoShape 33"/>
            <p:cNvSpPr>
              <a:spLocks noChangeArrowheads="1"/>
            </p:cNvSpPr>
            <p:nvPr/>
          </p:nvSpPr>
          <p:spPr bwMode="auto">
            <a:xfrm rot="16200000" flipH="1">
              <a:off x="984" y="4446"/>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sp>
        <p:nvSpPr>
          <p:cNvPr id="204834" name="Text Box 34"/>
          <p:cNvSpPr txBox="1">
            <a:spLocks noChangeArrowheads="1"/>
          </p:cNvSpPr>
          <p:nvPr/>
        </p:nvSpPr>
        <p:spPr bwMode="auto">
          <a:xfrm>
            <a:off x="1828801" y="460375"/>
            <a:ext cx="466204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rgbClr val="FFFF00"/>
                </a:solidFill>
                <a:effectLst>
                  <a:outerShdw blurRad="38100" dist="38100" dir="2700000" algn="tl">
                    <a:srgbClr val="000000"/>
                  </a:outerShdw>
                </a:effectLst>
                <a:latin typeface="Tahoma" charset="0"/>
                <a:ea typeface="ＭＳ Ｐゴシック" charset="0"/>
              </a:rPr>
              <a:t>longer</a:t>
            </a:r>
            <a:r>
              <a:rPr lang="en-US">
                <a:solidFill>
                  <a:srgbClr val="FFFF00"/>
                </a:solidFill>
                <a:effectLst>
                  <a:outerShdw blurRad="38100" dist="38100" dir="2700000" algn="tl">
                    <a:srgbClr val="000000"/>
                  </a:outerShdw>
                </a:effectLst>
                <a:latin typeface="Tahoma" charset="0"/>
                <a:ea typeface="ＭＳ Ｐゴシック" charset="0"/>
                <a:cs typeface="Tahoma" charset="0"/>
              </a:rPr>
              <a:t> repeat </a:t>
            </a:r>
            <a:r>
              <a:rPr lang="en-US">
                <a:solidFill>
                  <a:srgbClr val="FFFF00"/>
                </a:solidFill>
                <a:effectLst>
                  <a:outerShdw blurRad="38100" dist="38100" dir="2700000" algn="tl">
                    <a:srgbClr val="000000"/>
                  </a:outerShdw>
                </a:effectLst>
                <a:latin typeface="Tahoma" charset="0"/>
                <a:ea typeface="ＭＳ Ｐゴシック" charset="0"/>
                <a:cs typeface="Tahoma" charset="0"/>
                <a:sym typeface="Symbol" charset="0"/>
              </a:rPr>
              <a:t> more protein can stick to it</a:t>
            </a:r>
            <a:endParaRPr lang="en-US">
              <a:solidFill>
                <a:srgbClr val="FFFF00"/>
              </a:solidFill>
              <a:effectLst>
                <a:outerShdw blurRad="38100" dist="38100" dir="2700000" algn="tl">
                  <a:srgbClr val="000000"/>
                </a:outerShdw>
              </a:effectLst>
              <a:latin typeface="Tahoma" charset="0"/>
              <a:ea typeface="ＭＳ Ｐゴシック" charset="0"/>
              <a:cs typeface="Tahoma" charset="0"/>
            </a:endParaRPr>
          </a:p>
        </p:txBody>
      </p:sp>
      <p:sp>
        <p:nvSpPr>
          <p:cNvPr id="35" name="TextBox 34"/>
          <p:cNvSpPr txBox="1"/>
          <p:nvPr/>
        </p:nvSpPr>
        <p:spPr>
          <a:xfrm>
            <a:off x="1752600" y="6324600"/>
            <a:ext cx="8458200" cy="338554"/>
          </a:xfrm>
          <a:prstGeom prst="rect">
            <a:avLst/>
          </a:prstGeom>
          <a:noFill/>
        </p:spPr>
        <p:txBody>
          <a:bodyPr wrap="square" rtlCol="0">
            <a:spAutoFit/>
          </a:bodyPr>
          <a:lstStyle/>
          <a:p>
            <a:r>
              <a:rPr lang="en-US" sz="1600" i="1" dirty="0">
                <a:solidFill>
                  <a:srgbClr val="FFFF00"/>
                </a:solidFill>
              </a:rPr>
              <a:t>Slide courtesy of Charles Thornton, MD, University of Rochester Medical Center</a:t>
            </a:r>
          </a:p>
        </p:txBody>
      </p:sp>
    </p:spTree>
    <p:extLst>
      <p:ext uri="{BB962C8B-B14F-4D97-AF65-F5344CB8AC3E}">
        <p14:creationId xmlns:p14="http://schemas.microsoft.com/office/powerpoint/2010/main" val="4041275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00"/>
                </a:solidFill>
              </a:rPr>
              <a:t>The expansion of RNA is sticky</a:t>
            </a:r>
          </a:p>
        </p:txBody>
      </p:sp>
      <p:sp>
        <p:nvSpPr>
          <p:cNvPr id="3" name="Content Placeholder 2"/>
          <p:cNvSpPr>
            <a:spLocks noGrp="1"/>
          </p:cNvSpPr>
          <p:nvPr>
            <p:ph idx="1"/>
          </p:nvPr>
        </p:nvSpPr>
        <p:spPr/>
        <p:txBody>
          <a:bodyPr>
            <a:noAutofit/>
          </a:bodyPr>
          <a:lstStyle/>
          <a:p>
            <a:r>
              <a:rPr lang="en-US" dirty="0">
                <a:solidFill>
                  <a:srgbClr val="FFFF00"/>
                </a:solidFill>
              </a:rPr>
              <a:t>Other proteins sticking to the RNA are needed by the cell to direct traffic</a:t>
            </a:r>
          </a:p>
          <a:p>
            <a:r>
              <a:rPr lang="en-US" dirty="0">
                <a:solidFill>
                  <a:srgbClr val="FFFF00"/>
                </a:solidFill>
              </a:rPr>
              <a:t>They cannot do their job</a:t>
            </a:r>
          </a:p>
          <a:p>
            <a:pPr lvl="1"/>
            <a:r>
              <a:rPr lang="en-US" dirty="0">
                <a:solidFill>
                  <a:srgbClr val="FFFF00"/>
                </a:solidFill>
              </a:rPr>
              <a:t>The cell needs these manager proteins</a:t>
            </a:r>
          </a:p>
          <a:p>
            <a:pPr lvl="1"/>
            <a:r>
              <a:rPr lang="en-US" dirty="0">
                <a:solidFill>
                  <a:srgbClr val="FFFF00"/>
                </a:solidFill>
              </a:rPr>
              <a:t>Without them the cell produces the wrong versions of proteins that don’t work right</a:t>
            </a:r>
          </a:p>
          <a:p>
            <a:pPr lvl="2"/>
            <a:r>
              <a:rPr lang="en-US" sz="2400" dirty="0">
                <a:solidFill>
                  <a:srgbClr val="FFFF00"/>
                </a:solidFill>
              </a:rPr>
              <a:t>Some are in your muscle and cause myotonia and weakness</a:t>
            </a:r>
          </a:p>
          <a:p>
            <a:pPr lvl="2"/>
            <a:r>
              <a:rPr lang="en-US" sz="2400" dirty="0">
                <a:solidFill>
                  <a:srgbClr val="FFFF00"/>
                </a:solidFill>
              </a:rPr>
              <a:t>Some are in your heart</a:t>
            </a:r>
          </a:p>
          <a:p>
            <a:pPr lvl="2"/>
            <a:r>
              <a:rPr lang="en-US" sz="2400" dirty="0">
                <a:solidFill>
                  <a:srgbClr val="FFFF00"/>
                </a:solidFill>
              </a:rPr>
              <a:t>Some are in your eyes</a:t>
            </a:r>
          </a:p>
        </p:txBody>
      </p:sp>
    </p:spTree>
    <p:extLst>
      <p:ext uri="{BB962C8B-B14F-4D97-AF65-F5344CB8AC3E}">
        <p14:creationId xmlns:p14="http://schemas.microsoft.com/office/powerpoint/2010/main" val="249995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116737" name="Picture 9" descr="heart foci ju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7736" y="242315"/>
            <a:ext cx="8221664" cy="608228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2655" name="Freeform 15"/>
          <p:cNvSpPr>
            <a:spLocks/>
          </p:cNvSpPr>
          <p:nvPr/>
        </p:nvSpPr>
        <p:spPr bwMode="auto">
          <a:xfrm>
            <a:off x="2670176" y="1363664"/>
            <a:ext cx="5959475" cy="4122737"/>
          </a:xfrm>
          <a:custGeom>
            <a:avLst/>
            <a:gdLst>
              <a:gd name="T0" fmla="*/ 2017713 w 3754"/>
              <a:gd name="T1" fmla="*/ 2613025 h 2597"/>
              <a:gd name="T2" fmla="*/ 2395538 w 3754"/>
              <a:gd name="T3" fmla="*/ 2728912 h 2597"/>
              <a:gd name="T4" fmla="*/ 2468563 w 3754"/>
              <a:gd name="T5" fmla="*/ 2773362 h 2597"/>
              <a:gd name="T6" fmla="*/ 2728913 w 3754"/>
              <a:gd name="T7" fmla="*/ 3019425 h 2597"/>
              <a:gd name="T8" fmla="*/ 3367088 w 3754"/>
              <a:gd name="T9" fmla="*/ 3135312 h 2597"/>
              <a:gd name="T10" fmla="*/ 3513138 w 3754"/>
              <a:gd name="T11" fmla="*/ 3236912 h 2597"/>
              <a:gd name="T12" fmla="*/ 3671888 w 3754"/>
              <a:gd name="T13" fmla="*/ 3309937 h 2597"/>
              <a:gd name="T14" fmla="*/ 3962400 w 3754"/>
              <a:gd name="T15" fmla="*/ 3657600 h 2597"/>
              <a:gd name="T16" fmla="*/ 4108450 w 3754"/>
              <a:gd name="T17" fmla="*/ 3775075 h 2597"/>
              <a:gd name="T18" fmla="*/ 4616450 w 3754"/>
              <a:gd name="T19" fmla="*/ 3948112 h 2597"/>
              <a:gd name="T20" fmla="*/ 5138738 w 3754"/>
              <a:gd name="T21" fmla="*/ 3992562 h 2597"/>
              <a:gd name="T22" fmla="*/ 5195888 w 3754"/>
              <a:gd name="T23" fmla="*/ 4064000 h 2597"/>
              <a:gd name="T24" fmla="*/ 5341938 w 3754"/>
              <a:gd name="T25" fmla="*/ 4108450 h 2597"/>
              <a:gd name="T26" fmla="*/ 5516563 w 3754"/>
              <a:gd name="T27" fmla="*/ 4108450 h 2597"/>
              <a:gd name="T28" fmla="*/ 5675313 w 3754"/>
              <a:gd name="T29" fmla="*/ 3905250 h 2597"/>
              <a:gd name="T30" fmla="*/ 5791200 w 3754"/>
              <a:gd name="T31" fmla="*/ 3600450 h 2597"/>
              <a:gd name="T32" fmla="*/ 5748338 w 3754"/>
              <a:gd name="T33" fmla="*/ 2540000 h 2597"/>
              <a:gd name="T34" fmla="*/ 5559425 w 3754"/>
              <a:gd name="T35" fmla="*/ 2235200 h 2597"/>
              <a:gd name="T36" fmla="*/ 5356225 w 3754"/>
              <a:gd name="T37" fmla="*/ 1901825 h 2597"/>
              <a:gd name="T38" fmla="*/ 5153025 w 3754"/>
              <a:gd name="T39" fmla="*/ 1509712 h 2597"/>
              <a:gd name="T40" fmla="*/ 4935538 w 3754"/>
              <a:gd name="T41" fmla="*/ 1263650 h 2597"/>
              <a:gd name="T42" fmla="*/ 4659313 w 3754"/>
              <a:gd name="T43" fmla="*/ 1016000 h 2597"/>
              <a:gd name="T44" fmla="*/ 4470400 w 3754"/>
              <a:gd name="T45" fmla="*/ 784225 h 2597"/>
              <a:gd name="T46" fmla="*/ 4179888 w 3754"/>
              <a:gd name="T47" fmla="*/ 566737 h 2597"/>
              <a:gd name="T48" fmla="*/ 3817938 w 3754"/>
              <a:gd name="T49" fmla="*/ 377825 h 2597"/>
              <a:gd name="T50" fmla="*/ 3556000 w 3754"/>
              <a:gd name="T51" fmla="*/ 233362 h 2597"/>
              <a:gd name="T52" fmla="*/ 2946400 w 3754"/>
              <a:gd name="T53" fmla="*/ 73025 h 2597"/>
              <a:gd name="T54" fmla="*/ 2816225 w 3754"/>
              <a:gd name="T55" fmla="*/ 44450 h 2597"/>
              <a:gd name="T56" fmla="*/ 2686050 w 3754"/>
              <a:gd name="T57" fmla="*/ 0 h 2597"/>
              <a:gd name="T58" fmla="*/ 1944688 w 3754"/>
              <a:gd name="T59" fmla="*/ 44450 h 2597"/>
              <a:gd name="T60" fmla="*/ 1422400 w 3754"/>
              <a:gd name="T61" fmla="*/ 188912 h 2597"/>
              <a:gd name="T62" fmla="*/ 1147763 w 3754"/>
              <a:gd name="T63" fmla="*/ 377825 h 2597"/>
              <a:gd name="T64" fmla="*/ 581025 w 3754"/>
              <a:gd name="T65" fmla="*/ 566737 h 2597"/>
              <a:gd name="T66" fmla="*/ 508000 w 3754"/>
              <a:gd name="T67" fmla="*/ 696912 h 2597"/>
              <a:gd name="T68" fmla="*/ 436563 w 3754"/>
              <a:gd name="T69" fmla="*/ 828675 h 2597"/>
              <a:gd name="T70" fmla="*/ 188913 w 3754"/>
              <a:gd name="T71" fmla="*/ 1263650 h 2597"/>
              <a:gd name="T72" fmla="*/ 14288 w 3754"/>
              <a:gd name="T73" fmla="*/ 1466850 h 2597"/>
              <a:gd name="T74" fmla="*/ 14288 w 3754"/>
              <a:gd name="T75" fmla="*/ 1655762 h 2597"/>
              <a:gd name="T76" fmla="*/ 406400 w 3754"/>
              <a:gd name="T77" fmla="*/ 1844675 h 2597"/>
              <a:gd name="T78" fmla="*/ 784225 w 3754"/>
              <a:gd name="T79" fmla="*/ 2032000 h 2597"/>
              <a:gd name="T80" fmla="*/ 1016000 w 3754"/>
              <a:gd name="T81" fmla="*/ 2352675 h 2597"/>
              <a:gd name="T82" fmla="*/ 1320800 w 3754"/>
              <a:gd name="T83" fmla="*/ 2482850 h 2597"/>
              <a:gd name="T84" fmla="*/ 1436688 w 3754"/>
              <a:gd name="T85" fmla="*/ 2540000 h 259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754" h="2597">
                <a:moveTo>
                  <a:pt x="915" y="1619"/>
                </a:moveTo>
                <a:cubicBezTo>
                  <a:pt x="1033" y="1639"/>
                  <a:pt x="1157" y="1608"/>
                  <a:pt x="1271" y="1646"/>
                </a:cubicBezTo>
                <a:cubicBezTo>
                  <a:pt x="1307" y="1703"/>
                  <a:pt x="1375" y="1695"/>
                  <a:pt x="1436" y="1701"/>
                </a:cubicBezTo>
                <a:cubicBezTo>
                  <a:pt x="1460" y="1709"/>
                  <a:pt x="1486" y="1709"/>
                  <a:pt x="1509" y="1719"/>
                </a:cubicBezTo>
                <a:cubicBezTo>
                  <a:pt x="1517" y="1722"/>
                  <a:pt x="1520" y="1733"/>
                  <a:pt x="1527" y="1738"/>
                </a:cubicBezTo>
                <a:cubicBezTo>
                  <a:pt x="1535" y="1743"/>
                  <a:pt x="1546" y="1744"/>
                  <a:pt x="1555" y="1747"/>
                </a:cubicBezTo>
                <a:cubicBezTo>
                  <a:pt x="1581" y="1766"/>
                  <a:pt x="1618" y="1784"/>
                  <a:pt x="1637" y="1811"/>
                </a:cubicBezTo>
                <a:cubicBezTo>
                  <a:pt x="1663" y="1847"/>
                  <a:pt x="1676" y="1883"/>
                  <a:pt x="1719" y="1902"/>
                </a:cubicBezTo>
                <a:cubicBezTo>
                  <a:pt x="1833" y="1952"/>
                  <a:pt x="1976" y="1951"/>
                  <a:pt x="2094" y="1957"/>
                </a:cubicBezTo>
                <a:cubicBezTo>
                  <a:pt x="2103" y="1963"/>
                  <a:pt x="2111" y="1970"/>
                  <a:pt x="2121" y="1975"/>
                </a:cubicBezTo>
                <a:cubicBezTo>
                  <a:pt x="2130" y="1979"/>
                  <a:pt x="2141" y="1979"/>
                  <a:pt x="2149" y="1984"/>
                </a:cubicBezTo>
                <a:cubicBezTo>
                  <a:pt x="2183" y="2005"/>
                  <a:pt x="2163" y="2023"/>
                  <a:pt x="2213" y="2039"/>
                </a:cubicBezTo>
                <a:cubicBezTo>
                  <a:pt x="2244" y="2072"/>
                  <a:pt x="2223" y="2055"/>
                  <a:pt x="2286" y="2076"/>
                </a:cubicBezTo>
                <a:cubicBezTo>
                  <a:pt x="2295" y="2079"/>
                  <a:pt x="2313" y="2085"/>
                  <a:pt x="2313" y="2085"/>
                </a:cubicBezTo>
                <a:cubicBezTo>
                  <a:pt x="2335" y="2106"/>
                  <a:pt x="2377" y="2149"/>
                  <a:pt x="2377" y="2149"/>
                </a:cubicBezTo>
                <a:cubicBezTo>
                  <a:pt x="2400" y="2205"/>
                  <a:pt x="2435" y="2284"/>
                  <a:pt x="2496" y="2304"/>
                </a:cubicBezTo>
                <a:cubicBezTo>
                  <a:pt x="2578" y="2359"/>
                  <a:pt x="2482" y="2286"/>
                  <a:pt x="2533" y="2350"/>
                </a:cubicBezTo>
                <a:cubicBezTo>
                  <a:pt x="2545" y="2365"/>
                  <a:pt x="2571" y="2372"/>
                  <a:pt x="2588" y="2378"/>
                </a:cubicBezTo>
                <a:cubicBezTo>
                  <a:pt x="2628" y="2439"/>
                  <a:pt x="2633" y="2480"/>
                  <a:pt x="2707" y="2506"/>
                </a:cubicBezTo>
                <a:cubicBezTo>
                  <a:pt x="2774" y="2502"/>
                  <a:pt x="2855" y="2528"/>
                  <a:pt x="2908" y="2487"/>
                </a:cubicBezTo>
                <a:cubicBezTo>
                  <a:pt x="2968" y="2440"/>
                  <a:pt x="2883" y="2474"/>
                  <a:pt x="2953" y="2451"/>
                </a:cubicBezTo>
                <a:cubicBezTo>
                  <a:pt x="3055" y="2460"/>
                  <a:pt x="3141" y="2484"/>
                  <a:pt x="3237" y="2515"/>
                </a:cubicBezTo>
                <a:cubicBezTo>
                  <a:pt x="3246" y="2521"/>
                  <a:pt x="3257" y="2525"/>
                  <a:pt x="3264" y="2533"/>
                </a:cubicBezTo>
                <a:cubicBezTo>
                  <a:pt x="3270" y="2540"/>
                  <a:pt x="3266" y="2554"/>
                  <a:pt x="3273" y="2560"/>
                </a:cubicBezTo>
                <a:cubicBezTo>
                  <a:pt x="3283" y="2568"/>
                  <a:pt x="3298" y="2566"/>
                  <a:pt x="3310" y="2570"/>
                </a:cubicBezTo>
                <a:cubicBezTo>
                  <a:pt x="3328" y="2576"/>
                  <a:pt x="3347" y="2582"/>
                  <a:pt x="3365" y="2588"/>
                </a:cubicBezTo>
                <a:cubicBezTo>
                  <a:pt x="3374" y="2591"/>
                  <a:pt x="3392" y="2597"/>
                  <a:pt x="3392" y="2597"/>
                </a:cubicBezTo>
                <a:cubicBezTo>
                  <a:pt x="3420" y="2594"/>
                  <a:pt x="3449" y="2597"/>
                  <a:pt x="3475" y="2588"/>
                </a:cubicBezTo>
                <a:cubicBezTo>
                  <a:pt x="3498" y="2580"/>
                  <a:pt x="3521" y="2532"/>
                  <a:pt x="3539" y="2515"/>
                </a:cubicBezTo>
                <a:cubicBezTo>
                  <a:pt x="3561" y="2448"/>
                  <a:pt x="3530" y="2529"/>
                  <a:pt x="3575" y="2460"/>
                </a:cubicBezTo>
                <a:cubicBezTo>
                  <a:pt x="3600" y="2422"/>
                  <a:pt x="3595" y="2371"/>
                  <a:pt x="3621" y="2332"/>
                </a:cubicBezTo>
                <a:cubicBezTo>
                  <a:pt x="3647" y="2224"/>
                  <a:pt x="3610" y="2357"/>
                  <a:pt x="3648" y="2268"/>
                </a:cubicBezTo>
                <a:cubicBezTo>
                  <a:pt x="3660" y="2238"/>
                  <a:pt x="3668" y="2198"/>
                  <a:pt x="3676" y="2167"/>
                </a:cubicBezTo>
                <a:cubicBezTo>
                  <a:pt x="3693" y="1991"/>
                  <a:pt x="3754" y="1741"/>
                  <a:pt x="3621" y="1600"/>
                </a:cubicBezTo>
                <a:cubicBezTo>
                  <a:pt x="3609" y="1563"/>
                  <a:pt x="3579" y="1534"/>
                  <a:pt x="3557" y="1500"/>
                </a:cubicBezTo>
                <a:cubicBezTo>
                  <a:pt x="3537" y="1470"/>
                  <a:pt x="3521" y="1438"/>
                  <a:pt x="3502" y="1408"/>
                </a:cubicBezTo>
                <a:cubicBezTo>
                  <a:pt x="3492" y="1369"/>
                  <a:pt x="3479" y="1341"/>
                  <a:pt x="3456" y="1308"/>
                </a:cubicBezTo>
                <a:cubicBezTo>
                  <a:pt x="3442" y="1266"/>
                  <a:pt x="3405" y="1230"/>
                  <a:pt x="3374" y="1198"/>
                </a:cubicBezTo>
                <a:cubicBezTo>
                  <a:pt x="3357" y="1147"/>
                  <a:pt x="3336" y="1103"/>
                  <a:pt x="3319" y="1052"/>
                </a:cubicBezTo>
                <a:cubicBezTo>
                  <a:pt x="3306" y="1012"/>
                  <a:pt x="3270" y="983"/>
                  <a:pt x="3246" y="951"/>
                </a:cubicBezTo>
                <a:cubicBezTo>
                  <a:pt x="3194" y="881"/>
                  <a:pt x="3232" y="911"/>
                  <a:pt x="3182" y="878"/>
                </a:cubicBezTo>
                <a:cubicBezTo>
                  <a:pt x="3169" y="838"/>
                  <a:pt x="3143" y="819"/>
                  <a:pt x="3109" y="796"/>
                </a:cubicBezTo>
                <a:cubicBezTo>
                  <a:pt x="3088" y="763"/>
                  <a:pt x="3073" y="753"/>
                  <a:pt x="3036" y="741"/>
                </a:cubicBezTo>
                <a:cubicBezTo>
                  <a:pt x="3007" y="700"/>
                  <a:pt x="2979" y="663"/>
                  <a:pt x="2935" y="640"/>
                </a:cubicBezTo>
                <a:cubicBezTo>
                  <a:pt x="2914" y="609"/>
                  <a:pt x="2883" y="597"/>
                  <a:pt x="2862" y="567"/>
                </a:cubicBezTo>
                <a:cubicBezTo>
                  <a:pt x="2846" y="543"/>
                  <a:pt x="2831" y="518"/>
                  <a:pt x="2816" y="494"/>
                </a:cubicBezTo>
                <a:cubicBezTo>
                  <a:pt x="2810" y="485"/>
                  <a:pt x="2797" y="483"/>
                  <a:pt x="2789" y="476"/>
                </a:cubicBezTo>
                <a:cubicBezTo>
                  <a:pt x="2737" y="430"/>
                  <a:pt x="2701" y="379"/>
                  <a:pt x="2633" y="357"/>
                </a:cubicBezTo>
                <a:cubicBezTo>
                  <a:pt x="2584" y="324"/>
                  <a:pt x="2578" y="306"/>
                  <a:pt x="2515" y="293"/>
                </a:cubicBezTo>
                <a:cubicBezTo>
                  <a:pt x="2484" y="263"/>
                  <a:pt x="2442" y="260"/>
                  <a:pt x="2405" y="238"/>
                </a:cubicBezTo>
                <a:cubicBezTo>
                  <a:pt x="2384" y="225"/>
                  <a:pt x="2328" y="177"/>
                  <a:pt x="2304" y="165"/>
                </a:cubicBezTo>
                <a:cubicBezTo>
                  <a:pt x="2284" y="155"/>
                  <a:pt x="2261" y="154"/>
                  <a:pt x="2240" y="147"/>
                </a:cubicBezTo>
                <a:cubicBezTo>
                  <a:pt x="2185" y="89"/>
                  <a:pt x="2079" y="101"/>
                  <a:pt x="2003" y="92"/>
                </a:cubicBezTo>
                <a:cubicBezTo>
                  <a:pt x="1959" y="50"/>
                  <a:pt x="1916" y="53"/>
                  <a:pt x="1856" y="46"/>
                </a:cubicBezTo>
                <a:cubicBezTo>
                  <a:pt x="1847" y="43"/>
                  <a:pt x="1838" y="39"/>
                  <a:pt x="1829" y="37"/>
                </a:cubicBezTo>
                <a:cubicBezTo>
                  <a:pt x="1811" y="33"/>
                  <a:pt x="1792" y="34"/>
                  <a:pt x="1774" y="28"/>
                </a:cubicBezTo>
                <a:cubicBezTo>
                  <a:pt x="1764" y="25"/>
                  <a:pt x="1757" y="13"/>
                  <a:pt x="1747" y="10"/>
                </a:cubicBezTo>
                <a:cubicBezTo>
                  <a:pt x="1729" y="4"/>
                  <a:pt x="1710" y="3"/>
                  <a:pt x="1692" y="0"/>
                </a:cubicBezTo>
                <a:cubicBezTo>
                  <a:pt x="1543" y="3"/>
                  <a:pt x="1393" y="1"/>
                  <a:pt x="1244" y="10"/>
                </a:cubicBezTo>
                <a:cubicBezTo>
                  <a:pt x="1235" y="11"/>
                  <a:pt x="1233" y="24"/>
                  <a:pt x="1225" y="28"/>
                </a:cubicBezTo>
                <a:cubicBezTo>
                  <a:pt x="1217" y="33"/>
                  <a:pt x="1207" y="34"/>
                  <a:pt x="1198" y="37"/>
                </a:cubicBezTo>
                <a:cubicBezTo>
                  <a:pt x="1098" y="137"/>
                  <a:pt x="1074" y="111"/>
                  <a:pt x="896" y="119"/>
                </a:cubicBezTo>
                <a:cubicBezTo>
                  <a:pt x="872" y="122"/>
                  <a:pt x="846" y="121"/>
                  <a:pt x="823" y="128"/>
                </a:cubicBezTo>
                <a:cubicBezTo>
                  <a:pt x="780" y="141"/>
                  <a:pt x="778" y="232"/>
                  <a:pt x="723" y="238"/>
                </a:cubicBezTo>
                <a:cubicBezTo>
                  <a:pt x="629" y="249"/>
                  <a:pt x="534" y="244"/>
                  <a:pt x="439" y="247"/>
                </a:cubicBezTo>
                <a:cubicBezTo>
                  <a:pt x="407" y="281"/>
                  <a:pt x="389" y="318"/>
                  <a:pt x="366" y="357"/>
                </a:cubicBezTo>
                <a:cubicBezTo>
                  <a:pt x="355" y="376"/>
                  <a:pt x="329" y="412"/>
                  <a:pt x="329" y="412"/>
                </a:cubicBezTo>
                <a:cubicBezTo>
                  <a:pt x="326" y="421"/>
                  <a:pt x="324" y="430"/>
                  <a:pt x="320" y="439"/>
                </a:cubicBezTo>
                <a:cubicBezTo>
                  <a:pt x="315" y="449"/>
                  <a:pt x="306" y="457"/>
                  <a:pt x="302" y="467"/>
                </a:cubicBezTo>
                <a:cubicBezTo>
                  <a:pt x="277" y="526"/>
                  <a:pt x="311" y="484"/>
                  <a:pt x="275" y="522"/>
                </a:cubicBezTo>
                <a:cubicBezTo>
                  <a:pt x="262" y="557"/>
                  <a:pt x="237" y="561"/>
                  <a:pt x="220" y="595"/>
                </a:cubicBezTo>
                <a:cubicBezTo>
                  <a:pt x="188" y="661"/>
                  <a:pt x="183" y="755"/>
                  <a:pt x="119" y="796"/>
                </a:cubicBezTo>
                <a:cubicBezTo>
                  <a:pt x="73" y="865"/>
                  <a:pt x="136" y="783"/>
                  <a:pt x="64" y="832"/>
                </a:cubicBezTo>
                <a:cubicBezTo>
                  <a:pt x="41" y="848"/>
                  <a:pt x="25" y="900"/>
                  <a:pt x="9" y="924"/>
                </a:cubicBezTo>
                <a:cubicBezTo>
                  <a:pt x="6" y="933"/>
                  <a:pt x="0" y="942"/>
                  <a:pt x="0" y="951"/>
                </a:cubicBezTo>
                <a:cubicBezTo>
                  <a:pt x="0" y="982"/>
                  <a:pt x="2" y="1013"/>
                  <a:pt x="9" y="1043"/>
                </a:cubicBezTo>
                <a:cubicBezTo>
                  <a:pt x="23" y="1104"/>
                  <a:pt x="127" y="1109"/>
                  <a:pt x="174" y="1116"/>
                </a:cubicBezTo>
                <a:cubicBezTo>
                  <a:pt x="204" y="1136"/>
                  <a:pt x="232" y="1136"/>
                  <a:pt x="256" y="1162"/>
                </a:cubicBezTo>
                <a:cubicBezTo>
                  <a:pt x="284" y="1245"/>
                  <a:pt x="390" y="1258"/>
                  <a:pt x="467" y="1271"/>
                </a:cubicBezTo>
                <a:cubicBezTo>
                  <a:pt x="476" y="1274"/>
                  <a:pt x="487" y="1273"/>
                  <a:pt x="494" y="1280"/>
                </a:cubicBezTo>
                <a:cubicBezTo>
                  <a:pt x="539" y="1325"/>
                  <a:pt x="529" y="1344"/>
                  <a:pt x="585" y="1381"/>
                </a:cubicBezTo>
                <a:cubicBezTo>
                  <a:pt x="598" y="1416"/>
                  <a:pt x="615" y="1455"/>
                  <a:pt x="640" y="1482"/>
                </a:cubicBezTo>
                <a:cubicBezTo>
                  <a:pt x="657" y="1532"/>
                  <a:pt x="668" y="1527"/>
                  <a:pt x="723" y="1536"/>
                </a:cubicBezTo>
                <a:cubicBezTo>
                  <a:pt x="759" y="1549"/>
                  <a:pt x="796" y="1552"/>
                  <a:pt x="832" y="1564"/>
                </a:cubicBezTo>
                <a:cubicBezTo>
                  <a:pt x="838" y="1570"/>
                  <a:pt x="843" y="1578"/>
                  <a:pt x="851" y="1582"/>
                </a:cubicBezTo>
                <a:cubicBezTo>
                  <a:pt x="868" y="1590"/>
                  <a:pt x="905" y="1600"/>
                  <a:pt x="905" y="1600"/>
                </a:cubicBezTo>
                <a:cubicBezTo>
                  <a:pt x="926" y="1621"/>
                  <a:pt x="933" y="1619"/>
                  <a:pt x="915" y="1619"/>
                </a:cubicBezTo>
                <a:close/>
              </a:path>
            </a:pathLst>
          </a:custGeom>
          <a:noFill/>
          <a:ln w="28575" cap="flat" cmpd="sng">
            <a:solidFill>
              <a:schemeClr val="bg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solidFill>
                <a:srgbClr val="FFFF00"/>
              </a:solidFill>
            </a:endParaRPr>
          </a:p>
        </p:txBody>
      </p:sp>
      <p:sp>
        <p:nvSpPr>
          <p:cNvPr id="112656" name="Line 16"/>
          <p:cNvSpPr>
            <a:spLocks noChangeShapeType="1"/>
          </p:cNvSpPr>
          <p:nvPr/>
        </p:nvSpPr>
        <p:spPr bwMode="auto">
          <a:xfrm flipV="1">
            <a:off x="7772400" y="1371600"/>
            <a:ext cx="762000" cy="13716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srgbClr val="FFFF00"/>
              </a:solidFill>
              <a:latin typeface="Tahoma" charset="0"/>
              <a:ea typeface="ＭＳ Ｐゴシック" charset="0"/>
            </a:endParaRPr>
          </a:p>
        </p:txBody>
      </p:sp>
      <p:sp>
        <p:nvSpPr>
          <p:cNvPr id="112657" name="Text Box 17"/>
          <p:cNvSpPr txBox="1">
            <a:spLocks noChangeArrowheads="1"/>
          </p:cNvSpPr>
          <p:nvPr/>
        </p:nvSpPr>
        <p:spPr bwMode="auto">
          <a:xfrm>
            <a:off x="7086601" y="838201"/>
            <a:ext cx="3192463" cy="5191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800">
                <a:solidFill>
                  <a:schemeClr val="tx2"/>
                </a:solidFill>
                <a:latin typeface="Tahoma" pitchFamily="34" charset="0"/>
                <a:ea typeface="MS PGothic" pitchFamily="34" charset="-128"/>
              </a:defRPr>
            </a:lvl1pPr>
            <a:lvl2pPr marL="742950" indent="-285750" eaLnBrk="0" hangingPunct="0">
              <a:defRPr sz="2800">
                <a:solidFill>
                  <a:schemeClr val="tx2"/>
                </a:solidFill>
                <a:latin typeface="Tahoma" pitchFamily="34" charset="0"/>
                <a:ea typeface="MS PGothic" pitchFamily="34" charset="-128"/>
              </a:defRPr>
            </a:lvl2pPr>
            <a:lvl3pPr marL="1143000" indent="-228600" eaLnBrk="0" hangingPunct="0">
              <a:defRPr sz="2800">
                <a:solidFill>
                  <a:schemeClr val="tx2"/>
                </a:solidFill>
                <a:latin typeface="Tahoma" pitchFamily="34" charset="0"/>
                <a:ea typeface="MS PGothic" pitchFamily="34" charset="-128"/>
              </a:defRPr>
            </a:lvl3pPr>
            <a:lvl4pPr marL="1600200" indent="-228600" eaLnBrk="0" hangingPunct="0">
              <a:defRPr sz="2800">
                <a:solidFill>
                  <a:schemeClr val="tx2"/>
                </a:solidFill>
                <a:latin typeface="Tahoma" pitchFamily="34" charset="0"/>
                <a:ea typeface="MS PGothic" pitchFamily="34" charset="-128"/>
              </a:defRPr>
            </a:lvl4pPr>
            <a:lvl5pPr marL="2057400" indent="-228600" eaLnBrk="0" hangingPunct="0">
              <a:defRPr sz="2800">
                <a:solidFill>
                  <a:schemeClr val="tx2"/>
                </a:solidFill>
                <a:latin typeface="Tahoma" pitchFamily="34" charset="0"/>
                <a:ea typeface="MS PGothic" pitchFamily="34" charset="-128"/>
              </a:defRPr>
            </a:lvl5pPr>
            <a:lvl6pPr marL="2514600" indent="-228600" eaLnBrk="0" fontAlgn="base" hangingPunct="0">
              <a:spcBef>
                <a:spcPct val="0"/>
              </a:spcBef>
              <a:spcAft>
                <a:spcPct val="0"/>
              </a:spcAft>
              <a:defRPr sz="2800">
                <a:solidFill>
                  <a:schemeClr val="tx2"/>
                </a:solidFill>
                <a:latin typeface="Tahoma" pitchFamily="34" charset="0"/>
                <a:ea typeface="MS PGothic" pitchFamily="34" charset="-128"/>
              </a:defRPr>
            </a:lvl6pPr>
            <a:lvl7pPr marL="2971800" indent="-228600" eaLnBrk="0" fontAlgn="base" hangingPunct="0">
              <a:spcBef>
                <a:spcPct val="0"/>
              </a:spcBef>
              <a:spcAft>
                <a:spcPct val="0"/>
              </a:spcAft>
              <a:defRPr sz="2800">
                <a:solidFill>
                  <a:schemeClr val="tx2"/>
                </a:solidFill>
                <a:latin typeface="Tahoma" pitchFamily="34" charset="0"/>
                <a:ea typeface="MS PGothic" pitchFamily="34" charset="-128"/>
              </a:defRPr>
            </a:lvl7pPr>
            <a:lvl8pPr marL="3429000" indent="-228600" eaLnBrk="0" fontAlgn="base" hangingPunct="0">
              <a:spcBef>
                <a:spcPct val="0"/>
              </a:spcBef>
              <a:spcAft>
                <a:spcPct val="0"/>
              </a:spcAft>
              <a:defRPr sz="2800">
                <a:solidFill>
                  <a:schemeClr val="tx2"/>
                </a:solidFill>
                <a:latin typeface="Tahoma" pitchFamily="34" charset="0"/>
                <a:ea typeface="MS PGothic" pitchFamily="34" charset="-128"/>
              </a:defRPr>
            </a:lvl8pPr>
            <a:lvl9pPr marL="3886200" indent="-228600" eaLnBrk="0" fontAlgn="base" hangingPunct="0">
              <a:spcBef>
                <a:spcPct val="0"/>
              </a:spcBef>
              <a:spcAft>
                <a:spcPct val="0"/>
              </a:spcAft>
              <a:defRPr sz="2800">
                <a:solidFill>
                  <a:schemeClr val="tx2"/>
                </a:solidFill>
                <a:latin typeface="Tahoma" pitchFamily="34" charset="0"/>
                <a:ea typeface="MS PGothic" pitchFamily="34" charset="-128"/>
              </a:defRPr>
            </a:lvl9pPr>
          </a:lstStyle>
          <a:p>
            <a:pPr eaLnBrk="1" hangingPunct="1"/>
            <a:r>
              <a:rPr lang="en-US" altLang="en-US">
                <a:solidFill>
                  <a:srgbClr val="FFFF00"/>
                </a:solidFill>
                <a:effectLst>
                  <a:outerShdw blurRad="38100" dist="38100" dir="2700000" algn="tl">
                    <a:srgbClr val="000000"/>
                  </a:outerShdw>
                </a:effectLst>
              </a:rPr>
              <a:t>muscle cell nucleus</a:t>
            </a:r>
          </a:p>
        </p:txBody>
      </p:sp>
      <p:sp>
        <p:nvSpPr>
          <p:cNvPr id="112658" name="Text Box 18"/>
          <p:cNvSpPr txBox="1">
            <a:spLocks noChangeArrowheads="1"/>
          </p:cNvSpPr>
          <p:nvPr/>
        </p:nvSpPr>
        <p:spPr bwMode="auto">
          <a:xfrm>
            <a:off x="2362201" y="4419600"/>
            <a:ext cx="2225675" cy="9540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800">
                <a:solidFill>
                  <a:schemeClr val="tx2"/>
                </a:solidFill>
                <a:latin typeface="Tahoma" pitchFamily="34" charset="0"/>
                <a:ea typeface="MS PGothic" pitchFamily="34" charset="-128"/>
              </a:defRPr>
            </a:lvl1pPr>
            <a:lvl2pPr marL="742950" indent="-285750" eaLnBrk="0" hangingPunct="0">
              <a:defRPr sz="2800">
                <a:solidFill>
                  <a:schemeClr val="tx2"/>
                </a:solidFill>
                <a:latin typeface="Tahoma" pitchFamily="34" charset="0"/>
                <a:ea typeface="MS PGothic" pitchFamily="34" charset="-128"/>
              </a:defRPr>
            </a:lvl2pPr>
            <a:lvl3pPr marL="1143000" indent="-228600" eaLnBrk="0" hangingPunct="0">
              <a:defRPr sz="2800">
                <a:solidFill>
                  <a:schemeClr val="tx2"/>
                </a:solidFill>
                <a:latin typeface="Tahoma" pitchFamily="34" charset="0"/>
                <a:ea typeface="MS PGothic" pitchFamily="34" charset="-128"/>
              </a:defRPr>
            </a:lvl3pPr>
            <a:lvl4pPr marL="1600200" indent="-228600" eaLnBrk="0" hangingPunct="0">
              <a:defRPr sz="2800">
                <a:solidFill>
                  <a:schemeClr val="tx2"/>
                </a:solidFill>
                <a:latin typeface="Tahoma" pitchFamily="34" charset="0"/>
                <a:ea typeface="MS PGothic" pitchFamily="34" charset="-128"/>
              </a:defRPr>
            </a:lvl4pPr>
            <a:lvl5pPr marL="2057400" indent="-228600" eaLnBrk="0" hangingPunct="0">
              <a:defRPr sz="2800">
                <a:solidFill>
                  <a:schemeClr val="tx2"/>
                </a:solidFill>
                <a:latin typeface="Tahoma" pitchFamily="34" charset="0"/>
                <a:ea typeface="MS PGothic" pitchFamily="34" charset="-128"/>
              </a:defRPr>
            </a:lvl5pPr>
            <a:lvl6pPr marL="2514600" indent="-228600" eaLnBrk="0" fontAlgn="base" hangingPunct="0">
              <a:spcBef>
                <a:spcPct val="0"/>
              </a:spcBef>
              <a:spcAft>
                <a:spcPct val="0"/>
              </a:spcAft>
              <a:defRPr sz="2800">
                <a:solidFill>
                  <a:schemeClr val="tx2"/>
                </a:solidFill>
                <a:latin typeface="Tahoma" pitchFamily="34" charset="0"/>
                <a:ea typeface="MS PGothic" pitchFamily="34" charset="-128"/>
              </a:defRPr>
            </a:lvl6pPr>
            <a:lvl7pPr marL="2971800" indent="-228600" eaLnBrk="0" fontAlgn="base" hangingPunct="0">
              <a:spcBef>
                <a:spcPct val="0"/>
              </a:spcBef>
              <a:spcAft>
                <a:spcPct val="0"/>
              </a:spcAft>
              <a:defRPr sz="2800">
                <a:solidFill>
                  <a:schemeClr val="tx2"/>
                </a:solidFill>
                <a:latin typeface="Tahoma" pitchFamily="34" charset="0"/>
                <a:ea typeface="MS PGothic" pitchFamily="34" charset="-128"/>
              </a:defRPr>
            </a:lvl7pPr>
            <a:lvl8pPr marL="3429000" indent="-228600" eaLnBrk="0" fontAlgn="base" hangingPunct="0">
              <a:spcBef>
                <a:spcPct val="0"/>
              </a:spcBef>
              <a:spcAft>
                <a:spcPct val="0"/>
              </a:spcAft>
              <a:defRPr sz="2800">
                <a:solidFill>
                  <a:schemeClr val="tx2"/>
                </a:solidFill>
                <a:latin typeface="Tahoma" pitchFamily="34" charset="0"/>
                <a:ea typeface="MS PGothic" pitchFamily="34" charset="-128"/>
              </a:defRPr>
            </a:lvl8pPr>
            <a:lvl9pPr marL="3886200" indent="-228600" eaLnBrk="0" fontAlgn="base" hangingPunct="0">
              <a:spcBef>
                <a:spcPct val="0"/>
              </a:spcBef>
              <a:spcAft>
                <a:spcPct val="0"/>
              </a:spcAft>
              <a:defRPr sz="2800">
                <a:solidFill>
                  <a:schemeClr val="tx2"/>
                </a:solidFill>
                <a:latin typeface="Tahoma" pitchFamily="34" charset="0"/>
                <a:ea typeface="MS PGothic" pitchFamily="34" charset="-128"/>
              </a:defRPr>
            </a:lvl9pPr>
          </a:lstStyle>
          <a:p>
            <a:pPr eaLnBrk="1" hangingPunct="1"/>
            <a:r>
              <a:rPr lang="en-US" altLang="en-US">
                <a:solidFill>
                  <a:srgbClr val="FFFF00"/>
                </a:solidFill>
                <a:effectLst>
                  <a:outerShdw blurRad="38100" dist="38100" dir="2700000" algn="tl">
                    <a:srgbClr val="000000"/>
                  </a:outerShdw>
                </a:effectLst>
                <a:latin typeface="Arial" pitchFamily="34" charset="0"/>
              </a:rPr>
              <a:t>RNA with </a:t>
            </a:r>
          </a:p>
          <a:p>
            <a:pPr eaLnBrk="1" hangingPunct="1"/>
            <a:r>
              <a:rPr lang="en-US" altLang="en-US">
                <a:solidFill>
                  <a:srgbClr val="FFFF00"/>
                </a:solidFill>
                <a:effectLst>
                  <a:outerShdw blurRad="38100" dist="38100" dir="2700000" algn="tl">
                    <a:srgbClr val="000000"/>
                  </a:outerShdw>
                </a:effectLst>
                <a:latin typeface="Arial" pitchFamily="34" charset="0"/>
              </a:rPr>
              <a:t>repeat</a:t>
            </a:r>
          </a:p>
        </p:txBody>
      </p:sp>
      <p:sp>
        <p:nvSpPr>
          <p:cNvPr id="112659" name="Freeform 19"/>
          <p:cNvSpPr>
            <a:spLocks/>
          </p:cNvSpPr>
          <p:nvPr/>
        </p:nvSpPr>
        <p:spPr bwMode="auto">
          <a:xfrm rot="-2720103">
            <a:off x="3555206" y="3455194"/>
            <a:ext cx="2490788" cy="152400"/>
          </a:xfrm>
          <a:custGeom>
            <a:avLst/>
            <a:gdLst>
              <a:gd name="T0" fmla="*/ 0 w 1824"/>
              <a:gd name="T1" fmla="*/ 152400 h 240"/>
              <a:gd name="T2" fmla="*/ 1048753 w 1824"/>
              <a:gd name="T3" fmla="*/ 0 h 240"/>
              <a:gd name="T4" fmla="*/ 2490788 w 1824"/>
              <a:gd name="T5" fmla="*/ 152400 h 240"/>
              <a:gd name="T6" fmla="*/ 0 60000 65536"/>
              <a:gd name="T7" fmla="*/ 0 60000 65536"/>
              <a:gd name="T8" fmla="*/ 0 60000 65536"/>
            </a:gdLst>
            <a:ahLst/>
            <a:cxnLst>
              <a:cxn ang="T6">
                <a:pos x="T0" y="T1"/>
              </a:cxn>
              <a:cxn ang="T7">
                <a:pos x="T2" y="T3"/>
              </a:cxn>
              <a:cxn ang="T8">
                <a:pos x="T4" y="T5"/>
              </a:cxn>
            </a:cxnLst>
            <a:rect l="0" t="0" r="r" b="b"/>
            <a:pathLst>
              <a:path w="1824" h="240">
                <a:moveTo>
                  <a:pt x="0" y="240"/>
                </a:moveTo>
                <a:cubicBezTo>
                  <a:pt x="232" y="120"/>
                  <a:pt x="464" y="0"/>
                  <a:pt x="768" y="0"/>
                </a:cubicBezTo>
                <a:cubicBezTo>
                  <a:pt x="1072" y="0"/>
                  <a:pt x="1448" y="120"/>
                  <a:pt x="1824" y="240"/>
                </a:cubicBezTo>
              </a:path>
            </a:pathLst>
          </a:custGeom>
          <a:noFill/>
          <a:ln w="38100" cmpd="sng">
            <a:solidFill>
              <a:schemeClr val="bg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solidFill>
                <a:srgbClr val="FFFF00"/>
              </a:solidFill>
            </a:endParaRPr>
          </a:p>
        </p:txBody>
      </p:sp>
      <p:sp>
        <p:nvSpPr>
          <p:cNvPr id="8" name="TextBox 7"/>
          <p:cNvSpPr txBox="1"/>
          <p:nvPr/>
        </p:nvSpPr>
        <p:spPr>
          <a:xfrm>
            <a:off x="1752600" y="6324600"/>
            <a:ext cx="8458200" cy="338554"/>
          </a:xfrm>
          <a:prstGeom prst="rect">
            <a:avLst/>
          </a:prstGeom>
          <a:noFill/>
        </p:spPr>
        <p:txBody>
          <a:bodyPr wrap="square" rtlCol="0">
            <a:spAutoFit/>
          </a:bodyPr>
          <a:lstStyle/>
          <a:p>
            <a:r>
              <a:rPr lang="en-US" sz="1600" i="1" dirty="0">
                <a:solidFill>
                  <a:srgbClr val="FFFF00"/>
                </a:solidFill>
              </a:rPr>
              <a:t>Slide courtesy of Charles Thornton, MD, University of Rochester Medical Center</a:t>
            </a:r>
          </a:p>
        </p:txBody>
      </p:sp>
    </p:spTree>
    <p:extLst>
      <p:ext uri="{BB962C8B-B14F-4D97-AF65-F5344CB8AC3E}">
        <p14:creationId xmlns:p14="http://schemas.microsoft.com/office/powerpoint/2010/main" val="24898395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496066" name="Text Box 2"/>
          <p:cNvSpPr txBox="1">
            <a:spLocks noChangeArrowheads="1"/>
          </p:cNvSpPr>
          <p:nvPr/>
        </p:nvSpPr>
        <p:spPr bwMode="auto">
          <a:xfrm>
            <a:off x="3352801" y="5486401"/>
            <a:ext cx="4494213" cy="523875"/>
          </a:xfrm>
          <a:prstGeom prst="rect">
            <a:avLst/>
          </a:prstGeom>
          <a:noFill/>
          <a:ln w="9525">
            <a:noFill/>
            <a:miter lim="800000"/>
            <a:headEnd/>
            <a:tailEnd/>
          </a:ln>
          <a:effectLst/>
        </p:spPr>
        <p:txBody>
          <a:bodyPr wrap="none">
            <a:spAutoFit/>
          </a:bodyPr>
          <a:lstStyle>
            <a:lvl1pPr eaLnBrk="0" hangingPunct="0">
              <a:defRPr sz="2800">
                <a:solidFill>
                  <a:schemeClr val="tx2"/>
                </a:solidFill>
                <a:latin typeface="Tahoma" pitchFamily="34" charset="0"/>
                <a:ea typeface="MS PGothic" pitchFamily="34" charset="-128"/>
              </a:defRPr>
            </a:lvl1pPr>
            <a:lvl2pPr marL="742950" indent="-285750" eaLnBrk="0" hangingPunct="0">
              <a:defRPr sz="2800">
                <a:solidFill>
                  <a:schemeClr val="tx2"/>
                </a:solidFill>
                <a:latin typeface="Tahoma" pitchFamily="34" charset="0"/>
                <a:ea typeface="MS PGothic" pitchFamily="34" charset="-128"/>
              </a:defRPr>
            </a:lvl2pPr>
            <a:lvl3pPr marL="1143000" indent="-228600" eaLnBrk="0" hangingPunct="0">
              <a:defRPr sz="2800">
                <a:solidFill>
                  <a:schemeClr val="tx2"/>
                </a:solidFill>
                <a:latin typeface="Tahoma" pitchFamily="34" charset="0"/>
                <a:ea typeface="MS PGothic" pitchFamily="34" charset="-128"/>
              </a:defRPr>
            </a:lvl3pPr>
            <a:lvl4pPr marL="1600200" indent="-228600" eaLnBrk="0" hangingPunct="0">
              <a:defRPr sz="2800">
                <a:solidFill>
                  <a:schemeClr val="tx2"/>
                </a:solidFill>
                <a:latin typeface="Tahoma" pitchFamily="34" charset="0"/>
                <a:ea typeface="MS PGothic" pitchFamily="34" charset="-128"/>
              </a:defRPr>
            </a:lvl4pPr>
            <a:lvl5pPr marL="2057400" indent="-228600" eaLnBrk="0" hangingPunct="0">
              <a:defRPr sz="2800">
                <a:solidFill>
                  <a:schemeClr val="tx2"/>
                </a:solidFill>
                <a:latin typeface="Tahoma" pitchFamily="34" charset="0"/>
                <a:ea typeface="MS PGothic" pitchFamily="34" charset="-128"/>
              </a:defRPr>
            </a:lvl5pPr>
            <a:lvl6pPr marL="2514600" indent="-228600" eaLnBrk="0" fontAlgn="base" hangingPunct="0">
              <a:spcBef>
                <a:spcPct val="0"/>
              </a:spcBef>
              <a:spcAft>
                <a:spcPct val="0"/>
              </a:spcAft>
              <a:defRPr sz="2800">
                <a:solidFill>
                  <a:schemeClr val="tx2"/>
                </a:solidFill>
                <a:latin typeface="Tahoma" pitchFamily="34" charset="0"/>
                <a:ea typeface="MS PGothic" pitchFamily="34" charset="-128"/>
              </a:defRPr>
            </a:lvl6pPr>
            <a:lvl7pPr marL="2971800" indent="-228600" eaLnBrk="0" fontAlgn="base" hangingPunct="0">
              <a:spcBef>
                <a:spcPct val="0"/>
              </a:spcBef>
              <a:spcAft>
                <a:spcPct val="0"/>
              </a:spcAft>
              <a:defRPr sz="2800">
                <a:solidFill>
                  <a:schemeClr val="tx2"/>
                </a:solidFill>
                <a:latin typeface="Tahoma" pitchFamily="34" charset="0"/>
                <a:ea typeface="MS PGothic" pitchFamily="34" charset="-128"/>
              </a:defRPr>
            </a:lvl7pPr>
            <a:lvl8pPr marL="3429000" indent="-228600" eaLnBrk="0" fontAlgn="base" hangingPunct="0">
              <a:spcBef>
                <a:spcPct val="0"/>
              </a:spcBef>
              <a:spcAft>
                <a:spcPct val="0"/>
              </a:spcAft>
              <a:defRPr sz="2800">
                <a:solidFill>
                  <a:schemeClr val="tx2"/>
                </a:solidFill>
                <a:latin typeface="Tahoma" pitchFamily="34" charset="0"/>
                <a:ea typeface="MS PGothic" pitchFamily="34" charset="-128"/>
              </a:defRPr>
            </a:lvl8pPr>
            <a:lvl9pPr marL="3886200" indent="-228600" eaLnBrk="0" fontAlgn="base" hangingPunct="0">
              <a:spcBef>
                <a:spcPct val="0"/>
              </a:spcBef>
              <a:spcAft>
                <a:spcPct val="0"/>
              </a:spcAft>
              <a:defRPr sz="2800">
                <a:solidFill>
                  <a:schemeClr val="tx2"/>
                </a:solidFill>
                <a:latin typeface="Tahoma" pitchFamily="34" charset="0"/>
                <a:ea typeface="MS PGothic" pitchFamily="34" charset="-128"/>
              </a:defRPr>
            </a:lvl9pPr>
          </a:lstStyle>
          <a:p>
            <a:pPr eaLnBrk="1" hangingPunct="1"/>
            <a:r>
              <a:rPr lang="en-US" altLang="en-US">
                <a:solidFill>
                  <a:srgbClr val="FFFF00"/>
                </a:solidFill>
                <a:effectLst>
                  <a:outerShdw blurRad="38100" dist="38100" dir="2700000" algn="tl">
                    <a:srgbClr val="000000"/>
                  </a:outerShdw>
                </a:effectLst>
              </a:rPr>
              <a:t>myotonic dystrophy muscle</a:t>
            </a:r>
          </a:p>
        </p:txBody>
      </p:sp>
      <p:pic>
        <p:nvPicPr>
          <p:cNvPr id="117762" name="Picture 3" descr="Revised 1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981200"/>
            <a:ext cx="6858000" cy="2808288"/>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1496068" name="Text Box 4"/>
          <p:cNvSpPr txBox="1">
            <a:spLocks noChangeArrowheads="1"/>
          </p:cNvSpPr>
          <p:nvPr/>
        </p:nvSpPr>
        <p:spPr bwMode="auto">
          <a:xfrm>
            <a:off x="5092701" y="1462089"/>
            <a:ext cx="1992313" cy="523875"/>
          </a:xfrm>
          <a:prstGeom prst="rect">
            <a:avLst/>
          </a:prstGeom>
          <a:noFill/>
          <a:ln w="9525">
            <a:noFill/>
            <a:miter lim="800000"/>
            <a:headEnd/>
            <a:tailEnd/>
          </a:ln>
          <a:effectLst/>
        </p:spPr>
        <p:txBody>
          <a:bodyPr wrap="none">
            <a:spAutoFit/>
          </a:bodyPr>
          <a:lstStyle>
            <a:lvl1pPr eaLnBrk="0" hangingPunct="0">
              <a:defRPr sz="2800">
                <a:solidFill>
                  <a:schemeClr val="tx2"/>
                </a:solidFill>
                <a:latin typeface="Tahoma" pitchFamily="34" charset="0"/>
                <a:ea typeface="MS PGothic" pitchFamily="34" charset="-128"/>
              </a:defRPr>
            </a:lvl1pPr>
            <a:lvl2pPr marL="742950" indent="-285750" eaLnBrk="0" hangingPunct="0">
              <a:defRPr sz="2800">
                <a:solidFill>
                  <a:schemeClr val="tx2"/>
                </a:solidFill>
                <a:latin typeface="Tahoma" pitchFamily="34" charset="0"/>
                <a:ea typeface="MS PGothic" pitchFamily="34" charset="-128"/>
              </a:defRPr>
            </a:lvl2pPr>
            <a:lvl3pPr marL="1143000" indent="-228600" eaLnBrk="0" hangingPunct="0">
              <a:defRPr sz="2800">
                <a:solidFill>
                  <a:schemeClr val="tx2"/>
                </a:solidFill>
                <a:latin typeface="Tahoma" pitchFamily="34" charset="0"/>
                <a:ea typeface="MS PGothic" pitchFamily="34" charset="-128"/>
              </a:defRPr>
            </a:lvl3pPr>
            <a:lvl4pPr marL="1600200" indent="-228600" eaLnBrk="0" hangingPunct="0">
              <a:defRPr sz="2800">
                <a:solidFill>
                  <a:schemeClr val="tx2"/>
                </a:solidFill>
                <a:latin typeface="Tahoma" pitchFamily="34" charset="0"/>
                <a:ea typeface="MS PGothic" pitchFamily="34" charset="-128"/>
              </a:defRPr>
            </a:lvl4pPr>
            <a:lvl5pPr marL="2057400" indent="-228600" eaLnBrk="0" hangingPunct="0">
              <a:defRPr sz="2800">
                <a:solidFill>
                  <a:schemeClr val="tx2"/>
                </a:solidFill>
                <a:latin typeface="Tahoma" pitchFamily="34" charset="0"/>
                <a:ea typeface="MS PGothic" pitchFamily="34" charset="-128"/>
              </a:defRPr>
            </a:lvl5pPr>
            <a:lvl6pPr marL="2514600" indent="-228600" eaLnBrk="0" fontAlgn="base" hangingPunct="0">
              <a:spcBef>
                <a:spcPct val="0"/>
              </a:spcBef>
              <a:spcAft>
                <a:spcPct val="0"/>
              </a:spcAft>
              <a:defRPr sz="2800">
                <a:solidFill>
                  <a:schemeClr val="tx2"/>
                </a:solidFill>
                <a:latin typeface="Tahoma" pitchFamily="34" charset="0"/>
                <a:ea typeface="MS PGothic" pitchFamily="34" charset="-128"/>
              </a:defRPr>
            </a:lvl6pPr>
            <a:lvl7pPr marL="2971800" indent="-228600" eaLnBrk="0" fontAlgn="base" hangingPunct="0">
              <a:spcBef>
                <a:spcPct val="0"/>
              </a:spcBef>
              <a:spcAft>
                <a:spcPct val="0"/>
              </a:spcAft>
              <a:defRPr sz="2800">
                <a:solidFill>
                  <a:schemeClr val="tx2"/>
                </a:solidFill>
                <a:latin typeface="Tahoma" pitchFamily="34" charset="0"/>
                <a:ea typeface="MS PGothic" pitchFamily="34" charset="-128"/>
              </a:defRPr>
            </a:lvl7pPr>
            <a:lvl8pPr marL="3429000" indent="-228600" eaLnBrk="0" fontAlgn="base" hangingPunct="0">
              <a:spcBef>
                <a:spcPct val="0"/>
              </a:spcBef>
              <a:spcAft>
                <a:spcPct val="0"/>
              </a:spcAft>
              <a:defRPr sz="2800">
                <a:solidFill>
                  <a:schemeClr val="tx2"/>
                </a:solidFill>
                <a:latin typeface="Tahoma" pitchFamily="34" charset="0"/>
                <a:ea typeface="MS PGothic" pitchFamily="34" charset="-128"/>
              </a:defRPr>
            </a:lvl8pPr>
            <a:lvl9pPr marL="3886200" indent="-228600" eaLnBrk="0" fontAlgn="base" hangingPunct="0">
              <a:spcBef>
                <a:spcPct val="0"/>
              </a:spcBef>
              <a:spcAft>
                <a:spcPct val="0"/>
              </a:spcAft>
              <a:defRPr sz="2800">
                <a:solidFill>
                  <a:schemeClr val="tx2"/>
                </a:solidFill>
                <a:latin typeface="Tahoma" pitchFamily="34" charset="0"/>
                <a:ea typeface="MS PGothic" pitchFamily="34" charset="-128"/>
              </a:defRPr>
            </a:lvl9pPr>
          </a:lstStyle>
          <a:p>
            <a:pPr eaLnBrk="1" hangingPunct="1"/>
            <a:r>
              <a:rPr lang="en-US" altLang="en-US">
                <a:solidFill>
                  <a:srgbClr val="FFFF00"/>
                </a:solidFill>
                <a:effectLst>
                  <a:outerShdw blurRad="38100" dist="38100" dir="2700000" algn="tl">
                    <a:srgbClr val="000000"/>
                  </a:outerShdw>
                </a:effectLst>
              </a:rPr>
              <a:t>repeat RNA</a:t>
            </a:r>
          </a:p>
        </p:txBody>
      </p:sp>
      <p:sp>
        <p:nvSpPr>
          <p:cNvPr id="1496069" name="Text Box 5"/>
          <p:cNvSpPr txBox="1">
            <a:spLocks noChangeArrowheads="1"/>
          </p:cNvSpPr>
          <p:nvPr/>
        </p:nvSpPr>
        <p:spPr bwMode="auto">
          <a:xfrm>
            <a:off x="3200400" y="1035050"/>
            <a:ext cx="1296988" cy="954088"/>
          </a:xfrm>
          <a:prstGeom prst="rect">
            <a:avLst/>
          </a:prstGeom>
          <a:noFill/>
          <a:ln w="9525">
            <a:noFill/>
            <a:miter lim="800000"/>
            <a:headEnd/>
            <a:tailEnd/>
          </a:ln>
          <a:effectLst/>
        </p:spPr>
        <p:txBody>
          <a:bodyPr wrap="none">
            <a:spAutoFit/>
          </a:bodyPr>
          <a:lstStyle>
            <a:lvl1pPr eaLnBrk="0" hangingPunct="0">
              <a:defRPr sz="2800">
                <a:solidFill>
                  <a:schemeClr val="tx2"/>
                </a:solidFill>
                <a:latin typeface="Tahoma" pitchFamily="34" charset="0"/>
                <a:ea typeface="MS PGothic" pitchFamily="34" charset="-128"/>
              </a:defRPr>
            </a:lvl1pPr>
            <a:lvl2pPr marL="742950" indent="-285750" eaLnBrk="0" hangingPunct="0">
              <a:defRPr sz="2800">
                <a:solidFill>
                  <a:schemeClr val="tx2"/>
                </a:solidFill>
                <a:latin typeface="Tahoma" pitchFamily="34" charset="0"/>
                <a:ea typeface="MS PGothic" pitchFamily="34" charset="-128"/>
              </a:defRPr>
            </a:lvl2pPr>
            <a:lvl3pPr marL="1143000" indent="-228600" eaLnBrk="0" hangingPunct="0">
              <a:defRPr sz="2800">
                <a:solidFill>
                  <a:schemeClr val="tx2"/>
                </a:solidFill>
                <a:latin typeface="Tahoma" pitchFamily="34" charset="0"/>
                <a:ea typeface="MS PGothic" pitchFamily="34" charset="-128"/>
              </a:defRPr>
            </a:lvl3pPr>
            <a:lvl4pPr marL="1600200" indent="-228600" eaLnBrk="0" hangingPunct="0">
              <a:defRPr sz="2800">
                <a:solidFill>
                  <a:schemeClr val="tx2"/>
                </a:solidFill>
                <a:latin typeface="Tahoma" pitchFamily="34" charset="0"/>
                <a:ea typeface="MS PGothic" pitchFamily="34" charset="-128"/>
              </a:defRPr>
            </a:lvl4pPr>
            <a:lvl5pPr marL="2057400" indent="-228600" eaLnBrk="0" hangingPunct="0">
              <a:defRPr sz="2800">
                <a:solidFill>
                  <a:schemeClr val="tx2"/>
                </a:solidFill>
                <a:latin typeface="Tahoma" pitchFamily="34" charset="0"/>
                <a:ea typeface="MS PGothic" pitchFamily="34" charset="-128"/>
              </a:defRPr>
            </a:lvl5pPr>
            <a:lvl6pPr marL="2514600" indent="-228600" eaLnBrk="0" fontAlgn="base" hangingPunct="0">
              <a:spcBef>
                <a:spcPct val="0"/>
              </a:spcBef>
              <a:spcAft>
                <a:spcPct val="0"/>
              </a:spcAft>
              <a:defRPr sz="2800">
                <a:solidFill>
                  <a:schemeClr val="tx2"/>
                </a:solidFill>
                <a:latin typeface="Tahoma" pitchFamily="34" charset="0"/>
                <a:ea typeface="MS PGothic" pitchFamily="34" charset="-128"/>
              </a:defRPr>
            </a:lvl6pPr>
            <a:lvl7pPr marL="2971800" indent="-228600" eaLnBrk="0" fontAlgn="base" hangingPunct="0">
              <a:spcBef>
                <a:spcPct val="0"/>
              </a:spcBef>
              <a:spcAft>
                <a:spcPct val="0"/>
              </a:spcAft>
              <a:defRPr sz="2800">
                <a:solidFill>
                  <a:schemeClr val="tx2"/>
                </a:solidFill>
                <a:latin typeface="Tahoma" pitchFamily="34" charset="0"/>
                <a:ea typeface="MS PGothic" pitchFamily="34" charset="-128"/>
              </a:defRPr>
            </a:lvl7pPr>
            <a:lvl8pPr marL="3429000" indent="-228600" eaLnBrk="0" fontAlgn="base" hangingPunct="0">
              <a:spcBef>
                <a:spcPct val="0"/>
              </a:spcBef>
              <a:spcAft>
                <a:spcPct val="0"/>
              </a:spcAft>
              <a:defRPr sz="2800">
                <a:solidFill>
                  <a:schemeClr val="tx2"/>
                </a:solidFill>
                <a:latin typeface="Tahoma" pitchFamily="34" charset="0"/>
                <a:ea typeface="MS PGothic" pitchFamily="34" charset="-128"/>
              </a:defRPr>
            </a:lvl8pPr>
            <a:lvl9pPr marL="3886200" indent="-228600" eaLnBrk="0" fontAlgn="base" hangingPunct="0">
              <a:spcBef>
                <a:spcPct val="0"/>
              </a:spcBef>
              <a:spcAft>
                <a:spcPct val="0"/>
              </a:spcAft>
              <a:defRPr sz="2800">
                <a:solidFill>
                  <a:schemeClr val="tx2"/>
                </a:solidFill>
                <a:latin typeface="Tahoma" pitchFamily="34" charset="0"/>
                <a:ea typeface="MS PGothic" pitchFamily="34" charset="-128"/>
              </a:defRPr>
            </a:lvl9pPr>
          </a:lstStyle>
          <a:p>
            <a:pPr eaLnBrk="1" hangingPunct="1"/>
            <a:r>
              <a:rPr lang="en-US" altLang="en-US">
                <a:solidFill>
                  <a:srgbClr val="FFFF00"/>
                </a:solidFill>
                <a:effectLst>
                  <a:outerShdw blurRad="38100" dist="38100" dir="2700000" algn="tl">
                    <a:srgbClr val="000000"/>
                  </a:outerShdw>
                </a:effectLst>
              </a:rPr>
              <a:t>stuck</a:t>
            </a:r>
          </a:p>
          <a:p>
            <a:pPr eaLnBrk="1" hangingPunct="1"/>
            <a:r>
              <a:rPr lang="en-US" altLang="en-US">
                <a:solidFill>
                  <a:srgbClr val="FFFF00"/>
                </a:solidFill>
                <a:effectLst>
                  <a:outerShdw blurRad="38100" dist="38100" dir="2700000" algn="tl">
                    <a:srgbClr val="000000"/>
                  </a:outerShdw>
                </a:effectLst>
              </a:rPr>
              <a:t>protein</a:t>
            </a:r>
          </a:p>
        </p:txBody>
      </p:sp>
      <p:sp>
        <p:nvSpPr>
          <p:cNvPr id="1496070" name="Text Box 6"/>
          <p:cNvSpPr txBox="1">
            <a:spLocks noChangeArrowheads="1"/>
          </p:cNvSpPr>
          <p:nvPr/>
        </p:nvSpPr>
        <p:spPr bwMode="auto">
          <a:xfrm>
            <a:off x="7162801" y="1462088"/>
            <a:ext cx="2366963" cy="519112"/>
          </a:xfrm>
          <a:prstGeom prst="rect">
            <a:avLst/>
          </a:prstGeom>
          <a:noFill/>
          <a:ln w="9525">
            <a:noFill/>
            <a:miter lim="800000"/>
            <a:headEnd/>
            <a:tailEnd/>
          </a:ln>
          <a:effectLst/>
        </p:spPr>
        <p:txBody>
          <a:bodyPr wrap="none">
            <a:spAutoFit/>
          </a:bodyPr>
          <a:lstStyle>
            <a:lvl1pPr eaLnBrk="0" hangingPunct="0">
              <a:defRPr sz="2800">
                <a:solidFill>
                  <a:schemeClr val="tx2"/>
                </a:solidFill>
                <a:latin typeface="Tahoma" pitchFamily="34" charset="0"/>
                <a:ea typeface="MS PGothic" pitchFamily="34" charset="-128"/>
              </a:defRPr>
            </a:lvl1pPr>
            <a:lvl2pPr marL="742950" indent="-285750" eaLnBrk="0" hangingPunct="0">
              <a:defRPr sz="2800">
                <a:solidFill>
                  <a:schemeClr val="tx2"/>
                </a:solidFill>
                <a:latin typeface="Tahoma" pitchFamily="34" charset="0"/>
                <a:ea typeface="MS PGothic" pitchFamily="34" charset="-128"/>
              </a:defRPr>
            </a:lvl2pPr>
            <a:lvl3pPr marL="1143000" indent="-228600" eaLnBrk="0" hangingPunct="0">
              <a:defRPr sz="2800">
                <a:solidFill>
                  <a:schemeClr val="tx2"/>
                </a:solidFill>
                <a:latin typeface="Tahoma" pitchFamily="34" charset="0"/>
                <a:ea typeface="MS PGothic" pitchFamily="34" charset="-128"/>
              </a:defRPr>
            </a:lvl3pPr>
            <a:lvl4pPr marL="1600200" indent="-228600" eaLnBrk="0" hangingPunct="0">
              <a:defRPr sz="2800">
                <a:solidFill>
                  <a:schemeClr val="tx2"/>
                </a:solidFill>
                <a:latin typeface="Tahoma" pitchFamily="34" charset="0"/>
                <a:ea typeface="MS PGothic" pitchFamily="34" charset="-128"/>
              </a:defRPr>
            </a:lvl4pPr>
            <a:lvl5pPr marL="2057400" indent="-228600" eaLnBrk="0" hangingPunct="0">
              <a:defRPr sz="2800">
                <a:solidFill>
                  <a:schemeClr val="tx2"/>
                </a:solidFill>
                <a:latin typeface="Tahoma" pitchFamily="34" charset="0"/>
                <a:ea typeface="MS PGothic" pitchFamily="34" charset="-128"/>
              </a:defRPr>
            </a:lvl5pPr>
            <a:lvl6pPr marL="2514600" indent="-228600" eaLnBrk="0" fontAlgn="base" hangingPunct="0">
              <a:spcBef>
                <a:spcPct val="0"/>
              </a:spcBef>
              <a:spcAft>
                <a:spcPct val="0"/>
              </a:spcAft>
              <a:defRPr sz="2800">
                <a:solidFill>
                  <a:schemeClr val="tx2"/>
                </a:solidFill>
                <a:latin typeface="Tahoma" pitchFamily="34" charset="0"/>
                <a:ea typeface="MS PGothic" pitchFamily="34" charset="-128"/>
              </a:defRPr>
            </a:lvl6pPr>
            <a:lvl7pPr marL="2971800" indent="-228600" eaLnBrk="0" fontAlgn="base" hangingPunct="0">
              <a:spcBef>
                <a:spcPct val="0"/>
              </a:spcBef>
              <a:spcAft>
                <a:spcPct val="0"/>
              </a:spcAft>
              <a:defRPr sz="2800">
                <a:solidFill>
                  <a:schemeClr val="tx2"/>
                </a:solidFill>
                <a:latin typeface="Tahoma" pitchFamily="34" charset="0"/>
                <a:ea typeface="MS PGothic" pitchFamily="34" charset="-128"/>
              </a:defRPr>
            </a:lvl7pPr>
            <a:lvl8pPr marL="3429000" indent="-228600" eaLnBrk="0" fontAlgn="base" hangingPunct="0">
              <a:spcBef>
                <a:spcPct val="0"/>
              </a:spcBef>
              <a:spcAft>
                <a:spcPct val="0"/>
              </a:spcAft>
              <a:defRPr sz="2800">
                <a:solidFill>
                  <a:schemeClr val="tx2"/>
                </a:solidFill>
                <a:latin typeface="Tahoma" pitchFamily="34" charset="0"/>
                <a:ea typeface="MS PGothic" pitchFamily="34" charset="-128"/>
              </a:defRPr>
            </a:lvl8pPr>
            <a:lvl9pPr marL="3886200" indent="-228600" eaLnBrk="0" fontAlgn="base" hangingPunct="0">
              <a:spcBef>
                <a:spcPct val="0"/>
              </a:spcBef>
              <a:spcAft>
                <a:spcPct val="0"/>
              </a:spcAft>
              <a:defRPr sz="2800">
                <a:solidFill>
                  <a:schemeClr val="tx2"/>
                </a:solidFill>
                <a:latin typeface="Tahoma" pitchFamily="34" charset="0"/>
                <a:ea typeface="MS PGothic" pitchFamily="34" charset="-128"/>
              </a:defRPr>
            </a:lvl9pPr>
          </a:lstStyle>
          <a:p>
            <a:pPr eaLnBrk="1" hangingPunct="1"/>
            <a:r>
              <a:rPr lang="en-US" altLang="en-US">
                <a:solidFill>
                  <a:srgbClr val="FFFF00"/>
                </a:solidFill>
                <a:effectLst>
                  <a:outerShdw blurRad="38100" dist="38100" dir="2700000" algn="tl">
                    <a:srgbClr val="000000"/>
                  </a:outerShdw>
                </a:effectLst>
              </a:rPr>
              <a:t>superimposed</a:t>
            </a:r>
          </a:p>
        </p:txBody>
      </p:sp>
      <p:sp>
        <p:nvSpPr>
          <p:cNvPr id="1496071" name="Line 7"/>
          <p:cNvSpPr>
            <a:spLocks noChangeShapeType="1"/>
          </p:cNvSpPr>
          <p:nvPr/>
        </p:nvSpPr>
        <p:spPr bwMode="auto">
          <a:xfrm>
            <a:off x="5010150" y="1981200"/>
            <a:ext cx="0" cy="2819400"/>
          </a:xfrm>
          <a:prstGeom prst="line">
            <a:avLst/>
          </a:prstGeom>
          <a:noFill/>
          <a:ln w="9525">
            <a:solidFill>
              <a:srgbClr val="FF9900"/>
            </a:solidFill>
            <a:round/>
            <a:headEnd/>
            <a:tailEnd/>
          </a:ln>
          <a:effectLst/>
        </p:spPr>
        <p:txBody>
          <a:bodyPr/>
          <a:lstStyle/>
          <a:p>
            <a:pPr>
              <a:defRPr/>
            </a:pPr>
            <a:endParaRPr lang="en-US">
              <a:solidFill>
                <a:srgbClr val="FFFF00"/>
              </a:solidFill>
            </a:endParaRPr>
          </a:p>
        </p:txBody>
      </p:sp>
      <p:sp>
        <p:nvSpPr>
          <p:cNvPr id="1496072" name="Line 8"/>
          <p:cNvSpPr>
            <a:spLocks noChangeShapeType="1"/>
          </p:cNvSpPr>
          <p:nvPr/>
        </p:nvSpPr>
        <p:spPr bwMode="auto">
          <a:xfrm>
            <a:off x="7232650" y="1981200"/>
            <a:ext cx="0" cy="2819400"/>
          </a:xfrm>
          <a:prstGeom prst="line">
            <a:avLst/>
          </a:prstGeom>
          <a:noFill/>
          <a:ln w="9525">
            <a:solidFill>
              <a:srgbClr val="FF9900"/>
            </a:solidFill>
            <a:round/>
            <a:headEnd/>
            <a:tailEnd/>
          </a:ln>
          <a:effectLst/>
        </p:spPr>
        <p:txBody>
          <a:bodyPr/>
          <a:lstStyle/>
          <a:p>
            <a:pPr>
              <a:defRPr/>
            </a:pPr>
            <a:endParaRPr lang="en-US">
              <a:solidFill>
                <a:srgbClr val="FFFF00"/>
              </a:solidFill>
            </a:endParaRPr>
          </a:p>
        </p:txBody>
      </p:sp>
      <p:sp>
        <p:nvSpPr>
          <p:cNvPr id="9" name="TextBox 8"/>
          <p:cNvSpPr txBox="1"/>
          <p:nvPr/>
        </p:nvSpPr>
        <p:spPr>
          <a:xfrm>
            <a:off x="1752600" y="6324600"/>
            <a:ext cx="8458200" cy="338554"/>
          </a:xfrm>
          <a:prstGeom prst="rect">
            <a:avLst/>
          </a:prstGeom>
          <a:noFill/>
        </p:spPr>
        <p:txBody>
          <a:bodyPr wrap="square" rtlCol="0">
            <a:spAutoFit/>
          </a:bodyPr>
          <a:lstStyle/>
          <a:p>
            <a:r>
              <a:rPr lang="en-US" sz="1600" i="1" dirty="0">
                <a:solidFill>
                  <a:srgbClr val="FFFF00"/>
                </a:solidFill>
              </a:rPr>
              <a:t>Slide courtesy of Charles Thornton, MD, University of Rochester Medical Center</a:t>
            </a:r>
          </a:p>
        </p:txBody>
      </p:sp>
    </p:spTree>
    <p:extLst>
      <p:ext uri="{BB962C8B-B14F-4D97-AF65-F5344CB8AC3E}">
        <p14:creationId xmlns:p14="http://schemas.microsoft.com/office/powerpoint/2010/main" val="6691525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BBA6A06A-2A66-411C-8628-9FC493D9C984}"/>
              </a:ext>
            </a:extLst>
          </p:cNvPr>
          <p:cNvSpPr txBox="1">
            <a:spLocks noChangeArrowheads="1"/>
          </p:cNvSpPr>
          <p:nvPr/>
        </p:nvSpPr>
        <p:spPr bwMode="auto">
          <a:xfrm>
            <a:off x="2071688" y="152399"/>
            <a:ext cx="9483004" cy="4648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9pPr>
          </a:lstStyle>
          <a:p>
            <a:r>
              <a:rPr lang="en-US" altLang="en-US" sz="2000" dirty="0">
                <a:solidFill>
                  <a:srgbClr val="FFFF00"/>
                </a:solidFill>
              </a:rPr>
              <a:t>RNA‐mediated mechanism of disease in repeat expansion disorders</a:t>
            </a:r>
          </a:p>
        </p:txBody>
      </p:sp>
      <p:sp>
        <p:nvSpPr>
          <p:cNvPr id="3074" name="AutoShape 2">
            <a:extLst>
              <a:ext uri="{FF2B5EF4-FFF2-40B4-BE49-F238E27FC236}">
                <a16:creationId xmlns:a16="http://schemas.microsoft.com/office/drawing/2014/main" id="{00802364-48B5-4AEC-9474-56A6ECB88231}"/>
              </a:ext>
            </a:extLst>
          </p:cNvPr>
          <p:cNvSpPr>
            <a:spLocks noChangeAspect="1" noChangeArrowheads="1"/>
          </p:cNvSpPr>
          <p:nvPr/>
        </p:nvSpPr>
        <p:spPr bwMode="auto">
          <a:xfrm>
            <a:off x="6450013" y="152400"/>
            <a:ext cx="3670300" cy="355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5" name="Text Box 3">
            <a:extLst>
              <a:ext uri="{FF2B5EF4-FFF2-40B4-BE49-F238E27FC236}">
                <a16:creationId xmlns:a16="http://schemas.microsoft.com/office/drawing/2014/main" id="{F7521D63-D673-468B-A2C0-06A56EAFF705}"/>
              </a:ext>
            </a:extLst>
          </p:cNvPr>
          <p:cNvSpPr txBox="1">
            <a:spLocks noChangeArrowheads="1"/>
          </p:cNvSpPr>
          <p:nvPr/>
        </p:nvSpPr>
        <p:spPr bwMode="auto">
          <a:xfrm>
            <a:off x="8167255" y="6502401"/>
            <a:ext cx="4024745" cy="3555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9pPr>
          </a:lstStyle>
          <a:p>
            <a:r>
              <a:rPr lang="en-US" altLang="en-US" sz="1000" b="1" dirty="0">
                <a:solidFill>
                  <a:schemeClr val="bg1"/>
                </a:solidFill>
              </a:rPr>
              <a:t>Annals of Neurology, Volume: 67, Issue: 3, Pages: 291-300</a:t>
            </a:r>
          </a:p>
        </p:txBody>
      </p:sp>
      <p:pic>
        <p:nvPicPr>
          <p:cNvPr id="3076" name="Picture 4">
            <a:extLst>
              <a:ext uri="{FF2B5EF4-FFF2-40B4-BE49-F238E27FC236}">
                <a16:creationId xmlns:a16="http://schemas.microsoft.com/office/drawing/2014/main" id="{8F20E892-DE89-4CF8-B2B8-9FDF5F9059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6442" y="925619"/>
            <a:ext cx="8379115" cy="55767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39645549"/>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EE634-2645-4D94-8975-F23A704FF85C}"/>
              </a:ext>
            </a:extLst>
          </p:cNvPr>
          <p:cNvSpPr>
            <a:spLocks noGrp="1"/>
          </p:cNvSpPr>
          <p:nvPr>
            <p:ph type="title"/>
          </p:nvPr>
        </p:nvSpPr>
        <p:spPr/>
        <p:txBody>
          <a:bodyPr/>
          <a:lstStyle/>
          <a:p>
            <a:r>
              <a:rPr lang="en-US" dirty="0">
                <a:solidFill>
                  <a:srgbClr val="FFFF00"/>
                </a:solidFill>
              </a:rPr>
              <a:t>Somatic Instability</a:t>
            </a:r>
          </a:p>
        </p:txBody>
      </p:sp>
      <p:sp>
        <p:nvSpPr>
          <p:cNvPr id="3" name="Content Placeholder 2">
            <a:extLst>
              <a:ext uri="{FF2B5EF4-FFF2-40B4-BE49-F238E27FC236}">
                <a16:creationId xmlns:a16="http://schemas.microsoft.com/office/drawing/2014/main" id="{3E128307-C9BE-472B-89E6-A65909B257DD}"/>
              </a:ext>
            </a:extLst>
          </p:cNvPr>
          <p:cNvSpPr>
            <a:spLocks noGrp="1"/>
          </p:cNvSpPr>
          <p:nvPr>
            <p:ph idx="1"/>
          </p:nvPr>
        </p:nvSpPr>
        <p:spPr/>
        <p:txBody>
          <a:bodyPr/>
          <a:lstStyle/>
          <a:p>
            <a:r>
              <a:rPr lang="en-US" dirty="0">
                <a:solidFill>
                  <a:schemeClr val="bg1"/>
                </a:solidFill>
              </a:rPr>
              <a:t>CTG expansions are also unstable in somatic cells (cells of the body)</a:t>
            </a:r>
          </a:p>
          <a:p>
            <a:r>
              <a:rPr lang="en-US" dirty="0">
                <a:solidFill>
                  <a:schemeClr val="bg1"/>
                </a:solidFill>
              </a:rPr>
              <a:t>Different cells types have differing tendency for CTG expansion</a:t>
            </a:r>
          </a:p>
          <a:p>
            <a:r>
              <a:rPr lang="en-US" dirty="0">
                <a:solidFill>
                  <a:schemeClr val="bg1"/>
                </a:solidFill>
              </a:rPr>
              <a:t>Skeletal muscle, heart muscle and brain cells, have the greatest expansion tendency</a:t>
            </a:r>
          </a:p>
          <a:p>
            <a:r>
              <a:rPr lang="en-US" dirty="0">
                <a:solidFill>
                  <a:schemeClr val="bg1"/>
                </a:solidFill>
              </a:rPr>
              <a:t>Skeletal muscle: 2000 repeats by age 20, 4000 repeat by age 40</a:t>
            </a:r>
          </a:p>
          <a:p>
            <a:r>
              <a:rPr lang="en-US" dirty="0">
                <a:solidFill>
                  <a:schemeClr val="bg1"/>
                </a:solidFill>
              </a:rPr>
              <a:t>Due to ineffective mechanisms for DNA repair. </a:t>
            </a:r>
          </a:p>
          <a:p>
            <a:r>
              <a:rPr lang="en-US" dirty="0">
                <a:solidFill>
                  <a:schemeClr val="bg1"/>
                </a:solidFill>
              </a:rPr>
              <a:t>Disease manifestations correlate to tissues with greatest accumulations of repeats</a:t>
            </a:r>
          </a:p>
          <a:p>
            <a:endParaRPr lang="en-US" dirty="0"/>
          </a:p>
        </p:txBody>
      </p:sp>
    </p:spTree>
    <p:extLst>
      <p:ext uri="{BB962C8B-B14F-4D97-AF65-F5344CB8AC3E}">
        <p14:creationId xmlns:p14="http://schemas.microsoft.com/office/powerpoint/2010/main" val="8876821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9F251-459A-4DC5-B603-229212882889}"/>
              </a:ext>
            </a:extLst>
          </p:cNvPr>
          <p:cNvSpPr>
            <a:spLocks noGrp="1"/>
          </p:cNvSpPr>
          <p:nvPr>
            <p:ph type="title"/>
          </p:nvPr>
        </p:nvSpPr>
        <p:spPr/>
        <p:txBody>
          <a:bodyPr>
            <a:normAutofit/>
          </a:bodyPr>
          <a:lstStyle/>
          <a:p>
            <a:r>
              <a:rPr lang="en-US" sz="4800" dirty="0">
                <a:solidFill>
                  <a:srgbClr val="FFFF00"/>
                </a:solidFill>
              </a:rPr>
              <a:t>DM1: CTG repeat sizes</a:t>
            </a:r>
          </a:p>
        </p:txBody>
      </p:sp>
      <p:pic>
        <p:nvPicPr>
          <p:cNvPr id="1026" name="Picture 2" descr="An external file that holds a picture, illustration, etc.&#10;Object name is nihms-1017348-f0002.jpg">
            <a:extLst>
              <a:ext uri="{FF2B5EF4-FFF2-40B4-BE49-F238E27FC236}">
                <a16:creationId xmlns:a16="http://schemas.microsoft.com/office/drawing/2014/main" id="{6BDB4940-7436-420E-B704-EB12B6DB80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33" t="40461" r="1931" b="47697"/>
          <a:stretch/>
        </p:blipFill>
        <p:spPr bwMode="auto">
          <a:xfrm>
            <a:off x="546538" y="2681574"/>
            <a:ext cx="10354395" cy="777354"/>
          </a:xfrm>
          <a:prstGeom prst="rect">
            <a:avLst/>
          </a:prstGeom>
          <a:noFill/>
          <a:extLst>
            <a:ext uri="{909E8E84-426E-40DD-AFC4-6F175D3DCCD1}">
              <a14:hiddenFill xmlns:a14="http://schemas.microsoft.com/office/drawing/2010/main">
                <a:solidFill>
                  <a:srgbClr val="FFFFFF"/>
                </a:solidFill>
              </a14:hiddenFill>
            </a:ext>
          </a:extLst>
        </p:spPr>
      </p:pic>
      <p:sp>
        <p:nvSpPr>
          <p:cNvPr id="5" name="Left Brace 4">
            <a:extLst>
              <a:ext uri="{FF2B5EF4-FFF2-40B4-BE49-F238E27FC236}">
                <a16:creationId xmlns:a16="http://schemas.microsoft.com/office/drawing/2014/main" id="{28F616E8-EF02-445D-82B3-59848A8D2D04}"/>
              </a:ext>
            </a:extLst>
          </p:cNvPr>
          <p:cNvSpPr/>
          <p:nvPr/>
        </p:nvSpPr>
        <p:spPr>
          <a:xfrm rot="16200000">
            <a:off x="2583124" y="1496899"/>
            <a:ext cx="341177" cy="4414346"/>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CA9F31B6-C9CF-4914-90E8-275A77C7637B}"/>
              </a:ext>
            </a:extLst>
          </p:cNvPr>
          <p:cNvSpPr txBox="1"/>
          <p:nvPr/>
        </p:nvSpPr>
        <p:spPr>
          <a:xfrm>
            <a:off x="-107287" y="4121317"/>
            <a:ext cx="5155086" cy="584775"/>
          </a:xfrm>
          <a:prstGeom prst="rect">
            <a:avLst/>
          </a:prstGeom>
          <a:noFill/>
        </p:spPr>
        <p:txBody>
          <a:bodyPr wrap="square" rtlCol="0">
            <a:spAutoFit/>
          </a:bodyPr>
          <a:lstStyle/>
          <a:p>
            <a:r>
              <a:rPr lang="en-US" sz="3200" dirty="0">
                <a:solidFill>
                  <a:schemeClr val="bg1"/>
                </a:solidFill>
              </a:rPr>
              <a:t>Normal alleles: 5-35 repeats</a:t>
            </a:r>
          </a:p>
        </p:txBody>
      </p:sp>
      <p:sp>
        <p:nvSpPr>
          <p:cNvPr id="8" name="Left Brace 7">
            <a:extLst>
              <a:ext uri="{FF2B5EF4-FFF2-40B4-BE49-F238E27FC236}">
                <a16:creationId xmlns:a16="http://schemas.microsoft.com/office/drawing/2014/main" id="{3B864BB3-B372-48DA-84AF-F0D3566B97E8}"/>
              </a:ext>
            </a:extLst>
          </p:cNvPr>
          <p:cNvSpPr/>
          <p:nvPr/>
        </p:nvSpPr>
        <p:spPr>
          <a:xfrm rot="16200000">
            <a:off x="8191245" y="1174629"/>
            <a:ext cx="341177" cy="5078201"/>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BF755DC7-6BFA-4D14-BFB3-7347534A0205}"/>
              </a:ext>
            </a:extLst>
          </p:cNvPr>
          <p:cNvSpPr txBox="1"/>
          <p:nvPr/>
        </p:nvSpPr>
        <p:spPr>
          <a:xfrm>
            <a:off x="6718293" y="4146962"/>
            <a:ext cx="5254933" cy="584775"/>
          </a:xfrm>
          <a:prstGeom prst="rect">
            <a:avLst/>
          </a:prstGeom>
          <a:noFill/>
        </p:spPr>
        <p:txBody>
          <a:bodyPr wrap="square" rtlCol="0">
            <a:spAutoFit/>
          </a:bodyPr>
          <a:lstStyle/>
          <a:p>
            <a:r>
              <a:rPr lang="en-US" sz="3200" dirty="0">
                <a:solidFill>
                  <a:schemeClr val="bg1"/>
                </a:solidFill>
              </a:rPr>
              <a:t>DM1 alleles: 50-3000 repeats</a:t>
            </a:r>
          </a:p>
        </p:txBody>
      </p:sp>
      <p:sp>
        <p:nvSpPr>
          <p:cNvPr id="7" name="TextBox 6">
            <a:extLst>
              <a:ext uri="{FF2B5EF4-FFF2-40B4-BE49-F238E27FC236}">
                <a16:creationId xmlns:a16="http://schemas.microsoft.com/office/drawing/2014/main" id="{C8DA8BA8-711A-4E98-A831-4B7A5D86A4DE}"/>
              </a:ext>
            </a:extLst>
          </p:cNvPr>
          <p:cNvSpPr txBox="1"/>
          <p:nvPr/>
        </p:nvSpPr>
        <p:spPr>
          <a:xfrm>
            <a:off x="5341886" y="2730106"/>
            <a:ext cx="1691989" cy="646331"/>
          </a:xfrm>
          <a:prstGeom prst="rect">
            <a:avLst/>
          </a:prstGeom>
          <a:noFill/>
        </p:spPr>
        <p:txBody>
          <a:bodyPr wrap="square" rtlCol="0">
            <a:spAutoFit/>
          </a:bodyPr>
          <a:lstStyle/>
          <a:p>
            <a:pPr algn="ctr"/>
            <a:r>
              <a:rPr lang="en-US" b="1" dirty="0">
                <a:solidFill>
                  <a:schemeClr val="bg1"/>
                </a:solidFill>
              </a:rPr>
              <a:t>50-70 repeats </a:t>
            </a:r>
          </a:p>
          <a:p>
            <a:pPr algn="ctr"/>
            <a:r>
              <a:rPr lang="en-US" b="1" dirty="0">
                <a:solidFill>
                  <a:schemeClr val="bg1"/>
                </a:solidFill>
              </a:rPr>
              <a:t>(very mild, 60s)</a:t>
            </a:r>
          </a:p>
        </p:txBody>
      </p:sp>
      <p:sp>
        <p:nvSpPr>
          <p:cNvPr id="11" name="TextBox 10">
            <a:extLst>
              <a:ext uri="{FF2B5EF4-FFF2-40B4-BE49-F238E27FC236}">
                <a16:creationId xmlns:a16="http://schemas.microsoft.com/office/drawing/2014/main" id="{FF47B52B-4C6B-46D1-9C0F-9656DF3547E5}"/>
              </a:ext>
            </a:extLst>
          </p:cNvPr>
          <p:cNvSpPr txBox="1"/>
          <p:nvPr/>
        </p:nvSpPr>
        <p:spPr>
          <a:xfrm>
            <a:off x="6753915" y="2730107"/>
            <a:ext cx="1691989" cy="646331"/>
          </a:xfrm>
          <a:prstGeom prst="rect">
            <a:avLst/>
          </a:prstGeom>
          <a:noFill/>
        </p:spPr>
        <p:txBody>
          <a:bodyPr wrap="square" rtlCol="0">
            <a:spAutoFit/>
          </a:bodyPr>
          <a:lstStyle/>
          <a:p>
            <a:pPr algn="ctr"/>
            <a:r>
              <a:rPr lang="en-US" b="1" dirty="0">
                <a:solidFill>
                  <a:schemeClr val="bg1"/>
                </a:solidFill>
              </a:rPr>
              <a:t>70-90 repeats (mild, 40s)</a:t>
            </a:r>
          </a:p>
        </p:txBody>
      </p:sp>
      <p:sp>
        <p:nvSpPr>
          <p:cNvPr id="12" name="TextBox 11">
            <a:extLst>
              <a:ext uri="{FF2B5EF4-FFF2-40B4-BE49-F238E27FC236}">
                <a16:creationId xmlns:a16="http://schemas.microsoft.com/office/drawing/2014/main" id="{5B9B3EA0-4632-442F-AE86-E863F7CA1FA2}"/>
              </a:ext>
            </a:extLst>
          </p:cNvPr>
          <p:cNvSpPr txBox="1"/>
          <p:nvPr/>
        </p:nvSpPr>
        <p:spPr>
          <a:xfrm>
            <a:off x="9345760" y="2681574"/>
            <a:ext cx="1691989" cy="646331"/>
          </a:xfrm>
          <a:prstGeom prst="rect">
            <a:avLst/>
          </a:prstGeom>
          <a:noFill/>
        </p:spPr>
        <p:txBody>
          <a:bodyPr wrap="square" rtlCol="0">
            <a:spAutoFit/>
          </a:bodyPr>
          <a:lstStyle/>
          <a:p>
            <a:pPr algn="ctr"/>
            <a:r>
              <a:rPr lang="en-US" b="1" dirty="0">
                <a:solidFill>
                  <a:schemeClr val="bg1"/>
                </a:solidFill>
              </a:rPr>
              <a:t>750-1000 or more in CDM</a:t>
            </a:r>
          </a:p>
        </p:txBody>
      </p:sp>
      <p:sp>
        <p:nvSpPr>
          <p:cNvPr id="13" name="Left Brace 12">
            <a:extLst>
              <a:ext uri="{FF2B5EF4-FFF2-40B4-BE49-F238E27FC236}">
                <a16:creationId xmlns:a16="http://schemas.microsoft.com/office/drawing/2014/main" id="{DB63CE86-B4EC-486E-91FC-692BCF47D4DA}"/>
              </a:ext>
            </a:extLst>
          </p:cNvPr>
          <p:cNvSpPr/>
          <p:nvPr/>
        </p:nvSpPr>
        <p:spPr>
          <a:xfrm rot="16200000">
            <a:off x="5257922" y="3404444"/>
            <a:ext cx="217849" cy="722584"/>
          </a:xfrm>
          <a:prstGeom prst="leftBrace">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FBE02788-A8DF-4AD7-A617-18A1C6D543A0}"/>
              </a:ext>
            </a:extLst>
          </p:cNvPr>
          <p:cNvSpPr txBox="1"/>
          <p:nvPr/>
        </p:nvSpPr>
        <p:spPr>
          <a:xfrm>
            <a:off x="4716723" y="3854160"/>
            <a:ext cx="2385845" cy="369332"/>
          </a:xfrm>
          <a:prstGeom prst="rect">
            <a:avLst/>
          </a:prstGeom>
          <a:noFill/>
        </p:spPr>
        <p:txBody>
          <a:bodyPr wrap="square" rtlCol="0">
            <a:spAutoFit/>
          </a:bodyPr>
          <a:lstStyle/>
          <a:p>
            <a:r>
              <a:rPr lang="en-US" dirty="0">
                <a:solidFill>
                  <a:schemeClr val="bg1"/>
                </a:solidFill>
              </a:rPr>
              <a:t>35-50 premutation</a:t>
            </a:r>
          </a:p>
        </p:txBody>
      </p:sp>
    </p:spTree>
    <p:extLst>
      <p:ext uri="{BB962C8B-B14F-4D97-AF65-F5344CB8AC3E}">
        <p14:creationId xmlns:p14="http://schemas.microsoft.com/office/powerpoint/2010/main" val="24979407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3074" name="Picture 2" descr="A parent with an autosomal dominant condition passes the mutated gene to two affected children. Two other children do not receive the mutated gene, and are unaffected.">
            <a:extLst>
              <a:ext uri="{FF2B5EF4-FFF2-40B4-BE49-F238E27FC236}">
                <a16:creationId xmlns:a16="http://schemas.microsoft.com/office/drawing/2014/main" id="{86683D11-45E4-4B1D-A743-8BE5B8BB46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7450" y="107659"/>
            <a:ext cx="6492838" cy="64928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DE03DDD-32D1-4218-9E4F-83C0CF77610C}"/>
              </a:ext>
            </a:extLst>
          </p:cNvPr>
          <p:cNvSpPr txBox="1"/>
          <p:nvPr/>
        </p:nvSpPr>
        <p:spPr>
          <a:xfrm>
            <a:off x="5723910" y="6565675"/>
            <a:ext cx="6452755" cy="369332"/>
          </a:xfrm>
          <a:prstGeom prst="rect">
            <a:avLst/>
          </a:prstGeom>
          <a:noFill/>
        </p:spPr>
        <p:txBody>
          <a:bodyPr wrap="square" rtlCol="0">
            <a:spAutoFit/>
          </a:bodyPr>
          <a:lstStyle/>
          <a:p>
            <a:r>
              <a:rPr lang="en-US" dirty="0">
                <a:solidFill>
                  <a:schemeClr val="bg1"/>
                </a:solidFill>
                <a:hlinkClick r:id="rId3">
                  <a:extLst>
                    <a:ext uri="{A12FA001-AC4F-418D-AE19-62706E023703}">
                      <ahyp:hlinkClr xmlns:ahyp="http://schemas.microsoft.com/office/drawing/2018/hyperlinkcolor" val="tx"/>
                    </a:ext>
                  </a:extLst>
                </a:hlinkClick>
              </a:rPr>
              <a:t>https://ghr.nlm.nih.gov/condition/myotonic-dystrophy#inheritance</a:t>
            </a:r>
            <a:endParaRPr lang="en-US" dirty="0">
              <a:solidFill>
                <a:schemeClr val="bg1"/>
              </a:solidFill>
            </a:endParaRPr>
          </a:p>
        </p:txBody>
      </p:sp>
    </p:spTree>
    <p:extLst>
      <p:ext uri="{BB962C8B-B14F-4D97-AF65-F5344CB8AC3E}">
        <p14:creationId xmlns:p14="http://schemas.microsoft.com/office/powerpoint/2010/main" val="3024601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5E92A9F-B06E-42F9-ADF3-B63E0AF39A6B}"/>
              </a:ext>
            </a:extLst>
          </p:cNvPr>
          <p:cNvSpPr txBox="1"/>
          <p:nvPr/>
        </p:nvSpPr>
        <p:spPr>
          <a:xfrm>
            <a:off x="282104" y="672077"/>
            <a:ext cx="3888827" cy="584775"/>
          </a:xfrm>
          <a:prstGeom prst="rect">
            <a:avLst/>
          </a:prstGeom>
          <a:noFill/>
        </p:spPr>
        <p:txBody>
          <a:bodyPr wrap="square" rtlCol="0">
            <a:spAutoFit/>
          </a:bodyPr>
          <a:lstStyle/>
          <a:p>
            <a:r>
              <a:rPr lang="en-US" sz="3200" b="1" dirty="0">
                <a:solidFill>
                  <a:srgbClr val="FFFF00"/>
                </a:solidFill>
              </a:rPr>
              <a:t>muscular dystrophies</a:t>
            </a:r>
          </a:p>
        </p:txBody>
      </p:sp>
      <p:sp>
        <p:nvSpPr>
          <p:cNvPr id="9" name="Rectangle 8">
            <a:extLst>
              <a:ext uri="{FF2B5EF4-FFF2-40B4-BE49-F238E27FC236}">
                <a16:creationId xmlns:a16="http://schemas.microsoft.com/office/drawing/2014/main" id="{AF43E23E-FA1E-4834-9272-8284016CB229}"/>
              </a:ext>
            </a:extLst>
          </p:cNvPr>
          <p:cNvSpPr/>
          <p:nvPr/>
        </p:nvSpPr>
        <p:spPr>
          <a:xfrm>
            <a:off x="145467" y="509147"/>
            <a:ext cx="4110859" cy="988929"/>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Arrow Connector 2">
            <a:extLst>
              <a:ext uri="{FF2B5EF4-FFF2-40B4-BE49-F238E27FC236}">
                <a16:creationId xmlns:a16="http://schemas.microsoft.com/office/drawing/2014/main" id="{7C93A7BF-6B2B-4B1B-98B5-234931A00C32}"/>
              </a:ext>
            </a:extLst>
          </p:cNvPr>
          <p:cNvCxnSpPr>
            <a:cxnSpLocks/>
          </p:cNvCxnSpPr>
          <p:nvPr/>
        </p:nvCxnSpPr>
        <p:spPr>
          <a:xfrm>
            <a:off x="4845386" y="961884"/>
            <a:ext cx="970898" cy="45764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D41C758-981C-47E0-8FB1-F7EC2E31AF1B}"/>
              </a:ext>
            </a:extLst>
          </p:cNvPr>
          <p:cNvSpPr txBox="1"/>
          <p:nvPr/>
        </p:nvSpPr>
        <p:spPr>
          <a:xfrm>
            <a:off x="5683771" y="2666415"/>
            <a:ext cx="6393758" cy="584775"/>
          </a:xfrm>
          <a:prstGeom prst="rect">
            <a:avLst/>
          </a:prstGeom>
          <a:noFill/>
        </p:spPr>
        <p:txBody>
          <a:bodyPr wrap="square" rtlCol="0">
            <a:spAutoFit/>
          </a:bodyPr>
          <a:lstStyle/>
          <a:p>
            <a:r>
              <a:rPr lang="en-US" sz="3200" dirty="0">
                <a:solidFill>
                  <a:schemeClr val="bg1"/>
                </a:solidFill>
              </a:rPr>
              <a:t>Myotonic dystrophy (DM1 and DM2)</a:t>
            </a:r>
          </a:p>
        </p:txBody>
      </p:sp>
      <p:cxnSp>
        <p:nvCxnSpPr>
          <p:cNvPr id="18" name="Straight Arrow Connector 17">
            <a:extLst>
              <a:ext uri="{FF2B5EF4-FFF2-40B4-BE49-F238E27FC236}">
                <a16:creationId xmlns:a16="http://schemas.microsoft.com/office/drawing/2014/main" id="{E11B79BB-B80B-4451-B1E1-ACE3B5575FCF}"/>
              </a:ext>
            </a:extLst>
          </p:cNvPr>
          <p:cNvCxnSpPr>
            <a:cxnSpLocks/>
          </p:cNvCxnSpPr>
          <p:nvPr/>
        </p:nvCxnSpPr>
        <p:spPr>
          <a:xfrm>
            <a:off x="4256327" y="1849141"/>
            <a:ext cx="1178118" cy="87041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F4670DD3-E64E-47AB-AC6E-8CDD0C1DEF44}"/>
              </a:ext>
            </a:extLst>
          </p:cNvPr>
          <p:cNvSpPr txBox="1"/>
          <p:nvPr/>
        </p:nvSpPr>
        <p:spPr>
          <a:xfrm>
            <a:off x="6188479" y="1205688"/>
            <a:ext cx="5384342" cy="584775"/>
          </a:xfrm>
          <a:prstGeom prst="rect">
            <a:avLst/>
          </a:prstGeom>
          <a:noFill/>
        </p:spPr>
        <p:txBody>
          <a:bodyPr wrap="square" rtlCol="0">
            <a:spAutoFit/>
          </a:bodyPr>
          <a:lstStyle/>
          <a:p>
            <a:r>
              <a:rPr lang="en-US" sz="3200" dirty="0">
                <a:solidFill>
                  <a:schemeClr val="bg1"/>
                </a:solidFill>
              </a:rPr>
              <a:t>Duchenne muscular </a:t>
            </a:r>
            <a:r>
              <a:rPr lang="en-US" sz="3200" dirty="0" err="1">
                <a:solidFill>
                  <a:schemeClr val="bg1"/>
                </a:solidFill>
              </a:rPr>
              <a:t>dystorphy</a:t>
            </a:r>
            <a:endParaRPr lang="en-US" sz="3200" dirty="0">
              <a:solidFill>
                <a:schemeClr val="bg1"/>
              </a:solidFill>
            </a:endParaRPr>
          </a:p>
        </p:txBody>
      </p:sp>
      <p:sp>
        <p:nvSpPr>
          <p:cNvPr id="27" name="TextBox 26">
            <a:extLst>
              <a:ext uri="{FF2B5EF4-FFF2-40B4-BE49-F238E27FC236}">
                <a16:creationId xmlns:a16="http://schemas.microsoft.com/office/drawing/2014/main" id="{844CDD03-C0DC-492A-BD82-7B55277DF5C7}"/>
              </a:ext>
            </a:extLst>
          </p:cNvPr>
          <p:cNvSpPr txBox="1"/>
          <p:nvPr/>
        </p:nvSpPr>
        <p:spPr>
          <a:xfrm>
            <a:off x="4892145" y="4138447"/>
            <a:ext cx="6664035" cy="584775"/>
          </a:xfrm>
          <a:prstGeom prst="rect">
            <a:avLst/>
          </a:prstGeom>
          <a:noFill/>
        </p:spPr>
        <p:txBody>
          <a:bodyPr wrap="square" rtlCol="0">
            <a:spAutoFit/>
          </a:bodyPr>
          <a:lstStyle/>
          <a:p>
            <a:r>
              <a:rPr lang="en-US" sz="3200" dirty="0" err="1">
                <a:solidFill>
                  <a:schemeClr val="bg1"/>
                </a:solidFill>
              </a:rPr>
              <a:t>Facioscapulohumoral</a:t>
            </a:r>
            <a:r>
              <a:rPr lang="en-US" sz="3200" dirty="0">
                <a:solidFill>
                  <a:schemeClr val="bg1"/>
                </a:solidFill>
              </a:rPr>
              <a:t> dystrophy (FSHD)</a:t>
            </a:r>
          </a:p>
        </p:txBody>
      </p:sp>
      <p:sp>
        <p:nvSpPr>
          <p:cNvPr id="30" name="TextBox 29">
            <a:extLst>
              <a:ext uri="{FF2B5EF4-FFF2-40B4-BE49-F238E27FC236}">
                <a16:creationId xmlns:a16="http://schemas.microsoft.com/office/drawing/2014/main" id="{A8D1F5AD-B812-4AD3-874A-CE2E5F0844C2}"/>
              </a:ext>
            </a:extLst>
          </p:cNvPr>
          <p:cNvSpPr txBox="1"/>
          <p:nvPr/>
        </p:nvSpPr>
        <p:spPr>
          <a:xfrm>
            <a:off x="3834179" y="5562459"/>
            <a:ext cx="7532217" cy="584775"/>
          </a:xfrm>
          <a:prstGeom prst="rect">
            <a:avLst/>
          </a:prstGeom>
          <a:noFill/>
        </p:spPr>
        <p:txBody>
          <a:bodyPr wrap="square" rtlCol="0">
            <a:spAutoFit/>
          </a:bodyPr>
          <a:lstStyle/>
          <a:p>
            <a:r>
              <a:rPr lang="en-US" sz="3200" dirty="0">
                <a:solidFill>
                  <a:schemeClr val="bg1"/>
                </a:solidFill>
              </a:rPr>
              <a:t>Limb-girdle muscular dystrophy (LGMD)</a:t>
            </a:r>
          </a:p>
        </p:txBody>
      </p:sp>
      <p:cxnSp>
        <p:nvCxnSpPr>
          <p:cNvPr id="13" name="Straight Arrow Connector 12">
            <a:extLst>
              <a:ext uri="{FF2B5EF4-FFF2-40B4-BE49-F238E27FC236}">
                <a16:creationId xmlns:a16="http://schemas.microsoft.com/office/drawing/2014/main" id="{82B15FC8-3BE9-4A9A-AA2E-62D145F94E61}"/>
              </a:ext>
            </a:extLst>
          </p:cNvPr>
          <p:cNvCxnSpPr>
            <a:cxnSpLocks/>
          </p:cNvCxnSpPr>
          <p:nvPr/>
        </p:nvCxnSpPr>
        <p:spPr>
          <a:xfrm>
            <a:off x="2511071" y="3088797"/>
            <a:ext cx="1323108" cy="235864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228BDEE-F700-40D5-AF15-51FB4DCBA6EA}"/>
              </a:ext>
            </a:extLst>
          </p:cNvPr>
          <p:cNvCxnSpPr>
            <a:cxnSpLocks/>
          </p:cNvCxnSpPr>
          <p:nvPr/>
        </p:nvCxnSpPr>
        <p:spPr>
          <a:xfrm>
            <a:off x="3616036" y="2412109"/>
            <a:ext cx="1190411" cy="147187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A87600E1-FF2F-4426-9A0D-4DCE8B369796}"/>
              </a:ext>
            </a:extLst>
          </p:cNvPr>
          <p:cNvSpPr/>
          <p:nvPr/>
        </p:nvSpPr>
        <p:spPr>
          <a:xfrm>
            <a:off x="5234152" y="2511973"/>
            <a:ext cx="6957848" cy="956964"/>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4901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4098" name="Picture 2" descr="In a disorder showing anticipation, age of onset decreases and manifestations become more severe as the disorder is passed through generations in a family.">
            <a:extLst>
              <a:ext uri="{FF2B5EF4-FFF2-40B4-BE49-F238E27FC236}">
                <a16:creationId xmlns:a16="http://schemas.microsoft.com/office/drawing/2014/main" id="{06F9868B-EB15-4DC2-8D45-D26574FAF3D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642263" y="337416"/>
            <a:ext cx="6549737" cy="50760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314689E-48CA-4930-8CAA-8973B3AAC473}"/>
              </a:ext>
            </a:extLst>
          </p:cNvPr>
          <p:cNvSpPr txBox="1"/>
          <p:nvPr/>
        </p:nvSpPr>
        <p:spPr>
          <a:xfrm>
            <a:off x="8177645" y="6492875"/>
            <a:ext cx="5081155" cy="369332"/>
          </a:xfrm>
          <a:prstGeom prst="rect">
            <a:avLst/>
          </a:prstGeom>
          <a:noFill/>
        </p:spPr>
        <p:txBody>
          <a:bodyPr wrap="square" rtlCol="0">
            <a:spAutoFit/>
          </a:bodyPr>
          <a:lstStyle/>
          <a:p>
            <a:r>
              <a:rPr lang="en-US" dirty="0">
                <a:solidFill>
                  <a:schemeClr val="bg1"/>
                </a:solidFill>
              </a:rPr>
              <a:t>Gene Reviews, University of Washington</a:t>
            </a:r>
          </a:p>
        </p:txBody>
      </p:sp>
      <p:sp>
        <p:nvSpPr>
          <p:cNvPr id="5" name="Content Placeholder 2">
            <a:extLst>
              <a:ext uri="{FF2B5EF4-FFF2-40B4-BE49-F238E27FC236}">
                <a16:creationId xmlns:a16="http://schemas.microsoft.com/office/drawing/2014/main" id="{019813F6-6B94-4419-85A7-19F13F394989}"/>
              </a:ext>
            </a:extLst>
          </p:cNvPr>
          <p:cNvSpPr txBox="1">
            <a:spLocks/>
          </p:cNvSpPr>
          <p:nvPr/>
        </p:nvSpPr>
        <p:spPr>
          <a:xfrm>
            <a:off x="266700" y="947016"/>
            <a:ext cx="5458691" cy="51673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solidFill>
                  <a:schemeClr val="bg1"/>
                </a:solidFill>
              </a:rPr>
              <a:t>Genetic anticipation</a:t>
            </a:r>
          </a:p>
          <a:p>
            <a:r>
              <a:rPr lang="en-US" dirty="0">
                <a:solidFill>
                  <a:schemeClr val="bg1"/>
                </a:solidFill>
              </a:rPr>
              <a:t>There is bias for CTG repeat expansion over time</a:t>
            </a:r>
          </a:p>
          <a:p>
            <a:r>
              <a:rPr lang="en-US" dirty="0">
                <a:solidFill>
                  <a:schemeClr val="bg1"/>
                </a:solidFill>
              </a:rPr>
              <a:t>On average CTG repeat expands by 200 repeats every generation</a:t>
            </a:r>
          </a:p>
          <a:p>
            <a:r>
              <a:rPr lang="en-US" dirty="0">
                <a:solidFill>
                  <a:schemeClr val="bg1"/>
                </a:solidFill>
              </a:rPr>
              <a:t>Expansion is not inevitable: CTG repeats can contract in &lt;5%</a:t>
            </a:r>
          </a:p>
          <a:p>
            <a:r>
              <a:rPr lang="en-US" dirty="0"/>
              <a:t> </a:t>
            </a:r>
          </a:p>
        </p:txBody>
      </p:sp>
    </p:spTree>
    <p:extLst>
      <p:ext uri="{BB962C8B-B14F-4D97-AF65-F5344CB8AC3E}">
        <p14:creationId xmlns:p14="http://schemas.microsoft.com/office/powerpoint/2010/main" val="33407334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F4729-06D9-4680-B05E-B14CA6827F89}"/>
              </a:ext>
            </a:extLst>
          </p:cNvPr>
          <p:cNvSpPr>
            <a:spLocks noGrp="1"/>
          </p:cNvSpPr>
          <p:nvPr>
            <p:ph type="title"/>
          </p:nvPr>
        </p:nvSpPr>
        <p:spPr/>
        <p:txBody>
          <a:bodyPr/>
          <a:lstStyle/>
          <a:p>
            <a:r>
              <a:rPr lang="en-US" dirty="0">
                <a:solidFill>
                  <a:srgbClr val="FFFF00"/>
                </a:solidFill>
              </a:rPr>
              <a:t>Management (1)</a:t>
            </a:r>
          </a:p>
        </p:txBody>
      </p:sp>
      <p:sp>
        <p:nvSpPr>
          <p:cNvPr id="3" name="Content Placeholder 2">
            <a:extLst>
              <a:ext uri="{FF2B5EF4-FFF2-40B4-BE49-F238E27FC236}">
                <a16:creationId xmlns:a16="http://schemas.microsoft.com/office/drawing/2014/main" id="{56A42B65-0BB8-4141-AA8E-542426064903}"/>
              </a:ext>
            </a:extLst>
          </p:cNvPr>
          <p:cNvSpPr>
            <a:spLocks noGrp="1"/>
          </p:cNvSpPr>
          <p:nvPr>
            <p:ph idx="1"/>
          </p:nvPr>
        </p:nvSpPr>
        <p:spPr>
          <a:xfrm>
            <a:off x="680545" y="2014812"/>
            <a:ext cx="10515600" cy="4351338"/>
          </a:xfrm>
        </p:spPr>
        <p:txBody>
          <a:bodyPr>
            <a:normAutofit/>
          </a:bodyPr>
          <a:lstStyle/>
          <a:p>
            <a:r>
              <a:rPr lang="en-US" dirty="0">
                <a:solidFill>
                  <a:schemeClr val="bg1"/>
                </a:solidFill>
              </a:rPr>
              <a:t>No treatment that alters the disease course</a:t>
            </a:r>
          </a:p>
          <a:p>
            <a:r>
              <a:rPr lang="en-US" dirty="0">
                <a:solidFill>
                  <a:schemeClr val="bg1"/>
                </a:solidFill>
              </a:rPr>
              <a:t>Management is supportive, with many measures available</a:t>
            </a:r>
          </a:p>
          <a:p>
            <a:pPr marL="0" indent="0">
              <a:buNone/>
            </a:pPr>
            <a:endParaRPr lang="en-US" dirty="0">
              <a:solidFill>
                <a:schemeClr val="bg1"/>
              </a:solidFill>
            </a:endParaRPr>
          </a:p>
          <a:p>
            <a:r>
              <a:rPr lang="en-US" dirty="0">
                <a:solidFill>
                  <a:schemeClr val="bg1"/>
                </a:solidFill>
              </a:rPr>
              <a:t>Genetic testing: Is definitive and cost effective</a:t>
            </a:r>
          </a:p>
          <a:p>
            <a:r>
              <a:rPr lang="en-US" dirty="0">
                <a:solidFill>
                  <a:schemeClr val="bg1"/>
                </a:solidFill>
              </a:rPr>
              <a:t>Muscle biopsy or EMG not necessary</a:t>
            </a:r>
          </a:p>
          <a:p>
            <a:pPr marL="0" indent="0">
              <a:buNone/>
            </a:pPr>
            <a:endParaRPr lang="en-US" dirty="0">
              <a:solidFill>
                <a:schemeClr val="bg1"/>
              </a:solidFill>
            </a:endParaRPr>
          </a:p>
          <a:p>
            <a:r>
              <a:rPr lang="en-US" dirty="0">
                <a:solidFill>
                  <a:schemeClr val="bg1"/>
                </a:solidFill>
              </a:rPr>
              <a:t>Genetic counseling is key: preconception, preimplantation with IVF and prenatal</a:t>
            </a:r>
          </a:p>
          <a:p>
            <a:endParaRPr lang="en-US" dirty="0"/>
          </a:p>
        </p:txBody>
      </p:sp>
    </p:spTree>
    <p:extLst>
      <p:ext uri="{BB962C8B-B14F-4D97-AF65-F5344CB8AC3E}">
        <p14:creationId xmlns:p14="http://schemas.microsoft.com/office/powerpoint/2010/main" val="130841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F4729-06D9-4680-B05E-B14CA6827F89}"/>
              </a:ext>
            </a:extLst>
          </p:cNvPr>
          <p:cNvSpPr>
            <a:spLocks noGrp="1"/>
          </p:cNvSpPr>
          <p:nvPr>
            <p:ph type="title"/>
          </p:nvPr>
        </p:nvSpPr>
        <p:spPr/>
        <p:txBody>
          <a:bodyPr/>
          <a:lstStyle/>
          <a:p>
            <a:r>
              <a:rPr lang="en-US" dirty="0">
                <a:solidFill>
                  <a:srgbClr val="FFFF00"/>
                </a:solidFill>
              </a:rPr>
              <a:t>Management (2)</a:t>
            </a:r>
          </a:p>
        </p:txBody>
      </p:sp>
      <p:sp>
        <p:nvSpPr>
          <p:cNvPr id="3" name="Content Placeholder 2">
            <a:extLst>
              <a:ext uri="{FF2B5EF4-FFF2-40B4-BE49-F238E27FC236}">
                <a16:creationId xmlns:a16="http://schemas.microsoft.com/office/drawing/2014/main" id="{56A42B65-0BB8-4141-AA8E-542426064903}"/>
              </a:ext>
            </a:extLst>
          </p:cNvPr>
          <p:cNvSpPr>
            <a:spLocks noGrp="1"/>
          </p:cNvSpPr>
          <p:nvPr>
            <p:ph idx="1"/>
          </p:nvPr>
        </p:nvSpPr>
        <p:spPr/>
        <p:txBody>
          <a:bodyPr>
            <a:normAutofit fontScale="92500" lnSpcReduction="10000"/>
          </a:bodyPr>
          <a:lstStyle/>
          <a:p>
            <a:r>
              <a:rPr lang="en-US" dirty="0">
                <a:solidFill>
                  <a:schemeClr val="bg1"/>
                </a:solidFill>
              </a:rPr>
              <a:t>Low PFT values: referral to pulmonary specialist</a:t>
            </a:r>
          </a:p>
          <a:p>
            <a:r>
              <a:rPr lang="en-US" dirty="0">
                <a:solidFill>
                  <a:schemeClr val="bg1"/>
                </a:solidFill>
              </a:rPr>
              <a:t>Vaccinate for PNA, flu (and other </a:t>
            </a:r>
            <a:r>
              <a:rPr lang="en-US" dirty="0" err="1">
                <a:solidFill>
                  <a:schemeClr val="bg1"/>
                </a:solidFill>
              </a:rPr>
              <a:t>vaccinese</a:t>
            </a:r>
            <a:r>
              <a:rPr lang="en-US" dirty="0">
                <a:solidFill>
                  <a:schemeClr val="bg1"/>
                </a:solidFill>
              </a:rPr>
              <a:t>)</a:t>
            </a:r>
          </a:p>
          <a:p>
            <a:r>
              <a:rPr lang="en-US" dirty="0">
                <a:solidFill>
                  <a:schemeClr val="bg1"/>
                </a:solidFill>
              </a:rPr>
              <a:t>Non-invasive ventilation, initially at night for respiratory insufficiency</a:t>
            </a:r>
          </a:p>
          <a:p>
            <a:endParaRPr lang="en-US" dirty="0">
              <a:solidFill>
                <a:schemeClr val="bg1"/>
              </a:solidFill>
            </a:endParaRPr>
          </a:p>
          <a:p>
            <a:r>
              <a:rPr lang="en-US" dirty="0">
                <a:solidFill>
                  <a:schemeClr val="bg1"/>
                </a:solidFill>
              </a:rPr>
              <a:t>Chest pain, shortness of breath, inability to sleep lying down, lightheadedness, </a:t>
            </a:r>
            <a:r>
              <a:rPr lang="en-US" dirty="0" err="1">
                <a:solidFill>
                  <a:schemeClr val="bg1"/>
                </a:solidFill>
              </a:rPr>
              <a:t>abnl</a:t>
            </a:r>
            <a:r>
              <a:rPr lang="en-US" dirty="0">
                <a:solidFill>
                  <a:schemeClr val="bg1"/>
                </a:solidFill>
              </a:rPr>
              <a:t> ECG, require cardiology evaluation. Automatic referral for patients &gt;40 </a:t>
            </a:r>
            <a:r>
              <a:rPr lang="en-US" dirty="0" err="1">
                <a:solidFill>
                  <a:schemeClr val="bg1"/>
                </a:solidFill>
              </a:rPr>
              <a:t>yo</a:t>
            </a:r>
            <a:r>
              <a:rPr lang="en-US" dirty="0">
                <a:solidFill>
                  <a:schemeClr val="bg1"/>
                </a:solidFill>
              </a:rPr>
              <a:t> (ECG, pacemakers, cardiac defibrillators </a:t>
            </a:r>
          </a:p>
          <a:p>
            <a:endParaRPr lang="en-US" dirty="0">
              <a:solidFill>
                <a:schemeClr val="bg1"/>
              </a:solidFill>
            </a:endParaRPr>
          </a:p>
          <a:p>
            <a:r>
              <a:rPr lang="en-US" dirty="0">
                <a:solidFill>
                  <a:schemeClr val="bg1"/>
                </a:solidFill>
              </a:rPr>
              <a:t>DM patients have unpredictable reactions to anesthetic medications (cardiac, respiratory, muscle and CNS manifestations). Post anesthesia period is the most high risk. Occurs even in mildly affected</a:t>
            </a:r>
          </a:p>
          <a:p>
            <a:endParaRPr lang="en-US" dirty="0">
              <a:solidFill>
                <a:schemeClr val="bg1"/>
              </a:solidFill>
            </a:endParaRPr>
          </a:p>
          <a:p>
            <a:endParaRPr lang="en-US" dirty="0"/>
          </a:p>
        </p:txBody>
      </p:sp>
    </p:spTree>
    <p:extLst>
      <p:ext uri="{BB962C8B-B14F-4D97-AF65-F5344CB8AC3E}">
        <p14:creationId xmlns:p14="http://schemas.microsoft.com/office/powerpoint/2010/main" val="198552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43DE1-3D38-420E-9E8A-F27062C06354}"/>
              </a:ext>
            </a:extLst>
          </p:cNvPr>
          <p:cNvSpPr>
            <a:spLocks noGrp="1"/>
          </p:cNvSpPr>
          <p:nvPr>
            <p:ph type="title"/>
          </p:nvPr>
        </p:nvSpPr>
        <p:spPr>
          <a:xfrm>
            <a:off x="838200" y="18255"/>
            <a:ext cx="10515600" cy="1325563"/>
          </a:xfrm>
        </p:spPr>
        <p:txBody>
          <a:bodyPr/>
          <a:lstStyle/>
          <a:p>
            <a:r>
              <a:rPr lang="en-US" dirty="0">
                <a:solidFill>
                  <a:srgbClr val="FFFF00"/>
                </a:solidFill>
              </a:rPr>
              <a:t>Management (3)</a:t>
            </a:r>
          </a:p>
        </p:txBody>
      </p:sp>
      <p:sp>
        <p:nvSpPr>
          <p:cNvPr id="3" name="Content Placeholder 2">
            <a:extLst>
              <a:ext uri="{FF2B5EF4-FFF2-40B4-BE49-F238E27FC236}">
                <a16:creationId xmlns:a16="http://schemas.microsoft.com/office/drawing/2014/main" id="{C5536965-6485-489E-9A32-38224DB62169}"/>
              </a:ext>
            </a:extLst>
          </p:cNvPr>
          <p:cNvSpPr>
            <a:spLocks noGrp="1"/>
          </p:cNvSpPr>
          <p:nvPr>
            <p:ph idx="1"/>
          </p:nvPr>
        </p:nvSpPr>
        <p:spPr>
          <a:xfrm>
            <a:off x="0" y="1219640"/>
            <a:ext cx="9620373" cy="5372292"/>
          </a:xfrm>
        </p:spPr>
        <p:txBody>
          <a:bodyPr>
            <a:normAutofit fontScale="92500" lnSpcReduction="20000"/>
          </a:bodyPr>
          <a:lstStyle/>
          <a:p>
            <a:r>
              <a:rPr lang="en-US" dirty="0">
                <a:solidFill>
                  <a:schemeClr val="bg1"/>
                </a:solidFill>
              </a:rPr>
              <a:t>Pregnancies should always be monitored by high-risk obstetric specialists</a:t>
            </a:r>
          </a:p>
          <a:p>
            <a:endParaRPr lang="en-US" dirty="0">
              <a:solidFill>
                <a:schemeClr val="bg1"/>
              </a:solidFill>
            </a:endParaRPr>
          </a:p>
          <a:p>
            <a:r>
              <a:rPr lang="en-US" dirty="0">
                <a:solidFill>
                  <a:schemeClr val="bg1"/>
                </a:solidFill>
              </a:rPr>
              <a:t>Myotonia, symptomatic and intrusive: mexiletine in pts without cardiac involvement and ranolazine</a:t>
            </a:r>
          </a:p>
          <a:p>
            <a:endParaRPr lang="en-US" dirty="0">
              <a:solidFill>
                <a:schemeClr val="bg1"/>
              </a:solidFill>
            </a:endParaRPr>
          </a:p>
          <a:p>
            <a:r>
              <a:rPr lang="en-US" dirty="0">
                <a:solidFill>
                  <a:schemeClr val="bg1"/>
                </a:solidFill>
              </a:rPr>
              <a:t>Annual slit lamp eye evaluations; cataract removal when they interfere with ADLs</a:t>
            </a:r>
          </a:p>
          <a:p>
            <a:endParaRPr lang="en-US" dirty="0">
              <a:solidFill>
                <a:schemeClr val="bg1"/>
              </a:solidFill>
            </a:endParaRPr>
          </a:p>
          <a:p>
            <a:r>
              <a:rPr lang="en-US" dirty="0">
                <a:solidFill>
                  <a:schemeClr val="bg1"/>
                </a:solidFill>
              </a:rPr>
              <a:t>Excessive daytime fatigue and somnolence: refer to pulmonology,  non-invasive positive pressure ventilation (methylphenidate) and pain</a:t>
            </a:r>
          </a:p>
          <a:p>
            <a:endParaRPr lang="en-US" dirty="0">
              <a:solidFill>
                <a:schemeClr val="bg1"/>
              </a:solidFill>
            </a:endParaRPr>
          </a:p>
          <a:p>
            <a:r>
              <a:rPr lang="en-US" dirty="0">
                <a:solidFill>
                  <a:schemeClr val="bg1"/>
                </a:solidFill>
              </a:rPr>
              <a:t>GI disturbances: fiber, loperamide, high fiber diet for constipation</a:t>
            </a:r>
          </a:p>
          <a:p>
            <a:endParaRPr lang="en-US" dirty="0">
              <a:solidFill>
                <a:schemeClr val="bg1"/>
              </a:solidFill>
            </a:endParaRPr>
          </a:p>
          <a:p>
            <a:endParaRPr lang="en-US" dirty="0">
              <a:solidFill>
                <a:schemeClr val="bg1"/>
              </a:solidFill>
            </a:endParaRPr>
          </a:p>
          <a:p>
            <a:endParaRPr lang="en-US" dirty="0"/>
          </a:p>
        </p:txBody>
      </p:sp>
      <p:pic>
        <p:nvPicPr>
          <p:cNvPr id="4" name="Picture 2" descr="Image result for christmas tree cataract myotonic dystrophy">
            <a:extLst>
              <a:ext uri="{FF2B5EF4-FFF2-40B4-BE49-F238E27FC236}">
                <a16:creationId xmlns:a16="http://schemas.microsoft.com/office/drawing/2014/main" id="{E4EC08D5-0A4E-4491-B2B1-0A48CB3C02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4787" y="2065309"/>
            <a:ext cx="1691169" cy="1268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71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03A8F-99B1-4101-9632-503E47FE3C98}"/>
              </a:ext>
            </a:extLst>
          </p:cNvPr>
          <p:cNvSpPr>
            <a:spLocks noGrp="1"/>
          </p:cNvSpPr>
          <p:nvPr>
            <p:ph type="title"/>
          </p:nvPr>
        </p:nvSpPr>
        <p:spPr/>
        <p:txBody>
          <a:bodyPr/>
          <a:lstStyle/>
          <a:p>
            <a:r>
              <a:rPr lang="en-US" dirty="0">
                <a:solidFill>
                  <a:srgbClr val="FFFF00"/>
                </a:solidFill>
              </a:rPr>
              <a:t>Take home points (1)</a:t>
            </a:r>
          </a:p>
        </p:txBody>
      </p:sp>
      <p:sp>
        <p:nvSpPr>
          <p:cNvPr id="3" name="Content Placeholder 2">
            <a:extLst>
              <a:ext uri="{FF2B5EF4-FFF2-40B4-BE49-F238E27FC236}">
                <a16:creationId xmlns:a16="http://schemas.microsoft.com/office/drawing/2014/main" id="{72B53B0A-7525-41CA-886A-A9EE03ABD541}"/>
              </a:ext>
            </a:extLst>
          </p:cNvPr>
          <p:cNvSpPr>
            <a:spLocks noGrp="1"/>
          </p:cNvSpPr>
          <p:nvPr>
            <p:ph idx="1"/>
          </p:nvPr>
        </p:nvSpPr>
        <p:spPr>
          <a:xfrm>
            <a:off x="838200" y="1825625"/>
            <a:ext cx="10754710" cy="4351338"/>
          </a:xfrm>
        </p:spPr>
        <p:txBody>
          <a:bodyPr>
            <a:normAutofit/>
          </a:bodyPr>
          <a:lstStyle/>
          <a:p>
            <a:r>
              <a:rPr lang="en-US" dirty="0">
                <a:solidFill>
                  <a:schemeClr val="bg1"/>
                </a:solidFill>
              </a:rPr>
              <a:t>DM1 and DM2 are not typical muscular dystrophies. Especially DM1 should be considered as a multisystem, progressive disorder, of which weakness is perhaps the obvious manifestation. </a:t>
            </a:r>
          </a:p>
          <a:p>
            <a:r>
              <a:rPr lang="en-US" dirty="0">
                <a:solidFill>
                  <a:schemeClr val="bg1"/>
                </a:solidFill>
              </a:rPr>
              <a:t>DM1 has a mix of developmental and progressive features with multisystem involvement, and tremendous variability between patients</a:t>
            </a:r>
          </a:p>
          <a:p>
            <a:r>
              <a:rPr lang="en-US" dirty="0">
                <a:solidFill>
                  <a:schemeClr val="bg1"/>
                </a:solidFill>
              </a:rPr>
              <a:t>Mutation is in DNA (CTG repeat expansion), but the problem seems to be mediated by RNA. RNA appears to gain function and interferes with the cells ability to regulate correct splicing of transcripts</a:t>
            </a:r>
          </a:p>
          <a:p>
            <a:endParaRPr lang="en-US" dirty="0"/>
          </a:p>
          <a:p>
            <a:endParaRPr lang="en-US" dirty="0"/>
          </a:p>
        </p:txBody>
      </p:sp>
    </p:spTree>
    <p:extLst>
      <p:ext uri="{BB962C8B-B14F-4D97-AF65-F5344CB8AC3E}">
        <p14:creationId xmlns:p14="http://schemas.microsoft.com/office/powerpoint/2010/main" val="182958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78B20-B970-4137-BB31-4F6C0B6C6ECD}"/>
              </a:ext>
            </a:extLst>
          </p:cNvPr>
          <p:cNvSpPr>
            <a:spLocks noGrp="1"/>
          </p:cNvSpPr>
          <p:nvPr>
            <p:ph type="title"/>
          </p:nvPr>
        </p:nvSpPr>
        <p:spPr/>
        <p:txBody>
          <a:bodyPr/>
          <a:lstStyle/>
          <a:p>
            <a:r>
              <a:rPr lang="en-US" dirty="0">
                <a:solidFill>
                  <a:srgbClr val="FFFF00"/>
                </a:solidFill>
              </a:rPr>
              <a:t>Take home points (2)</a:t>
            </a:r>
          </a:p>
        </p:txBody>
      </p:sp>
      <p:sp>
        <p:nvSpPr>
          <p:cNvPr id="3" name="Content Placeholder 2">
            <a:extLst>
              <a:ext uri="{FF2B5EF4-FFF2-40B4-BE49-F238E27FC236}">
                <a16:creationId xmlns:a16="http://schemas.microsoft.com/office/drawing/2014/main" id="{959BA76B-AB3A-49ED-B97D-AC3C4492876B}"/>
              </a:ext>
            </a:extLst>
          </p:cNvPr>
          <p:cNvSpPr>
            <a:spLocks noGrp="1"/>
          </p:cNvSpPr>
          <p:nvPr>
            <p:ph idx="1"/>
          </p:nvPr>
        </p:nvSpPr>
        <p:spPr>
          <a:xfrm>
            <a:off x="838199" y="1825624"/>
            <a:ext cx="10712669" cy="4827423"/>
          </a:xfrm>
        </p:spPr>
        <p:txBody>
          <a:bodyPr>
            <a:normAutofit fontScale="92500" lnSpcReduction="10000"/>
          </a:bodyPr>
          <a:lstStyle/>
          <a:p>
            <a:r>
              <a:rPr lang="en-US" dirty="0">
                <a:solidFill>
                  <a:schemeClr val="bg1"/>
                </a:solidFill>
              </a:rPr>
              <a:t>Repeat expansion size and phenotype are more correlated at low repeat and high repeat number extremes</a:t>
            </a:r>
          </a:p>
          <a:p>
            <a:r>
              <a:rPr lang="en-US" dirty="0">
                <a:solidFill>
                  <a:schemeClr val="bg1"/>
                </a:solidFill>
              </a:rPr>
              <a:t>Most common phenotype is an adult onset</a:t>
            </a:r>
          </a:p>
          <a:p>
            <a:r>
              <a:rPr lang="en-US" dirty="0">
                <a:solidFill>
                  <a:schemeClr val="bg1"/>
                </a:solidFill>
              </a:rPr>
              <a:t>Range of phenotypes is: congenital DM1, childhood DM1, classical (or adult onset) DM1, minimal DM</a:t>
            </a:r>
          </a:p>
          <a:p>
            <a:endParaRPr lang="en-US" dirty="0">
              <a:solidFill>
                <a:schemeClr val="bg1"/>
              </a:solidFill>
            </a:endParaRPr>
          </a:p>
          <a:p>
            <a:r>
              <a:rPr lang="en-US" dirty="0">
                <a:solidFill>
                  <a:schemeClr val="bg1"/>
                </a:solidFill>
              </a:rPr>
              <a:t>DM2 is related condition due to CCTG repeat expansions (ZFN9 gene). Onset is in the 2</a:t>
            </a:r>
            <a:r>
              <a:rPr lang="en-US" baseline="30000" dirty="0">
                <a:solidFill>
                  <a:schemeClr val="bg1"/>
                </a:solidFill>
              </a:rPr>
              <a:t>nd</a:t>
            </a:r>
            <a:r>
              <a:rPr lang="en-US" dirty="0">
                <a:solidFill>
                  <a:schemeClr val="bg1"/>
                </a:solidFill>
              </a:rPr>
              <a:t> -6</a:t>
            </a:r>
            <a:r>
              <a:rPr lang="en-US" baseline="30000" dirty="0">
                <a:solidFill>
                  <a:schemeClr val="bg1"/>
                </a:solidFill>
              </a:rPr>
              <a:t>th</a:t>
            </a:r>
            <a:r>
              <a:rPr lang="en-US" dirty="0">
                <a:solidFill>
                  <a:schemeClr val="bg1"/>
                </a:solidFill>
              </a:rPr>
              <a:t> decade with grip myotonia, or a very indolent form of proximal weakness (LGMD phenotype)</a:t>
            </a:r>
          </a:p>
          <a:p>
            <a:r>
              <a:rPr lang="en-US" dirty="0">
                <a:solidFill>
                  <a:schemeClr val="bg1"/>
                </a:solidFill>
              </a:rPr>
              <a:t>Progression can accelerate after 50 years. But less cranial and respiratory involvement. Pain is a common feature that seems to be muscular in origin and fibromyalgia is a common diagnosis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35060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7"/>
          <p:cNvSpPr txBox="1">
            <a:spLocks/>
          </p:cNvSpPr>
          <p:nvPr/>
        </p:nvSpPr>
        <p:spPr>
          <a:xfrm>
            <a:off x="1342696" y="3429000"/>
            <a:ext cx="9721850" cy="723275"/>
          </a:xfrm>
          <a:prstGeom prst="rect">
            <a:avLst/>
          </a:prstGeom>
          <a:solidFill>
            <a:srgbClr val="002060"/>
          </a:solidFill>
        </p:spPr>
        <p:txBody>
          <a:bodyPr wrap="square" anchor="ctr" anchorCtr="0">
            <a:spAutoFit/>
          </a:bodyPr>
          <a:lstStyle>
            <a:lvl1pPr algn="ctr" rtl="0" eaLnBrk="1" latinLnBrk="0" hangingPunct="1">
              <a:spcBef>
                <a:spcPct val="0"/>
              </a:spcBef>
              <a:buNone/>
              <a:defRPr sz="5600" b="1" i="1" kern="1200" cap="all" baseline="0">
                <a:solidFill>
                  <a:srgbClr val="0067B0"/>
                </a:solidFill>
                <a:latin typeface="Arial" charset="0"/>
                <a:ea typeface="+mj-ea"/>
                <a:cs typeface="+mj-cs"/>
              </a:defRPr>
            </a:lvl1pPr>
            <a:extLst/>
          </a:lstStyle>
          <a:p>
            <a:r>
              <a:rPr lang="en-US" sz="4100" b="0" dirty="0">
                <a:solidFill>
                  <a:srgbClr val="FFFF00"/>
                </a:solidFill>
                <a:ea typeface="Gotham Medium" charset="0"/>
                <a:cs typeface="Gotham Medium" charset="0"/>
              </a:rPr>
              <a:t>Questions, thank you</a:t>
            </a:r>
          </a:p>
        </p:txBody>
      </p:sp>
    </p:spTree>
    <p:extLst>
      <p:ext uri="{BB962C8B-B14F-4D97-AF65-F5344CB8AC3E}">
        <p14:creationId xmlns:p14="http://schemas.microsoft.com/office/powerpoint/2010/main" val="3635619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E4C20-65EF-4D90-8D5A-0EF4ED4F4659}"/>
              </a:ext>
            </a:extLst>
          </p:cNvPr>
          <p:cNvSpPr>
            <a:spLocks noGrp="1"/>
          </p:cNvSpPr>
          <p:nvPr>
            <p:ph type="title"/>
          </p:nvPr>
        </p:nvSpPr>
        <p:spPr/>
        <p:txBody>
          <a:bodyPr/>
          <a:lstStyle/>
          <a:p>
            <a:r>
              <a:rPr lang="en-US" dirty="0">
                <a:solidFill>
                  <a:srgbClr val="FFFF00"/>
                </a:solidFill>
              </a:rPr>
              <a:t>DM1: key facts </a:t>
            </a:r>
          </a:p>
        </p:txBody>
      </p:sp>
      <p:sp>
        <p:nvSpPr>
          <p:cNvPr id="3" name="Content Placeholder 2">
            <a:extLst>
              <a:ext uri="{FF2B5EF4-FFF2-40B4-BE49-F238E27FC236}">
                <a16:creationId xmlns:a16="http://schemas.microsoft.com/office/drawing/2014/main" id="{87CEEDB7-194F-4CEF-ADBF-055C16372D7A}"/>
              </a:ext>
            </a:extLst>
          </p:cNvPr>
          <p:cNvSpPr>
            <a:spLocks noGrp="1"/>
          </p:cNvSpPr>
          <p:nvPr>
            <p:ph idx="1"/>
          </p:nvPr>
        </p:nvSpPr>
        <p:spPr>
          <a:xfrm>
            <a:off x="510437" y="1690688"/>
            <a:ext cx="9737149" cy="4683617"/>
          </a:xfrm>
        </p:spPr>
        <p:txBody>
          <a:bodyPr>
            <a:normAutofit/>
          </a:bodyPr>
          <a:lstStyle/>
          <a:p>
            <a:r>
              <a:rPr lang="en-US" dirty="0">
                <a:solidFill>
                  <a:schemeClr val="bg1"/>
                </a:solidFill>
              </a:rPr>
              <a:t>Most common adult onset dystrophy</a:t>
            </a:r>
          </a:p>
          <a:p>
            <a:r>
              <a:rPr lang="en-US" dirty="0">
                <a:solidFill>
                  <a:schemeClr val="bg1"/>
                </a:solidFill>
              </a:rPr>
              <a:t>Most common dystrophy affecting men and women</a:t>
            </a:r>
          </a:p>
          <a:p>
            <a:r>
              <a:rPr lang="en-US" dirty="0">
                <a:solidFill>
                  <a:schemeClr val="bg1"/>
                </a:solidFill>
              </a:rPr>
              <a:t>Multi-system condition</a:t>
            </a:r>
          </a:p>
          <a:p>
            <a:r>
              <a:rPr lang="en-US" dirty="0">
                <a:solidFill>
                  <a:schemeClr val="bg1"/>
                </a:solidFill>
              </a:rPr>
              <a:t>Can present at any age</a:t>
            </a:r>
          </a:p>
          <a:p>
            <a:endParaRPr lang="en-US" dirty="0">
              <a:solidFill>
                <a:schemeClr val="bg1"/>
              </a:solidFill>
            </a:endParaRPr>
          </a:p>
          <a:p>
            <a:r>
              <a:rPr lang="en-US" dirty="0">
                <a:solidFill>
                  <a:schemeClr val="bg1"/>
                </a:solidFill>
              </a:rPr>
              <a:t>Cardinal manifestations: muscle weakness, loss of muscle bulk and stiffness/myotonia</a:t>
            </a:r>
          </a:p>
          <a:p>
            <a:r>
              <a:rPr lang="en-US" dirty="0">
                <a:solidFill>
                  <a:schemeClr val="bg1"/>
                </a:solidFill>
              </a:rPr>
              <a:t>Major complications: cardiac and respiratory</a:t>
            </a:r>
          </a:p>
          <a:p>
            <a:endParaRPr lang="en-US" dirty="0">
              <a:solidFill>
                <a:schemeClr val="bg1"/>
              </a:solidFill>
            </a:endParaRPr>
          </a:p>
          <a:p>
            <a:endParaRPr lang="en-US" dirty="0">
              <a:solidFill>
                <a:schemeClr val="bg1"/>
              </a:solidFill>
            </a:endParaRP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29499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97F46-0E1E-42BC-9471-2FD7ACC93329}"/>
              </a:ext>
            </a:extLst>
          </p:cNvPr>
          <p:cNvSpPr>
            <a:spLocks noGrp="1"/>
          </p:cNvSpPr>
          <p:nvPr>
            <p:ph type="title"/>
          </p:nvPr>
        </p:nvSpPr>
        <p:spPr/>
        <p:txBody>
          <a:bodyPr/>
          <a:lstStyle/>
          <a:p>
            <a:r>
              <a:rPr lang="en-US" dirty="0">
                <a:solidFill>
                  <a:srgbClr val="FFFF00"/>
                </a:solidFill>
              </a:rPr>
              <a:t>DM1: weakness</a:t>
            </a:r>
          </a:p>
        </p:txBody>
      </p:sp>
      <p:sp>
        <p:nvSpPr>
          <p:cNvPr id="3" name="Content Placeholder 2">
            <a:extLst>
              <a:ext uri="{FF2B5EF4-FFF2-40B4-BE49-F238E27FC236}">
                <a16:creationId xmlns:a16="http://schemas.microsoft.com/office/drawing/2014/main" id="{890F0E44-8C6C-4904-9E2E-22B80AD129CB}"/>
              </a:ext>
            </a:extLst>
          </p:cNvPr>
          <p:cNvSpPr>
            <a:spLocks noGrp="1"/>
          </p:cNvSpPr>
          <p:nvPr>
            <p:ph idx="1"/>
          </p:nvPr>
        </p:nvSpPr>
        <p:spPr>
          <a:xfrm>
            <a:off x="838200" y="2125662"/>
            <a:ext cx="6214241" cy="4351338"/>
          </a:xfrm>
        </p:spPr>
        <p:txBody>
          <a:bodyPr/>
          <a:lstStyle/>
          <a:p>
            <a:r>
              <a:rPr lang="en-US" dirty="0">
                <a:solidFill>
                  <a:schemeClr val="bg1"/>
                </a:solidFill>
              </a:rPr>
              <a:t>Initial distribution of weakness</a:t>
            </a:r>
          </a:p>
          <a:p>
            <a:r>
              <a:rPr lang="en-US" dirty="0">
                <a:solidFill>
                  <a:schemeClr val="bg1"/>
                </a:solidFill>
              </a:rPr>
              <a:t>Can progress to more proximal muscles</a:t>
            </a:r>
          </a:p>
        </p:txBody>
      </p:sp>
      <p:pic>
        <p:nvPicPr>
          <p:cNvPr id="4" name="Picture 3">
            <a:extLst>
              <a:ext uri="{FF2B5EF4-FFF2-40B4-BE49-F238E27FC236}">
                <a16:creationId xmlns:a16="http://schemas.microsoft.com/office/drawing/2014/main" id="{DAB782FB-846F-455F-8B64-1872DCA65E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1752" y="381000"/>
            <a:ext cx="2545400" cy="6096000"/>
          </a:xfrm>
          <a:prstGeom prst="rect">
            <a:avLst/>
          </a:prstGeom>
        </p:spPr>
      </p:pic>
    </p:spTree>
    <p:extLst>
      <p:ext uri="{BB962C8B-B14F-4D97-AF65-F5344CB8AC3E}">
        <p14:creationId xmlns:p14="http://schemas.microsoft.com/office/powerpoint/2010/main" val="2602053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97F46-0E1E-42BC-9471-2FD7ACC93329}"/>
              </a:ext>
            </a:extLst>
          </p:cNvPr>
          <p:cNvSpPr>
            <a:spLocks noGrp="1"/>
          </p:cNvSpPr>
          <p:nvPr>
            <p:ph type="title"/>
          </p:nvPr>
        </p:nvSpPr>
        <p:spPr/>
        <p:txBody>
          <a:bodyPr/>
          <a:lstStyle/>
          <a:p>
            <a:r>
              <a:rPr lang="en-US" dirty="0">
                <a:solidFill>
                  <a:srgbClr val="FFFF00"/>
                </a:solidFill>
              </a:rPr>
              <a:t>DM1: grip myotonia</a:t>
            </a:r>
          </a:p>
        </p:txBody>
      </p:sp>
      <p:sp>
        <p:nvSpPr>
          <p:cNvPr id="5" name="Content Placeholder 4">
            <a:extLst>
              <a:ext uri="{FF2B5EF4-FFF2-40B4-BE49-F238E27FC236}">
                <a16:creationId xmlns:a16="http://schemas.microsoft.com/office/drawing/2014/main" id="{DC32DA62-EFA6-4DAB-BE8A-7DB103FF65FD}"/>
              </a:ext>
            </a:extLst>
          </p:cNvPr>
          <p:cNvSpPr>
            <a:spLocks noGrp="1"/>
          </p:cNvSpPr>
          <p:nvPr>
            <p:ph idx="1"/>
          </p:nvPr>
        </p:nvSpPr>
        <p:spPr/>
        <p:txBody>
          <a:bodyPr/>
          <a:lstStyle/>
          <a:p>
            <a:r>
              <a:rPr lang="en-US" dirty="0"/>
              <a:t>(patient video removed)</a:t>
            </a:r>
          </a:p>
        </p:txBody>
      </p:sp>
    </p:spTree>
    <p:extLst>
      <p:ext uri="{BB962C8B-B14F-4D97-AF65-F5344CB8AC3E}">
        <p14:creationId xmlns:p14="http://schemas.microsoft.com/office/powerpoint/2010/main" val="2894803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97F46-0E1E-42BC-9471-2FD7ACC93329}"/>
              </a:ext>
            </a:extLst>
          </p:cNvPr>
          <p:cNvSpPr>
            <a:spLocks noGrp="1"/>
          </p:cNvSpPr>
          <p:nvPr>
            <p:ph type="title"/>
          </p:nvPr>
        </p:nvSpPr>
        <p:spPr>
          <a:xfrm>
            <a:off x="386255" y="388772"/>
            <a:ext cx="10515600" cy="1325563"/>
          </a:xfrm>
        </p:spPr>
        <p:txBody>
          <a:bodyPr/>
          <a:lstStyle/>
          <a:p>
            <a:r>
              <a:rPr lang="en-US" dirty="0">
                <a:solidFill>
                  <a:srgbClr val="FFFF00"/>
                </a:solidFill>
              </a:rPr>
              <a:t>DM1: percussion myotonia</a:t>
            </a:r>
          </a:p>
        </p:txBody>
      </p:sp>
      <p:sp>
        <p:nvSpPr>
          <p:cNvPr id="5" name="Content Placeholder 4">
            <a:extLst>
              <a:ext uri="{FF2B5EF4-FFF2-40B4-BE49-F238E27FC236}">
                <a16:creationId xmlns:a16="http://schemas.microsoft.com/office/drawing/2014/main" id="{BEF4A86F-511D-49DB-BD62-4CA04A420ADE}"/>
              </a:ext>
            </a:extLst>
          </p:cNvPr>
          <p:cNvSpPr>
            <a:spLocks noGrp="1"/>
          </p:cNvSpPr>
          <p:nvPr>
            <p:ph idx="1"/>
          </p:nvPr>
        </p:nvSpPr>
        <p:spPr/>
        <p:txBody>
          <a:bodyPr/>
          <a:lstStyle/>
          <a:p>
            <a:pPr marL="0" indent="0">
              <a:buNone/>
            </a:pPr>
            <a:r>
              <a:rPr lang="en-US" dirty="0"/>
              <a:t>(patient video removed)</a:t>
            </a:r>
          </a:p>
          <a:p>
            <a:pPr marL="0" indent="0">
              <a:buNone/>
            </a:pPr>
            <a:endParaRPr lang="en-US" dirty="0"/>
          </a:p>
        </p:txBody>
      </p:sp>
    </p:spTree>
    <p:extLst>
      <p:ext uri="{BB962C8B-B14F-4D97-AF65-F5344CB8AC3E}">
        <p14:creationId xmlns:p14="http://schemas.microsoft.com/office/powerpoint/2010/main" val="2378066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1B605-93C3-4E9C-A1C8-8BFEB13692ED}"/>
              </a:ext>
            </a:extLst>
          </p:cNvPr>
          <p:cNvSpPr>
            <a:spLocks noGrp="1"/>
          </p:cNvSpPr>
          <p:nvPr>
            <p:ph type="title"/>
          </p:nvPr>
        </p:nvSpPr>
        <p:spPr>
          <a:xfrm>
            <a:off x="407276" y="165429"/>
            <a:ext cx="10515600" cy="1325563"/>
          </a:xfrm>
        </p:spPr>
        <p:txBody>
          <a:bodyPr/>
          <a:lstStyle/>
          <a:p>
            <a:r>
              <a:rPr lang="en-US" dirty="0">
                <a:solidFill>
                  <a:srgbClr val="FFFF00"/>
                </a:solidFill>
              </a:rPr>
              <a:t>DM1: electrical myotonic discharges</a:t>
            </a:r>
          </a:p>
        </p:txBody>
      </p:sp>
      <p:sp>
        <p:nvSpPr>
          <p:cNvPr id="5" name="Content Placeholder 4">
            <a:extLst>
              <a:ext uri="{FF2B5EF4-FFF2-40B4-BE49-F238E27FC236}">
                <a16:creationId xmlns:a16="http://schemas.microsoft.com/office/drawing/2014/main" id="{07C7BA52-1039-4B35-898C-01B4C7E09D70}"/>
              </a:ext>
            </a:extLst>
          </p:cNvPr>
          <p:cNvSpPr>
            <a:spLocks noGrp="1"/>
          </p:cNvSpPr>
          <p:nvPr>
            <p:ph idx="1"/>
          </p:nvPr>
        </p:nvSpPr>
        <p:spPr/>
        <p:txBody>
          <a:bodyPr/>
          <a:lstStyle/>
          <a:p>
            <a:r>
              <a:rPr lang="en-US"/>
              <a:t>Video removed</a:t>
            </a:r>
          </a:p>
        </p:txBody>
      </p:sp>
    </p:spTree>
    <p:extLst>
      <p:ext uri="{BB962C8B-B14F-4D97-AF65-F5344CB8AC3E}">
        <p14:creationId xmlns:p14="http://schemas.microsoft.com/office/powerpoint/2010/main" val="1384167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C58E4-51ED-46B9-A198-8D0141710F98}"/>
              </a:ext>
            </a:extLst>
          </p:cNvPr>
          <p:cNvSpPr>
            <a:spLocks noGrp="1"/>
          </p:cNvSpPr>
          <p:nvPr>
            <p:ph type="title"/>
          </p:nvPr>
        </p:nvSpPr>
        <p:spPr/>
        <p:txBody>
          <a:bodyPr/>
          <a:lstStyle/>
          <a:p>
            <a:r>
              <a:rPr lang="en-US" dirty="0">
                <a:solidFill>
                  <a:srgbClr val="FFFF00"/>
                </a:solidFill>
              </a:rPr>
              <a:t>DM1: Systems involved</a:t>
            </a:r>
          </a:p>
        </p:txBody>
      </p:sp>
      <p:sp>
        <p:nvSpPr>
          <p:cNvPr id="3" name="Content Placeholder 2">
            <a:extLst>
              <a:ext uri="{FF2B5EF4-FFF2-40B4-BE49-F238E27FC236}">
                <a16:creationId xmlns:a16="http://schemas.microsoft.com/office/drawing/2014/main" id="{3DA52083-DA5E-4B4B-8657-A56262D50D4F}"/>
              </a:ext>
            </a:extLst>
          </p:cNvPr>
          <p:cNvSpPr>
            <a:spLocks noGrp="1"/>
          </p:cNvSpPr>
          <p:nvPr>
            <p:ph idx="1"/>
          </p:nvPr>
        </p:nvSpPr>
        <p:spPr/>
        <p:txBody>
          <a:bodyPr>
            <a:normAutofit/>
          </a:bodyPr>
          <a:lstStyle/>
          <a:p>
            <a:r>
              <a:rPr lang="en-US" dirty="0">
                <a:solidFill>
                  <a:schemeClr val="bg1"/>
                </a:solidFill>
              </a:rPr>
              <a:t>Heart</a:t>
            </a:r>
          </a:p>
          <a:p>
            <a:r>
              <a:rPr lang="en-US" dirty="0">
                <a:solidFill>
                  <a:schemeClr val="bg1"/>
                </a:solidFill>
              </a:rPr>
              <a:t>Pulmonary </a:t>
            </a:r>
          </a:p>
          <a:p>
            <a:r>
              <a:rPr lang="en-US" dirty="0">
                <a:solidFill>
                  <a:schemeClr val="bg1"/>
                </a:solidFill>
              </a:rPr>
              <a:t>Eyes</a:t>
            </a:r>
          </a:p>
          <a:p>
            <a:r>
              <a:rPr lang="en-US" dirty="0">
                <a:solidFill>
                  <a:schemeClr val="bg1"/>
                </a:solidFill>
              </a:rPr>
              <a:t>Gastrointestinal system</a:t>
            </a:r>
          </a:p>
          <a:p>
            <a:r>
              <a:rPr lang="en-US" dirty="0">
                <a:solidFill>
                  <a:schemeClr val="bg1"/>
                </a:solidFill>
              </a:rPr>
              <a:t>Brain</a:t>
            </a:r>
          </a:p>
          <a:p>
            <a:r>
              <a:rPr lang="en-US" dirty="0">
                <a:solidFill>
                  <a:schemeClr val="bg1"/>
                </a:solidFill>
              </a:rPr>
              <a:t>Endocrine system (decreased fertility) </a:t>
            </a:r>
          </a:p>
          <a:p>
            <a:r>
              <a:rPr lang="en-US" dirty="0">
                <a:solidFill>
                  <a:schemeClr val="bg1"/>
                </a:solidFill>
              </a:rPr>
              <a:t>Hair loss (men and women)</a:t>
            </a:r>
          </a:p>
        </p:txBody>
      </p:sp>
      <p:pic>
        <p:nvPicPr>
          <p:cNvPr id="4" name="Picture 2" descr="Image result for christmas tree cataract myotonic dystrophy">
            <a:extLst>
              <a:ext uri="{FF2B5EF4-FFF2-40B4-BE49-F238E27FC236}">
                <a16:creationId xmlns:a16="http://schemas.microsoft.com/office/drawing/2014/main" id="{538D1CA9-48D7-47AF-AF76-4914DDFAFA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7109" y="1221827"/>
            <a:ext cx="4256691" cy="31925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A835BDE-232C-4457-81FF-1E361C61A997}"/>
              </a:ext>
            </a:extLst>
          </p:cNvPr>
          <p:cNvSpPr txBox="1"/>
          <p:nvPr/>
        </p:nvSpPr>
        <p:spPr>
          <a:xfrm>
            <a:off x="8087129" y="3463159"/>
            <a:ext cx="3266671" cy="646331"/>
          </a:xfrm>
          <a:prstGeom prst="rect">
            <a:avLst/>
          </a:prstGeom>
          <a:noFill/>
        </p:spPr>
        <p:txBody>
          <a:bodyPr wrap="square" rtlCol="0">
            <a:spAutoFit/>
          </a:bodyPr>
          <a:lstStyle/>
          <a:p>
            <a:r>
              <a:rPr lang="en-US" dirty="0">
                <a:solidFill>
                  <a:srgbClr val="FFFF00"/>
                </a:solidFill>
              </a:rPr>
              <a:t>Multicolor or </a:t>
            </a:r>
          </a:p>
          <a:p>
            <a:r>
              <a:rPr lang="en-US" dirty="0">
                <a:solidFill>
                  <a:srgbClr val="FFFF00"/>
                </a:solidFill>
              </a:rPr>
              <a:t>“Christmas tree cataract</a:t>
            </a:r>
          </a:p>
        </p:txBody>
      </p:sp>
    </p:spTree>
    <p:extLst>
      <p:ext uri="{BB962C8B-B14F-4D97-AF65-F5344CB8AC3E}">
        <p14:creationId xmlns:p14="http://schemas.microsoft.com/office/powerpoint/2010/main" val="13493077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3173</TotalTime>
  <Words>1494</Words>
  <Application>Microsoft Office PowerPoint</Application>
  <PresentationFormat>Widescreen</PresentationFormat>
  <Paragraphs>211</Paragraphs>
  <Slides>36</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Arial</vt:lpstr>
      <vt:lpstr>Calibri</vt:lpstr>
      <vt:lpstr>Calibri Light</vt:lpstr>
      <vt:lpstr>Tahoma</vt:lpstr>
      <vt:lpstr>Times New Roman</vt:lpstr>
      <vt:lpstr>Office Theme</vt:lpstr>
      <vt:lpstr>PowerPoint Presentation</vt:lpstr>
      <vt:lpstr>PowerPoint Presentation</vt:lpstr>
      <vt:lpstr>PowerPoint Presentation</vt:lpstr>
      <vt:lpstr>DM1: key facts </vt:lpstr>
      <vt:lpstr>DM1: weakness</vt:lpstr>
      <vt:lpstr>DM1: grip myotonia</vt:lpstr>
      <vt:lpstr>DM1: percussion myotonia</vt:lpstr>
      <vt:lpstr>DM1: electrical myotonic discharges</vt:lpstr>
      <vt:lpstr>DM1: Systems involved</vt:lpstr>
      <vt:lpstr>Congenital DM1</vt:lpstr>
      <vt:lpstr>DM1: Epidemiology</vt:lpstr>
      <vt:lpstr>DM1: genetic basis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expansion of RNA is sticky</vt:lpstr>
      <vt:lpstr>PowerPoint Presentation</vt:lpstr>
      <vt:lpstr>PowerPoint Presentation</vt:lpstr>
      <vt:lpstr>PowerPoint Presentation</vt:lpstr>
      <vt:lpstr>Somatic Instability</vt:lpstr>
      <vt:lpstr>DM1: CTG repeat sizes</vt:lpstr>
      <vt:lpstr>PowerPoint Presentation</vt:lpstr>
      <vt:lpstr>PowerPoint Presentation</vt:lpstr>
      <vt:lpstr>Management (1)</vt:lpstr>
      <vt:lpstr>Management (2)</vt:lpstr>
      <vt:lpstr>Management (3)</vt:lpstr>
      <vt:lpstr>Take home points (1)</vt:lpstr>
      <vt:lpstr>Take home points (2)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Myotonic Dystrophy Type 1</dc:title>
  <dc:creator>Constantine Farmakidis</dc:creator>
  <cp:lastModifiedBy>Constantine Farmakidis</cp:lastModifiedBy>
  <cp:revision>113</cp:revision>
  <dcterms:created xsi:type="dcterms:W3CDTF">2019-06-20T15:12:22Z</dcterms:created>
  <dcterms:modified xsi:type="dcterms:W3CDTF">2019-08-05T15:53:37Z</dcterms:modified>
  <cp:contentStatus/>
</cp:coreProperties>
</file>