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5" r:id="rId8"/>
    <p:sldId id="267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0BCB-AA16-4507-A76C-FB8EC5F2387F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C03B-614A-44BB-A149-5265C9F72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5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0BCB-AA16-4507-A76C-FB8EC5F2387F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C03B-614A-44BB-A149-5265C9F72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0BCB-AA16-4507-A76C-FB8EC5F2387F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C03B-614A-44BB-A149-5265C9F72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5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0BCB-AA16-4507-A76C-FB8EC5F2387F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C03B-614A-44BB-A149-5265C9F72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9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0BCB-AA16-4507-A76C-FB8EC5F2387F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C03B-614A-44BB-A149-5265C9F72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9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0BCB-AA16-4507-A76C-FB8EC5F2387F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C03B-614A-44BB-A149-5265C9F72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9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0BCB-AA16-4507-A76C-FB8EC5F2387F}" type="datetimeFigureOut">
              <a:rPr lang="en-US" smtClean="0"/>
              <a:t>6/28/19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C03B-614A-44BB-A149-5265C9F72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5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0BCB-AA16-4507-A76C-FB8EC5F2387F}" type="datetimeFigureOut">
              <a:rPr lang="en-US" smtClean="0"/>
              <a:t>6/28/19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C03B-614A-44BB-A149-5265C9F72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1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0BCB-AA16-4507-A76C-FB8EC5F2387F}" type="datetimeFigureOut">
              <a:rPr lang="en-US" smtClean="0"/>
              <a:t>6/28/19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C03B-614A-44BB-A149-5265C9F72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66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0BCB-AA16-4507-A76C-FB8EC5F2387F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C03B-614A-44BB-A149-5265C9F72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1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0BCB-AA16-4507-A76C-FB8EC5F2387F}" type="datetimeFigureOut">
              <a:rPr lang="en-US" smtClean="0"/>
              <a:t>6/28/19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C03B-614A-44BB-A149-5265C9F72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3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30BCB-AA16-4507-A76C-FB8EC5F2387F}" type="datetimeFigureOut">
              <a:rPr lang="en-US" smtClean="0"/>
              <a:t>6/28/19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CC03B-614A-44BB-A149-5265C9F72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1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Cognitive changes associated with Myotonic Dystrophy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are they and how do you manage them?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986F7CE-642B-C843-B586-60E20A82043B}"/>
              </a:ext>
            </a:extLst>
          </p:cNvPr>
          <p:cNvSpPr txBox="1">
            <a:spLocks/>
          </p:cNvSpPr>
          <p:nvPr/>
        </p:nvSpPr>
        <p:spPr>
          <a:xfrm>
            <a:off x="1410929" y="425588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John B. Williamson PhD</a:t>
            </a:r>
          </a:p>
          <a:p>
            <a:r>
              <a:rPr lang="en-US"/>
              <a:t>Center for OCD and Anxiety Related Disorders</a:t>
            </a:r>
          </a:p>
          <a:p>
            <a:r>
              <a:rPr lang="en-US"/>
              <a:t>Brain Rehabilitation Research Center</a:t>
            </a:r>
          </a:p>
          <a:p>
            <a:r>
              <a:rPr lang="en-US"/>
              <a:t>Assistant professor, Departments of Psychiatry and Neuroscience</a:t>
            </a:r>
          </a:p>
          <a:p>
            <a:r>
              <a:rPr lang="en-US"/>
              <a:t>North Florida/South Georgia VAMC</a:t>
            </a:r>
          </a:p>
          <a:p>
            <a:r>
              <a:rPr lang="en-US"/>
              <a:t>University of Florida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42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Goal setting</a:t>
            </a:r>
          </a:p>
          <a:p>
            <a:r>
              <a:rPr lang="en-US" dirty="0"/>
              <a:t>Reminders in visible places</a:t>
            </a:r>
          </a:p>
          <a:p>
            <a:r>
              <a:rPr lang="en-US" dirty="0"/>
              <a:t>Checklists</a:t>
            </a:r>
          </a:p>
          <a:p>
            <a:r>
              <a:rPr lang="en-US" dirty="0"/>
              <a:t>Morning task list use</a:t>
            </a:r>
          </a:p>
          <a:p>
            <a:pPr lvl="1"/>
            <a:r>
              <a:rPr lang="en-US" dirty="0"/>
              <a:t>i.e., every morning create a list of what you want to accomplish and check it off as you go along</a:t>
            </a:r>
          </a:p>
          <a:p>
            <a:pPr lvl="1"/>
            <a:r>
              <a:rPr lang="en-US" dirty="0"/>
              <a:t>Say your goals out loud</a:t>
            </a:r>
          </a:p>
          <a:p>
            <a:r>
              <a:rPr lang="en-US" dirty="0"/>
              <a:t>Establish good habits. Structure helps.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0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Neuropsychology</a:t>
            </a:r>
          </a:p>
          <a:p>
            <a:r>
              <a:rPr lang="en-US" dirty="0"/>
              <a:t>Understanding the effects of myotonic dystrophy on the brain</a:t>
            </a:r>
          </a:p>
          <a:p>
            <a:r>
              <a:rPr lang="en-US" dirty="0"/>
              <a:t>“Executive functions”</a:t>
            </a:r>
          </a:p>
          <a:p>
            <a:pPr lvl="1"/>
            <a:r>
              <a:rPr lang="en-US" dirty="0"/>
              <a:t>What are executive functions?</a:t>
            </a:r>
          </a:p>
          <a:p>
            <a:pPr lvl="1"/>
            <a:r>
              <a:rPr lang="en-US" dirty="0"/>
              <a:t>What do problems with executive functions look like in every day life? </a:t>
            </a:r>
          </a:p>
          <a:p>
            <a:r>
              <a:rPr lang="en-US" dirty="0"/>
              <a:t>Things that can be done to make life easier.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89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Myotonic dystrophy affects the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MD is a multi system disorder</a:t>
            </a:r>
          </a:p>
          <a:p>
            <a:r>
              <a:rPr lang="en-US" dirty="0"/>
              <a:t>Heterogeneous </a:t>
            </a:r>
          </a:p>
          <a:p>
            <a:pPr lvl="1"/>
            <a:r>
              <a:rPr lang="en-US" dirty="0"/>
              <a:t>GI dysfunction</a:t>
            </a:r>
          </a:p>
          <a:p>
            <a:pPr lvl="1"/>
            <a:r>
              <a:rPr lang="en-US" dirty="0"/>
              <a:t>Cognitive and affective disorders</a:t>
            </a:r>
          </a:p>
          <a:p>
            <a:pPr lvl="1"/>
            <a:r>
              <a:rPr lang="en-US" dirty="0"/>
              <a:t>Cardiac disease</a:t>
            </a:r>
          </a:p>
          <a:p>
            <a:pPr lvl="1"/>
            <a:r>
              <a:rPr lang="en-US" dirty="0"/>
              <a:t>Endocrine abnormalities (e.g., diabetes)</a:t>
            </a:r>
          </a:p>
          <a:p>
            <a:r>
              <a:rPr lang="en-US" dirty="0"/>
              <a:t>These conditions can influence one another</a:t>
            </a:r>
          </a:p>
          <a:p>
            <a:r>
              <a:rPr lang="en-US" dirty="0"/>
              <a:t>Effects can accumulate with 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699" y="1319754"/>
            <a:ext cx="4242062" cy="317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69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and emotional dysfunction and quality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Brain effects can be amongst the most debilitating</a:t>
            </a:r>
          </a:p>
          <a:p>
            <a:r>
              <a:rPr lang="en-US" dirty="0"/>
              <a:t>Impacts how we understand and relate to one another</a:t>
            </a:r>
          </a:p>
          <a:p>
            <a:r>
              <a:rPr lang="en-US" dirty="0"/>
              <a:t>Independence</a:t>
            </a:r>
          </a:p>
          <a:p>
            <a:r>
              <a:rPr lang="en-US" dirty="0"/>
              <a:t>Major National Institute of Health focus</a:t>
            </a:r>
          </a:p>
          <a:p>
            <a:r>
              <a:rPr lang="en-US" dirty="0"/>
              <a:t>Cognition, depression, psychiatric problems, dealing with disease all negatively affect quality of life</a:t>
            </a:r>
          </a:p>
          <a:p>
            <a:pPr lvl="1"/>
            <a:r>
              <a:rPr lang="en-US" dirty="0"/>
              <a:t>Accumulates with age in MD1, outcomes SF-36, </a:t>
            </a:r>
            <a:r>
              <a:rPr lang="en-US" dirty="0" err="1"/>
              <a:t>neuropsych</a:t>
            </a:r>
            <a:r>
              <a:rPr lang="en-US" dirty="0"/>
              <a:t>, and mood inventories (n = 40)</a:t>
            </a:r>
          </a:p>
          <a:p>
            <a:pPr lvl="2"/>
            <a:r>
              <a:rPr lang="en-US" dirty="0" err="1"/>
              <a:t>Antonini</a:t>
            </a:r>
            <a:r>
              <a:rPr lang="en-US" dirty="0"/>
              <a:t> et al. 2006</a:t>
            </a:r>
          </a:p>
          <a:p>
            <a:r>
              <a:rPr lang="en-US" dirty="0"/>
              <a:t>Positive for quality of life?</a:t>
            </a:r>
          </a:p>
          <a:p>
            <a:pPr lvl="1"/>
            <a:r>
              <a:rPr lang="en-US" dirty="0"/>
              <a:t>Family interaction</a:t>
            </a:r>
          </a:p>
          <a:p>
            <a:pPr lvl="1"/>
            <a:r>
              <a:rPr lang="en-US" dirty="0"/>
              <a:t>Exercise</a:t>
            </a:r>
          </a:p>
          <a:p>
            <a:pPr lvl="1"/>
            <a:r>
              <a:rPr lang="en-US" dirty="0"/>
              <a:t>Self-efficacy</a:t>
            </a:r>
          </a:p>
          <a:p>
            <a:pPr lvl="1"/>
            <a:r>
              <a:rPr lang="en-US" dirty="0"/>
              <a:t>Attention control</a:t>
            </a:r>
          </a:p>
        </p:txBody>
      </p:sp>
    </p:spTree>
    <p:extLst>
      <p:ext uri="{BB962C8B-B14F-4D97-AF65-F5344CB8AC3E}">
        <p14:creationId xmlns:p14="http://schemas.microsoft.com/office/powerpoint/2010/main" val="958144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383B6-DB2F-E74A-9B84-FDB6E828F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functions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3512E-A0B4-5047-B254-2015B53BE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9064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That’s a tough one.</a:t>
            </a:r>
          </a:p>
          <a:p>
            <a:r>
              <a:rPr lang="en-US" dirty="0"/>
              <a:t>Inconsistent, interchangeable use</a:t>
            </a:r>
          </a:p>
          <a:p>
            <a:pPr lvl="1"/>
            <a:r>
              <a:rPr lang="en-US" dirty="0"/>
              <a:t>Psychological definitions</a:t>
            </a:r>
          </a:p>
          <a:p>
            <a:pPr lvl="1"/>
            <a:r>
              <a:rPr lang="en-US" dirty="0"/>
              <a:t>Proxy for anatomy (frontal lobes)</a:t>
            </a:r>
          </a:p>
          <a:p>
            <a:pPr lvl="2"/>
            <a:r>
              <a:rPr lang="en-US" dirty="0"/>
              <a:t>Damage to other brain regions can cause executive dysfunction, depending on the breadth of definition and interconnectivity</a:t>
            </a:r>
          </a:p>
          <a:p>
            <a:r>
              <a:rPr lang="en-US" dirty="0"/>
              <a:t>“A set of cognitive processes such as attentional control, planning, reasoning, and monitoring.” </a:t>
            </a:r>
          </a:p>
          <a:p>
            <a:pPr lvl="1"/>
            <a:r>
              <a:rPr lang="en-US" dirty="0"/>
              <a:t>Burgess and </a:t>
            </a:r>
            <a:r>
              <a:rPr lang="en-US" dirty="0" err="1"/>
              <a:t>Stuss</a:t>
            </a:r>
            <a:r>
              <a:rPr lang="en-US" dirty="0"/>
              <a:t>, 2017</a:t>
            </a:r>
          </a:p>
          <a:p>
            <a:r>
              <a:rPr lang="en-US" dirty="0"/>
              <a:t>Metacognitive construct, the sense of “I” </a:t>
            </a:r>
          </a:p>
          <a:p>
            <a:r>
              <a:rPr lang="en-US" dirty="0"/>
              <a:t>Muriel </a:t>
            </a:r>
            <a:r>
              <a:rPr lang="en-US" dirty="0" err="1"/>
              <a:t>Lezak</a:t>
            </a:r>
            <a:r>
              <a:rPr lang="en-US" dirty="0"/>
              <a:t> – “those capacities that enable a person to engage successfully in independent, purposive, self-serving behavior.”</a:t>
            </a:r>
          </a:p>
          <a:p>
            <a:r>
              <a:rPr lang="en-US" dirty="0"/>
              <a:t>In Dm1, a recent study showed that more than half (n = 60) had impairments in attention/working memory, processing speed, and executive functions</a:t>
            </a:r>
          </a:p>
          <a:p>
            <a:pPr lvl="1"/>
            <a:r>
              <a:rPr lang="en-US" dirty="0" err="1"/>
              <a:t>Fujino</a:t>
            </a:r>
            <a:r>
              <a:rPr lang="en-US" dirty="0"/>
              <a:t> et al., 2018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5968C8-D172-774D-B0EB-29B42E5C4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291" y="628421"/>
            <a:ext cx="35560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64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618FE-23BE-4112-993A-2C43CE180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of standardized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3A490-F17B-4281-AC73-7707D7C1A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psychometrics focused on intelligence</a:t>
            </a:r>
          </a:p>
          <a:p>
            <a:r>
              <a:rPr lang="en-US" dirty="0"/>
              <a:t>Damage to frontal lobes doesn’t necessarily impact intelligence testing</a:t>
            </a:r>
          </a:p>
          <a:p>
            <a:r>
              <a:rPr lang="en-US" dirty="0"/>
              <a:t>Can’t measure all cognitive abilities with the same methodological approach</a:t>
            </a:r>
          </a:p>
          <a:p>
            <a:r>
              <a:rPr lang="en-US" dirty="0"/>
              <a:t> “Executive function”</a:t>
            </a:r>
          </a:p>
          <a:p>
            <a:pPr lvl="1"/>
            <a:r>
              <a:rPr lang="en-US" dirty="0"/>
              <a:t>Karl </a:t>
            </a:r>
            <a:r>
              <a:rPr lang="en-US" dirty="0" err="1"/>
              <a:t>Pribram</a:t>
            </a:r>
            <a:r>
              <a:rPr lang="en-US" dirty="0"/>
              <a:t>, 1973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3EDD28-1D60-4556-B107-A2FF632A7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774" y="3700143"/>
            <a:ext cx="4192227" cy="26117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BB350A-80ED-4D22-872A-7CCB44B23636}"/>
              </a:ext>
            </a:extLst>
          </p:cNvPr>
          <p:cNvSpPr txBox="1"/>
          <p:nvPr/>
        </p:nvSpPr>
        <p:spPr>
          <a:xfrm>
            <a:off x="7256206" y="6344573"/>
            <a:ext cx="3572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Karl </a:t>
            </a:r>
            <a:r>
              <a:rPr lang="en-US" dirty="0" err="1"/>
              <a:t>Pribram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40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4F4C-9BF4-4E98-88BE-F036568A9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a field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D23A0A-6AC9-4C99-81AD-A893776C9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273" y="2011567"/>
            <a:ext cx="4558577" cy="283486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61595-F17B-40B3-B5A1-272596DA4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372" y="1926969"/>
            <a:ext cx="3503356" cy="29194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9341E4-07EF-427B-B81E-B2B2AD3B6844}"/>
              </a:ext>
            </a:extLst>
          </p:cNvPr>
          <p:cNvSpPr txBox="1"/>
          <p:nvPr/>
        </p:nvSpPr>
        <p:spPr>
          <a:xfrm>
            <a:off x="1373372" y="5132439"/>
            <a:ext cx="350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Egaz</a:t>
            </a:r>
            <a:r>
              <a:rPr lang="en-US" dirty="0"/>
              <a:t> Moniz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351FA4-E1CD-4E49-B44A-DAB792D62977}"/>
              </a:ext>
            </a:extLst>
          </p:cNvPr>
          <p:cNvSpPr txBox="1"/>
          <p:nvPr/>
        </p:nvSpPr>
        <p:spPr>
          <a:xfrm>
            <a:off x="7315272" y="4983680"/>
            <a:ext cx="350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Phineous</a:t>
            </a:r>
            <a:r>
              <a:rPr lang="en-US" dirty="0"/>
              <a:t> Gage</a:t>
            </a:r>
          </a:p>
        </p:txBody>
      </p:sp>
    </p:spTree>
    <p:extLst>
      <p:ext uri="{BB962C8B-B14F-4D97-AF65-F5344CB8AC3E}">
        <p14:creationId xmlns:p14="http://schemas.microsoft.com/office/powerpoint/2010/main" val="2691520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Everyday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Problems driving </a:t>
            </a:r>
          </a:p>
          <a:p>
            <a:pPr lvl="1"/>
            <a:r>
              <a:rPr lang="en-US" dirty="0"/>
              <a:t>More accidents</a:t>
            </a:r>
          </a:p>
          <a:p>
            <a:r>
              <a:rPr lang="en-US" dirty="0"/>
              <a:t>Lapses in attention</a:t>
            </a:r>
          </a:p>
          <a:p>
            <a:pPr lvl="1"/>
            <a:r>
              <a:rPr lang="en-US" dirty="0"/>
              <a:t>Forgetting why you went into a room</a:t>
            </a:r>
          </a:p>
          <a:p>
            <a:r>
              <a:rPr lang="en-US" dirty="0"/>
              <a:t>Poor organization and planning</a:t>
            </a:r>
          </a:p>
          <a:p>
            <a:r>
              <a:rPr lang="en-US" dirty="0"/>
              <a:t>Problems with shifting from one task to another</a:t>
            </a:r>
          </a:p>
          <a:p>
            <a:pPr lvl="1"/>
            <a:r>
              <a:rPr lang="en-US" dirty="0"/>
              <a:t>Confusion </a:t>
            </a:r>
          </a:p>
          <a:p>
            <a:r>
              <a:rPr lang="en-US" dirty="0"/>
              <a:t>Difficulty with emotional control</a:t>
            </a:r>
          </a:p>
        </p:txBody>
      </p:sp>
    </p:spTree>
    <p:extLst>
      <p:ext uri="{BB962C8B-B14F-4D97-AF65-F5344CB8AC3E}">
        <p14:creationId xmlns:p14="http://schemas.microsoft.com/office/powerpoint/2010/main" val="2646972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141C-632F-450F-A194-CCEA8C66F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Treatment for executive dysfunction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BD2CA-B6C2-4B7A-A929-4F3D4B05E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Psychostimulants</a:t>
            </a:r>
          </a:p>
          <a:p>
            <a:pPr lvl="1"/>
            <a:r>
              <a:rPr lang="en-US" dirty="0"/>
              <a:t>Also non-stimulant options, but still work on nor-adrenergic system</a:t>
            </a:r>
          </a:p>
          <a:p>
            <a:r>
              <a:rPr lang="en-US" dirty="0"/>
              <a:t>Meta-analysis demonstrates large effect size on symptoms of ADHD</a:t>
            </a:r>
          </a:p>
          <a:p>
            <a:pPr lvl="1"/>
            <a:r>
              <a:rPr lang="en-US" dirty="0"/>
              <a:t>Including impulsiveness, attentional focus, organization</a:t>
            </a:r>
          </a:p>
          <a:p>
            <a:r>
              <a:rPr lang="en-US" dirty="0"/>
              <a:t>Also may work in DM1 (much smaller samples)</a:t>
            </a:r>
          </a:p>
          <a:p>
            <a:pPr lvl="1"/>
            <a:r>
              <a:rPr lang="en-US" dirty="0"/>
              <a:t>Improves daytime sleepiness</a:t>
            </a:r>
          </a:p>
          <a:p>
            <a:r>
              <a:rPr lang="en-US" dirty="0"/>
              <a:t>Some limited data suggest that modafinil may help</a:t>
            </a:r>
          </a:p>
          <a:p>
            <a:r>
              <a:rPr lang="en-US" dirty="0"/>
              <a:t>What isn’t in the literature is measurement of </a:t>
            </a:r>
          </a:p>
          <a:p>
            <a:pPr lvl="1"/>
            <a:r>
              <a:rPr lang="en-US" dirty="0"/>
              <a:t>Executive function w treatment.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C249D8-4DCA-C441-AE19-533154314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955" y="3021945"/>
            <a:ext cx="3756371" cy="328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84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536</Words>
  <Application>Microsoft Macintosh PowerPoint</Application>
  <PresentationFormat>Widescreen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Cognitive changes associated with Myotonic Dystrophy</vt:lpstr>
      <vt:lpstr>Overview</vt:lpstr>
      <vt:lpstr>Myotonic dystrophy affects the brain</vt:lpstr>
      <vt:lpstr>Cognitive and emotional dysfunction and quality of life</vt:lpstr>
      <vt:lpstr>Executive functions definition</vt:lpstr>
      <vt:lpstr>Problem of standardized testing</vt:lpstr>
      <vt:lpstr>Evolution of a field </vt:lpstr>
      <vt:lpstr>Everyday effects</vt:lpstr>
      <vt:lpstr>Treatment for executive dysfunction</vt:lpstr>
      <vt:lpstr>Environmental tools</vt:lpstr>
    </vt:vector>
  </TitlesOfParts>
  <Company>University of Florida Academic Health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Cognitive changes associated with Myotonic Dystrophy</dc:title>
  <dc:creator>Williamson,John B</dc:creator>
  <cp:lastModifiedBy>Williamson,John B</cp:lastModifiedBy>
  <cp:revision>10</cp:revision>
  <dcterms:created xsi:type="dcterms:W3CDTF">2019-06-27T19:24:16Z</dcterms:created>
  <dcterms:modified xsi:type="dcterms:W3CDTF">2019-06-28T16:40:34Z</dcterms:modified>
</cp:coreProperties>
</file>