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12"/>
  </p:notesMasterIdLst>
  <p:sldIdLst>
    <p:sldId id="266" r:id="rId2"/>
    <p:sldId id="267" r:id="rId3"/>
    <p:sldId id="277" r:id="rId4"/>
    <p:sldId id="270" r:id="rId5"/>
    <p:sldId id="278" r:id="rId6"/>
    <p:sldId id="279" r:id="rId7"/>
    <p:sldId id="271" r:id="rId8"/>
    <p:sldId id="273" r:id="rId9"/>
    <p:sldId id="276" r:id="rId10"/>
    <p:sldId id="275" r:id="rId11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6D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BFC443-F653-4372-B871-7EED4819F9DE}" v="6" dt="2019-07-20T03:22:31.7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E9016DAA-ACD2-4209-B5DA-AFAA21C0555F}" type="datetimeFigureOut">
              <a:rPr lang="en-US" smtClean="0"/>
              <a:t>7/19/2019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77315280-5F64-4212-AE1E-6E69E7984B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244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1F23-386E-4B63-BB44-8BE106E4B9C9}" type="datetimeFigureOut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0C90-A7EB-4F59-909F-44A6CE1712A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923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1F23-386E-4B63-BB44-8BE106E4B9C9}" type="datetimeFigureOut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0C90-A7EB-4F59-909F-44A6CE1712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60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1F23-386E-4B63-BB44-8BE106E4B9C9}" type="datetimeFigureOut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0C90-A7EB-4F59-909F-44A6CE1712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503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1F23-386E-4B63-BB44-8BE106E4B9C9}" type="datetimeFigureOut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0C90-A7EB-4F59-909F-44A6CE1712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941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1F23-386E-4B63-BB44-8BE106E4B9C9}" type="datetimeFigureOut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0C90-A7EB-4F59-909F-44A6CE1712A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128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1F23-386E-4B63-BB44-8BE106E4B9C9}" type="datetimeFigureOut">
              <a:rPr lang="en-US" smtClean="0"/>
              <a:t>7/19/2019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0C90-A7EB-4F59-909F-44A6CE1712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07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1F23-386E-4B63-BB44-8BE106E4B9C9}" type="datetimeFigureOut">
              <a:rPr lang="en-US" smtClean="0"/>
              <a:t>7/19/2019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0C90-A7EB-4F59-909F-44A6CE1712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324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1F23-386E-4B63-BB44-8BE106E4B9C9}" type="datetimeFigureOut">
              <a:rPr lang="en-US" smtClean="0"/>
              <a:t>7/19/2019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0C90-A7EB-4F59-909F-44A6CE1712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69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1F23-386E-4B63-BB44-8BE106E4B9C9}" type="datetimeFigureOut">
              <a:rPr lang="en-US" smtClean="0"/>
              <a:t>7/19/2019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0C90-A7EB-4F59-909F-44A6CE1712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358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A21F23-386E-4B63-BB44-8BE106E4B9C9}" type="datetimeFigureOut">
              <a:rPr lang="en-US" smtClean="0"/>
              <a:t>7/19/2019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FA0C90-A7EB-4F59-909F-44A6CE1712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268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1F23-386E-4B63-BB44-8BE106E4B9C9}" type="datetimeFigureOut">
              <a:rPr lang="en-US" smtClean="0"/>
              <a:t>7/19/2019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0C90-A7EB-4F59-909F-44A6CE1712A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006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A21F23-386E-4B63-BB44-8BE106E4B9C9}" type="datetimeFigureOut">
              <a:rPr lang="en-US" smtClean="0"/>
              <a:t>7/19/2019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FA0C90-A7EB-4F59-909F-44A6CE1712A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3975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19791" y="3631273"/>
            <a:ext cx="782733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</a:rPr>
              <a:t>Damien Stevens MD </a:t>
            </a:r>
          </a:p>
          <a:p>
            <a:pPr algn="ctr"/>
            <a:r>
              <a:rPr lang="en-US" sz="3200" b="1" dirty="0">
                <a:solidFill>
                  <a:srgbClr val="0070C0"/>
                </a:solidFill>
              </a:rPr>
              <a:t>Associate Professor of Medicine</a:t>
            </a:r>
          </a:p>
          <a:p>
            <a:pPr algn="ctr"/>
            <a:r>
              <a:rPr lang="en-US" sz="3200" b="1" dirty="0">
                <a:solidFill>
                  <a:srgbClr val="0070C0"/>
                </a:solidFill>
              </a:rPr>
              <a:t>Division of Pulmonary Critical Care and Sleep</a:t>
            </a:r>
          </a:p>
          <a:p>
            <a:pPr algn="ctr"/>
            <a:r>
              <a:rPr lang="en-US" sz="3200" b="1" dirty="0">
                <a:solidFill>
                  <a:srgbClr val="0070C0"/>
                </a:solidFill>
              </a:rPr>
              <a:t>Medical Director KU Sleep Laboratory</a:t>
            </a:r>
          </a:p>
        </p:txBody>
      </p:sp>
      <p:pic>
        <p:nvPicPr>
          <p:cNvPr id="3" name="Picture 2" descr="KU Medical Center signa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68" y="124355"/>
            <a:ext cx="2660094" cy="2078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91069" y="383764"/>
            <a:ext cx="86694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0070C0"/>
                </a:solidFill>
                <a:cs typeface="Calibri" panose="020F0502020204030204" pitchFamily="34" charset="0"/>
              </a:rPr>
              <a:t>KUMC Myotonic Dystrophy Day</a:t>
            </a:r>
          </a:p>
          <a:p>
            <a:pPr algn="ctr"/>
            <a:r>
              <a:rPr lang="en-US" sz="4800" b="1" dirty="0">
                <a:solidFill>
                  <a:srgbClr val="0070C0"/>
                </a:solidFill>
                <a:cs typeface="Calibri" panose="020F0502020204030204" pitchFamily="34" charset="0"/>
              </a:rPr>
              <a:t>Pulmonary Treatments</a:t>
            </a:r>
          </a:p>
          <a:p>
            <a:pPr algn="ctr"/>
            <a:r>
              <a:rPr lang="en-US" sz="4800" b="1" dirty="0">
                <a:solidFill>
                  <a:srgbClr val="0070C0"/>
                </a:solidFill>
                <a:cs typeface="Calibri" panose="020F0502020204030204" pitchFamily="34" charset="0"/>
              </a:rPr>
              <a:t>July 20, 2019</a:t>
            </a:r>
          </a:p>
        </p:txBody>
      </p:sp>
    </p:spTree>
    <p:extLst>
      <p:ext uri="{BB962C8B-B14F-4D97-AF65-F5344CB8AC3E}">
        <p14:creationId xmlns:p14="http://schemas.microsoft.com/office/powerpoint/2010/main" val="3264767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EBB3-84AA-44E8-A95E-AE9C0DBD0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Sleep Issues in Myotonic Dystrophy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FC1F17-5B9E-46AE-B70C-771E3ECE736F}"/>
              </a:ext>
            </a:extLst>
          </p:cNvPr>
          <p:cNvSpPr/>
          <p:nvPr/>
        </p:nvSpPr>
        <p:spPr>
          <a:xfrm>
            <a:off x="1097279" y="2301411"/>
            <a:ext cx="103371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spc="-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Excessive daytime sleepiness can be difficult to treat</a:t>
            </a:r>
          </a:p>
          <a:p>
            <a:r>
              <a:rPr lang="en-US" sz="3200" spc="-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Typically corelates with severity of other organ disease</a:t>
            </a:r>
          </a:p>
          <a:p>
            <a:r>
              <a:rPr lang="en-US" sz="3200" spc="-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Wake promoting agents typically first line option</a:t>
            </a:r>
          </a:p>
          <a:p>
            <a:r>
              <a:rPr lang="en-US" sz="3200" spc="-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Stimulants can be effective</a:t>
            </a:r>
          </a:p>
        </p:txBody>
      </p:sp>
    </p:spTree>
    <p:extLst>
      <p:ext uri="{BB962C8B-B14F-4D97-AF65-F5344CB8AC3E}">
        <p14:creationId xmlns:p14="http://schemas.microsoft.com/office/powerpoint/2010/main" val="107994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U Medical Center signa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2853" y="5530978"/>
            <a:ext cx="1459273" cy="114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037B68DA-0CCF-4CDB-A390-B266125B3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Respiratory and Sleep Issues in Myotonic Dystrophy</a:t>
            </a:r>
            <a:endParaRPr lang="en-US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FDF367D-39F8-4C59-80EA-F6F095E54C3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2133600" y="2373313"/>
            <a:ext cx="10058400" cy="385286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Pulmonary complications leading cause of death in DM1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</a:rPr>
              <a:t>Ineffective cough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</a:rPr>
              <a:t>Pneumonia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</a:rPr>
              <a:t>Chronic respiratory failure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</a:rPr>
              <a:t>Acute respiratory failure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</a:rPr>
              <a:t>Sleep disordered breathing</a:t>
            </a:r>
          </a:p>
          <a:p>
            <a:pPr lvl="1"/>
            <a:r>
              <a:rPr lang="en-US" sz="3000" dirty="0">
                <a:solidFill>
                  <a:srgbClr val="0070C0"/>
                </a:solidFill>
              </a:rPr>
              <a:t>Excessive daytime sleepiness</a:t>
            </a:r>
          </a:p>
          <a:p>
            <a:pPr lvl="1"/>
            <a:endParaRPr lang="en-US" sz="3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933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EE56E44-7056-4037-BBF0-6241C9C0CD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1096" y="933856"/>
            <a:ext cx="8012476" cy="4240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388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KU Medical Center signa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2853" y="5530978"/>
            <a:ext cx="1459273" cy="1140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1B4E7C6-7517-4F03-8170-A1C1CE7D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Respiratory Issues in Myotonic Dystrophy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0D359E-DA62-4E52-B5C6-D53CE951A15F}"/>
              </a:ext>
            </a:extLst>
          </p:cNvPr>
          <p:cNvSpPr/>
          <p:nvPr/>
        </p:nvSpPr>
        <p:spPr>
          <a:xfrm>
            <a:off x="1118683" y="2151737"/>
            <a:ext cx="934828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spc="-50" dirty="0">
                <a:solidFill>
                  <a:srgbClr val="0070C0"/>
                </a:solidFill>
                <a:latin typeface="Calibri Light" panose="020F0302020204030204"/>
                <a:ea typeface="+mj-ea"/>
                <a:cs typeface="+mj-cs"/>
              </a:rPr>
              <a:t>Ineﬀective cough</a:t>
            </a:r>
          </a:p>
          <a:p>
            <a:pPr lvl="1"/>
            <a:r>
              <a:rPr lang="en-US" sz="2400" spc="-50" dirty="0">
                <a:solidFill>
                  <a:srgbClr val="0070C0"/>
                </a:solidFill>
                <a:latin typeface="Calibri Light" panose="020F0302020204030204"/>
                <a:ea typeface="+mj-ea"/>
                <a:cs typeface="+mj-cs"/>
              </a:rPr>
              <a:t>Normal peak expiratory ﬂowrate is &gt;270 liters/minute</a:t>
            </a:r>
          </a:p>
          <a:p>
            <a:pPr lvl="1"/>
            <a:r>
              <a:rPr lang="en-US" sz="2400" spc="-50" dirty="0">
                <a:solidFill>
                  <a:srgbClr val="0070C0"/>
                </a:solidFill>
                <a:latin typeface="Calibri Light" panose="020F0302020204030204"/>
                <a:ea typeface="+mj-ea"/>
                <a:cs typeface="+mj-cs"/>
              </a:rPr>
              <a:t>Maximal inspiratory pressure is &lt;60 cm H2O </a:t>
            </a:r>
          </a:p>
          <a:p>
            <a:pPr lvl="1"/>
            <a:r>
              <a:rPr lang="en-US" sz="2400" spc="-50" dirty="0">
                <a:solidFill>
                  <a:srgbClr val="0070C0"/>
                </a:solidFill>
                <a:latin typeface="Calibri Light" panose="020F0302020204030204"/>
                <a:ea typeface="+mj-ea"/>
                <a:cs typeface="+mj-cs"/>
              </a:rPr>
              <a:t>FVC values of 50% less than predicted </a:t>
            </a:r>
          </a:p>
          <a:p>
            <a:pPr lvl="1"/>
            <a:r>
              <a:rPr lang="en-US" sz="2400" spc="-50" dirty="0">
                <a:solidFill>
                  <a:srgbClr val="0070C0"/>
                </a:solidFill>
                <a:latin typeface="Calibri Light" panose="020F0302020204030204"/>
                <a:ea typeface="+mj-ea"/>
                <a:cs typeface="+mj-cs"/>
              </a:rPr>
              <a:t>Vaccinate for pneumonia and influenza</a:t>
            </a:r>
          </a:p>
          <a:p>
            <a:pPr lvl="1"/>
            <a:r>
              <a:rPr lang="en-US" sz="2400" spc="-50" dirty="0">
                <a:solidFill>
                  <a:srgbClr val="0070C0"/>
                </a:solidFill>
                <a:latin typeface="Calibri Light" panose="020F0302020204030204"/>
                <a:ea typeface="+mj-ea"/>
                <a:cs typeface="+mj-cs"/>
              </a:rPr>
              <a:t>Treat respiratory infections quickly </a:t>
            </a:r>
          </a:p>
          <a:p>
            <a:pPr lvl="1"/>
            <a:r>
              <a:rPr lang="en-US" sz="2400" spc="-50" dirty="0">
                <a:solidFill>
                  <a:srgbClr val="0070C0"/>
                </a:solidFill>
                <a:latin typeface="Calibri Light" panose="020F0302020204030204"/>
                <a:ea typeface="+mj-ea"/>
                <a:cs typeface="+mj-cs"/>
              </a:rPr>
              <a:t>Use cough assistance as needed</a:t>
            </a:r>
          </a:p>
          <a:p>
            <a:pPr lvl="1"/>
            <a:r>
              <a:rPr lang="en-US" sz="2400" spc="-50" dirty="0">
                <a:solidFill>
                  <a:srgbClr val="0070C0"/>
                </a:solidFill>
                <a:latin typeface="Calibri Light" panose="020F0302020204030204"/>
                <a:ea typeface="+mj-ea"/>
                <a:cs typeface="+mj-cs"/>
              </a:rPr>
              <a:t>Noninvasive ventilatory assistance as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57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4129E5B-916E-452C-AAA8-999DB33FC5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775" y="823912"/>
            <a:ext cx="7410450" cy="521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619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0D585C0A-4B9C-4164-9CF4-0E0108318A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660" y="963222"/>
            <a:ext cx="6732374" cy="4881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531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61C86-49DB-4474-91A9-C2E8516AC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Respiratory Issues in Myotonic Dystrophy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CF258-2514-4E19-B4BD-502851B78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244571"/>
            <a:ext cx="10058400" cy="4023360"/>
          </a:xfrm>
        </p:spPr>
        <p:txBody>
          <a:bodyPr>
            <a:normAutofit/>
          </a:bodyPr>
          <a:lstStyle/>
          <a:p>
            <a:r>
              <a:rPr lang="en-US" sz="2400" spc="-50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Some patients will eventually require nighttime ventilator support or continuous ventilation. </a:t>
            </a:r>
          </a:p>
          <a:p>
            <a:r>
              <a:rPr lang="en-US" sz="2400" spc="-50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Most patients with chronic respiratory insuﬃciency respond to noninvasive ventilatory support (NIV). </a:t>
            </a:r>
          </a:p>
          <a:p>
            <a:r>
              <a:rPr lang="en-US" sz="2400" spc="-5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supplemental oxygen with caution and in conjunction with NIV </a:t>
            </a:r>
            <a:endParaRPr lang="en-US" sz="2400" spc="-50" dirty="0">
              <a:solidFill>
                <a:srgbClr val="0070C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r>
              <a:rPr lang="en-US" sz="2400" spc="-50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Patients experiencing acute respiratory failure require endotracheal intubation</a:t>
            </a:r>
          </a:p>
          <a:p>
            <a:r>
              <a:rPr lang="en-US" sz="2400" spc="-50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Preoperative evaluation and clearance if need for anesthesia. 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3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EBB3-84AA-44E8-A95E-AE9C0DBD0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Sleep Issues in Myotonic Dystrophy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EF91E61-BEE7-4C24-9E56-4A3339B65A98}"/>
              </a:ext>
            </a:extLst>
          </p:cNvPr>
          <p:cNvSpPr/>
          <p:nvPr/>
        </p:nvSpPr>
        <p:spPr>
          <a:xfrm>
            <a:off x="690664" y="2290433"/>
            <a:ext cx="1094361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Assess with Epworth Sleepiness Scale or a similar instrument</a:t>
            </a:r>
          </a:p>
          <a:p>
            <a:r>
              <a:rPr lang="en-US" sz="3200" dirty="0">
                <a:solidFill>
                  <a:srgbClr val="0070C0"/>
                </a:solidFill>
              </a:rPr>
              <a:t>Sleep study if sleep disturbance is suspected</a:t>
            </a:r>
          </a:p>
          <a:p>
            <a:r>
              <a:rPr lang="en-US" sz="3200" dirty="0">
                <a:solidFill>
                  <a:srgbClr val="0070C0"/>
                </a:solidFill>
              </a:rPr>
              <a:t>Nocturnal oximetry possible useful</a:t>
            </a:r>
          </a:p>
          <a:p>
            <a:r>
              <a:rPr lang="en-US" sz="3200" dirty="0">
                <a:solidFill>
                  <a:srgbClr val="0070C0"/>
                </a:solidFill>
              </a:rPr>
              <a:t>Possible obstructive sleep apnea or central sleep apnea</a:t>
            </a:r>
          </a:p>
          <a:p>
            <a:r>
              <a:rPr lang="en-US" sz="3200" dirty="0">
                <a:solidFill>
                  <a:srgbClr val="0070C0"/>
                </a:solidFill>
              </a:rPr>
              <a:t>Sleep study often indicated depending upon symptoms</a:t>
            </a:r>
          </a:p>
          <a:p>
            <a:r>
              <a:rPr lang="en-US" sz="3200" dirty="0">
                <a:solidFill>
                  <a:srgbClr val="0070C0"/>
                </a:solidFill>
              </a:rPr>
              <a:t>Excessive daytime sleepiness not explained by other process</a:t>
            </a:r>
          </a:p>
        </p:txBody>
      </p:sp>
    </p:spTree>
    <p:extLst>
      <p:ext uri="{BB962C8B-B14F-4D97-AF65-F5344CB8AC3E}">
        <p14:creationId xmlns:p14="http://schemas.microsoft.com/office/powerpoint/2010/main" val="1223178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FEBB3-84AA-44E8-A95E-AE9C0DBD0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Sleep Issues in Myotonic Dystrophy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13A491F-A702-4892-89C1-B61F4DA07624}"/>
              </a:ext>
            </a:extLst>
          </p:cNvPr>
          <p:cNvSpPr/>
          <p:nvPr/>
        </p:nvSpPr>
        <p:spPr>
          <a:xfrm>
            <a:off x="1097280" y="2370341"/>
            <a:ext cx="10058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Nocturnal or daytime hypoventilation also can be seen Noninvasive positive pressure ventilation may be beneficial</a:t>
            </a:r>
          </a:p>
          <a:p>
            <a:r>
              <a:rPr lang="en-US" sz="3200" dirty="0">
                <a:solidFill>
                  <a:srgbClr val="0070C0"/>
                </a:solidFill>
              </a:rPr>
              <a:t>Pressure cycled versus volume cycled assistance</a:t>
            </a:r>
          </a:p>
          <a:p>
            <a:r>
              <a:rPr lang="en-US" sz="3200" dirty="0">
                <a:solidFill>
                  <a:srgbClr val="0070C0"/>
                </a:solidFill>
              </a:rPr>
              <a:t>Consider referral to a pulmonologist</a:t>
            </a:r>
          </a:p>
        </p:txBody>
      </p:sp>
    </p:spTree>
    <p:extLst>
      <p:ext uri="{BB962C8B-B14F-4D97-AF65-F5344CB8AC3E}">
        <p14:creationId xmlns:p14="http://schemas.microsoft.com/office/powerpoint/2010/main" val="132710616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1384</TotalTime>
  <Words>280</Words>
  <Application>Microsoft Office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</vt:lpstr>
      <vt:lpstr>PowerPoint Presentation</vt:lpstr>
      <vt:lpstr>Respiratory and Sleep Issues in Myotonic Dystrophy</vt:lpstr>
      <vt:lpstr>PowerPoint Presentation</vt:lpstr>
      <vt:lpstr>Respiratory Issues in Myotonic Dystrophy</vt:lpstr>
      <vt:lpstr>PowerPoint Presentation</vt:lpstr>
      <vt:lpstr>PowerPoint Presentation</vt:lpstr>
      <vt:lpstr>Respiratory Issues in Myotonic Dystrophy</vt:lpstr>
      <vt:lpstr>Sleep Issues in Myotonic Dystrophy</vt:lpstr>
      <vt:lpstr>Sleep Issues in Myotonic Dystrophy</vt:lpstr>
      <vt:lpstr>Sleep Issues in Myotonic Dystrophy</vt:lpstr>
    </vt:vector>
  </TitlesOfParts>
  <Company>University of Kansas Medical Center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Bethany Grell</dc:creator>
  <cp:lastModifiedBy>ryker stevens</cp:lastModifiedBy>
  <cp:revision>46</cp:revision>
  <cp:lastPrinted>2018-03-23T16:31:20Z</cp:lastPrinted>
  <dcterms:created xsi:type="dcterms:W3CDTF">2017-02-09T21:11:03Z</dcterms:created>
  <dcterms:modified xsi:type="dcterms:W3CDTF">2019-07-20T03:30:15Z</dcterms:modified>
</cp:coreProperties>
</file>