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70" r:id="rId10"/>
    <p:sldId id="265" r:id="rId11"/>
    <p:sldId id="264" r:id="rId12"/>
    <p:sldId id="266" r:id="rId13"/>
    <p:sldId id="267" r:id="rId14"/>
    <p:sldId id="268" r:id="rId15"/>
    <p:sldId id="272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11763-20A0-441A-B897-62F04BC4151E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CEB48-49B0-4901-BB1F-23757A8DE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37BA-996E-4214-AB22-608BB3CDBF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90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37BA-996E-4214-AB22-608BB3CDBF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37BA-996E-4214-AB22-608BB3CDBF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2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9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3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4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3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33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8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4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2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0E55-F465-4154-BACB-0A8696B222B3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E419-1D30-484B-997E-75F0C2475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6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aika.konn@neurology.ufl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2.tmp"/><Relationship Id="rId7" Type="http://schemas.openxmlformats.org/officeDocument/2006/relationships/image" Target="../media/image6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tmp"/><Relationship Id="rId4" Type="http://schemas.openxmlformats.org/officeDocument/2006/relationships/image" Target="../media/image3.tmp"/><Relationship Id="rId9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openxmlformats.org/officeDocument/2006/relationships/hyperlink" Target="https://www.ncbi.nlm.nih.gov/pubmed/2656919" TargetMode="Externa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MYOTONIC DYSTROPHY: OVERVIEW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S H Subramony M.D.</a:t>
            </a:r>
          </a:p>
          <a:p>
            <a:r>
              <a:rPr lang="en-US" sz="2400" dirty="0" smtClean="0"/>
              <a:t>Professor of Neurology and Pediatrics, </a:t>
            </a:r>
          </a:p>
          <a:p>
            <a:r>
              <a:rPr lang="en-US" sz="2400" dirty="0" smtClean="0"/>
              <a:t>University of Florida and McKnight Brain Institute</a:t>
            </a:r>
          </a:p>
          <a:p>
            <a:r>
              <a:rPr lang="en-US" sz="2400" dirty="0" smtClean="0"/>
              <a:t>Center for </a:t>
            </a:r>
            <a:r>
              <a:rPr lang="en-US" sz="2400" dirty="0" err="1" smtClean="0"/>
              <a:t>Neurogenetics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7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DM </a:t>
            </a:r>
            <a:r>
              <a:rPr lang="en-US" sz="3200" dirty="0" smtClean="0"/>
              <a:t>PATIENTS MAY SEEK DIFFERENT SPECIALTIES OFTEN NOT RECOGNIZING UNDERLYING DIAGNOSIS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Neurologists</a:t>
            </a:r>
          </a:p>
          <a:p>
            <a:pPr lvl="1"/>
            <a:r>
              <a:rPr lang="en-US" sz="1800" dirty="0"/>
              <a:t>Typical childhood or adult onset weakness with myotonia</a:t>
            </a:r>
          </a:p>
          <a:p>
            <a:pPr lvl="1"/>
            <a:r>
              <a:rPr lang="en-US" sz="1800" dirty="0" smtClean="0"/>
              <a:t>Newborn difficulties</a:t>
            </a:r>
            <a:endParaRPr lang="en-US" sz="1800" dirty="0"/>
          </a:p>
          <a:p>
            <a:pPr lvl="1"/>
            <a:r>
              <a:rPr lang="en-US" sz="1800" dirty="0"/>
              <a:t>Mental </a:t>
            </a:r>
            <a:r>
              <a:rPr lang="en-US" sz="1800" dirty="0" smtClean="0"/>
              <a:t>retardation, CP</a:t>
            </a:r>
            <a:endParaRPr lang="en-US" sz="1800" dirty="0"/>
          </a:p>
          <a:p>
            <a:r>
              <a:rPr lang="en-US" sz="2000" dirty="0"/>
              <a:t>Gastroenterologists</a:t>
            </a:r>
          </a:p>
          <a:p>
            <a:pPr lvl="1"/>
            <a:r>
              <a:rPr lang="en-US" sz="1800" dirty="0" smtClean="0"/>
              <a:t>Swallowing problems</a:t>
            </a:r>
          </a:p>
          <a:p>
            <a:pPr lvl="1"/>
            <a:r>
              <a:rPr lang="en-US" sz="1800" dirty="0" smtClean="0"/>
              <a:t>IBS </a:t>
            </a:r>
            <a:r>
              <a:rPr lang="en-US" sz="1800" dirty="0"/>
              <a:t>like symptoms</a:t>
            </a:r>
          </a:p>
          <a:p>
            <a:pPr lvl="1"/>
            <a:r>
              <a:rPr lang="en-US" sz="1800" dirty="0"/>
              <a:t>Abnormal </a:t>
            </a:r>
            <a:r>
              <a:rPr lang="en-US" sz="1800" dirty="0" smtClean="0"/>
              <a:t>liver function tests</a:t>
            </a:r>
            <a:endParaRPr lang="en-US" sz="1800" dirty="0"/>
          </a:p>
          <a:p>
            <a:r>
              <a:rPr lang="en-US" sz="2000" dirty="0"/>
              <a:t>Ophthalmologists</a:t>
            </a:r>
          </a:p>
          <a:p>
            <a:pPr lvl="1"/>
            <a:r>
              <a:rPr lang="en-US" sz="1600" dirty="0"/>
              <a:t>Cataracts</a:t>
            </a:r>
          </a:p>
          <a:p>
            <a:r>
              <a:rPr lang="en-US" sz="2000" dirty="0"/>
              <a:t>Psychiatrists/psychologists</a:t>
            </a:r>
          </a:p>
          <a:p>
            <a:pPr lvl="1"/>
            <a:r>
              <a:rPr lang="en-US" sz="1600" dirty="0"/>
              <a:t>Behavioral issues</a:t>
            </a:r>
          </a:p>
          <a:p>
            <a:pPr lvl="1"/>
            <a:r>
              <a:rPr lang="en-US" sz="1600" dirty="0" smtClean="0"/>
              <a:t>Attention deficit, </a:t>
            </a:r>
            <a:r>
              <a:rPr lang="en-US" sz="1600" dirty="0"/>
              <a:t>autism  like symptoms</a:t>
            </a:r>
          </a:p>
          <a:p>
            <a:r>
              <a:rPr lang="en-US" sz="2000" dirty="0"/>
              <a:t>Rheumatologist</a:t>
            </a:r>
          </a:p>
          <a:p>
            <a:pPr lvl="1"/>
            <a:r>
              <a:rPr lang="en-US" sz="1600" dirty="0"/>
              <a:t>Fibromyalgia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Surgeons</a:t>
            </a:r>
          </a:p>
          <a:p>
            <a:pPr lvl="1"/>
            <a:r>
              <a:rPr lang="en-US" sz="1600" dirty="0" smtClean="0"/>
              <a:t>Gall bladder </a:t>
            </a:r>
            <a:r>
              <a:rPr lang="en-US" sz="1600" dirty="0"/>
              <a:t>disease, thyroid disease</a:t>
            </a:r>
          </a:p>
          <a:p>
            <a:pPr lvl="1"/>
            <a:r>
              <a:rPr lang="en-US" sz="1600" dirty="0" err="1"/>
              <a:t>Peri</a:t>
            </a:r>
            <a:r>
              <a:rPr lang="en-US" sz="1600" dirty="0"/>
              <a:t>-operative difficulties</a:t>
            </a:r>
          </a:p>
          <a:p>
            <a:pPr lvl="1"/>
            <a:r>
              <a:rPr lang="en-US" sz="1600" dirty="0"/>
              <a:t>Difficulty weaning after trauma</a:t>
            </a:r>
          </a:p>
          <a:p>
            <a:r>
              <a:rPr lang="en-US" sz="2000" dirty="0"/>
              <a:t>Endocrinologists/Gynecologists</a:t>
            </a:r>
          </a:p>
          <a:p>
            <a:pPr lvl="1"/>
            <a:r>
              <a:rPr lang="en-US" sz="1600" dirty="0"/>
              <a:t>Diabetes, thyroid</a:t>
            </a:r>
          </a:p>
          <a:p>
            <a:pPr lvl="1"/>
            <a:r>
              <a:rPr lang="en-US" sz="1600" dirty="0"/>
              <a:t>Hypogonadism</a:t>
            </a:r>
          </a:p>
          <a:p>
            <a:pPr lvl="1"/>
            <a:r>
              <a:rPr lang="en-US" sz="1600" dirty="0"/>
              <a:t>Decreased fertility</a:t>
            </a:r>
          </a:p>
          <a:p>
            <a:pPr lvl="1"/>
            <a:r>
              <a:rPr lang="en-US" sz="1600" dirty="0"/>
              <a:t>Maternal/fetal issues</a:t>
            </a:r>
          </a:p>
          <a:p>
            <a:r>
              <a:rPr lang="en-US" sz="2000" dirty="0"/>
              <a:t>Cardiologists</a:t>
            </a:r>
          </a:p>
          <a:p>
            <a:pPr lvl="1"/>
            <a:r>
              <a:rPr lang="en-US" sz="1600" dirty="0"/>
              <a:t>Heart block</a:t>
            </a:r>
          </a:p>
          <a:p>
            <a:r>
              <a:rPr lang="en-US" sz="2000" dirty="0"/>
              <a:t>Pulmonary and sleep</a:t>
            </a:r>
          </a:p>
          <a:p>
            <a:pPr lvl="1"/>
            <a:r>
              <a:rPr lang="en-US" sz="1600" dirty="0"/>
              <a:t>Fatigue, hypercarbia</a:t>
            </a:r>
          </a:p>
          <a:p>
            <a:pPr lvl="1"/>
            <a:r>
              <a:rPr lang="en-US" sz="1600" dirty="0"/>
              <a:t>EDS</a:t>
            </a:r>
          </a:p>
          <a:p>
            <a:r>
              <a:rPr lang="en-US" sz="2000" dirty="0"/>
              <a:t>Geneticist</a:t>
            </a:r>
          </a:p>
          <a:p>
            <a:r>
              <a:rPr lang="en-US" sz="2000" dirty="0"/>
              <a:t>Oncologist?</a:t>
            </a:r>
          </a:p>
        </p:txBody>
      </p:sp>
    </p:spTree>
    <p:extLst>
      <p:ext uri="{BB962C8B-B14F-4D97-AF65-F5344CB8AC3E}">
        <p14:creationId xmlns:p14="http://schemas.microsoft.com/office/powerpoint/2010/main" val="196462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SELECTED CLINICAL FEATURES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Myotonia</a:t>
            </a:r>
          </a:p>
          <a:p>
            <a:pPr lvl="1"/>
            <a:r>
              <a:rPr lang="en-US" sz="2000" dirty="0" smtClean="0"/>
              <a:t>Variable from time to time and in distribution</a:t>
            </a:r>
          </a:p>
          <a:p>
            <a:pPr lvl="1"/>
            <a:r>
              <a:rPr lang="en-US" sz="2000" dirty="0" smtClean="0"/>
              <a:t>Warm up </a:t>
            </a:r>
          </a:p>
          <a:p>
            <a:pPr lvl="1"/>
            <a:r>
              <a:rPr lang="en-US" sz="2000" dirty="0" smtClean="0"/>
              <a:t>May respond to </a:t>
            </a:r>
            <a:r>
              <a:rPr lang="en-US" sz="2000" dirty="0" err="1" smtClean="0"/>
              <a:t>mexilitine</a:t>
            </a:r>
            <a:endParaRPr lang="en-US" sz="2000" dirty="0" smtClean="0"/>
          </a:p>
          <a:p>
            <a:r>
              <a:rPr lang="en-US" sz="2400" dirty="0" smtClean="0"/>
              <a:t>Muscle weakness</a:t>
            </a:r>
          </a:p>
          <a:p>
            <a:pPr lvl="1"/>
            <a:r>
              <a:rPr lang="en-US" sz="2000" dirty="0" smtClean="0"/>
              <a:t>Face, jaw, neck, eye muscles, tongue and throat muscles</a:t>
            </a:r>
          </a:p>
          <a:p>
            <a:pPr lvl="1"/>
            <a:r>
              <a:rPr lang="en-US" sz="2000" dirty="0" smtClean="0"/>
              <a:t>Forearm, finger muscles</a:t>
            </a:r>
          </a:p>
          <a:p>
            <a:pPr lvl="1"/>
            <a:r>
              <a:rPr lang="en-US" sz="2000" dirty="0" smtClean="0"/>
              <a:t>Foot drop</a:t>
            </a:r>
          </a:p>
          <a:p>
            <a:r>
              <a:rPr lang="en-US" sz="2400" dirty="0" smtClean="0"/>
              <a:t>Adaptive rehabilitation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Breathing and sleep</a:t>
            </a:r>
          </a:p>
          <a:p>
            <a:pPr lvl="1"/>
            <a:r>
              <a:rPr lang="en-US" sz="2000" dirty="0" smtClean="0"/>
              <a:t>Pumping capacity of chest/diaphragm can be reduced</a:t>
            </a:r>
          </a:p>
          <a:p>
            <a:pPr lvl="1"/>
            <a:r>
              <a:rPr lang="en-US" sz="2000" dirty="0" smtClean="0"/>
              <a:t>Cough may be ineffective</a:t>
            </a:r>
          </a:p>
          <a:p>
            <a:pPr lvl="1"/>
            <a:r>
              <a:rPr lang="en-US" sz="2000" dirty="0" smtClean="0"/>
              <a:t>Sleep becomes abnormal</a:t>
            </a:r>
          </a:p>
          <a:p>
            <a:pPr lvl="2"/>
            <a:r>
              <a:rPr lang="en-US" sz="1600" dirty="0" smtClean="0"/>
              <a:t>Oxygen levels go down during night</a:t>
            </a:r>
          </a:p>
          <a:p>
            <a:pPr lvl="2"/>
            <a:r>
              <a:rPr lang="en-US" sz="1600" dirty="0" smtClean="0"/>
              <a:t>Carbon dioxide may go up (headache)</a:t>
            </a:r>
          </a:p>
          <a:p>
            <a:pPr lvl="2"/>
            <a:r>
              <a:rPr lang="en-US" sz="1600" dirty="0" smtClean="0"/>
              <a:t>Obstructive apnea</a:t>
            </a:r>
          </a:p>
          <a:p>
            <a:pPr lvl="2"/>
            <a:r>
              <a:rPr lang="en-US" sz="1600" dirty="0" smtClean="0"/>
              <a:t>Daytime sleepiness and fatigue</a:t>
            </a:r>
          </a:p>
          <a:p>
            <a:r>
              <a:rPr lang="en-US" sz="2400" dirty="0" smtClean="0"/>
              <a:t>Assistive devices: CPAP, </a:t>
            </a:r>
            <a:r>
              <a:rPr lang="en-US" sz="2400" dirty="0" err="1" smtClean="0"/>
              <a:t>biPAP</a:t>
            </a:r>
            <a:r>
              <a:rPr lang="en-US" sz="2400" dirty="0" smtClean="0"/>
              <a:t>, cough assists. </a:t>
            </a:r>
            <a:r>
              <a:rPr lang="en-US" sz="2400" dirty="0"/>
              <a:t>P</a:t>
            </a:r>
            <a:r>
              <a:rPr lang="en-US" sz="2400" dirty="0" smtClean="0"/>
              <a:t>revent respiratory infections</a:t>
            </a:r>
          </a:p>
          <a:p>
            <a:r>
              <a:rPr lang="en-US" sz="2400" dirty="0" smtClean="0"/>
              <a:t>Sleep problems may have different mechanisms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53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SELECTED CLINICAL FEATURES: ANESTHESIA AND SURGERY ARE HIGH RISK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Complications out of proportion to severity of disease</a:t>
            </a:r>
          </a:p>
          <a:p>
            <a:r>
              <a:rPr lang="en-US" sz="2000" dirty="0" smtClean="0"/>
              <a:t>Medications used may produce unexpected effects on muscles</a:t>
            </a:r>
          </a:p>
          <a:p>
            <a:r>
              <a:rPr lang="en-US" sz="2000" dirty="0" smtClean="0"/>
              <a:t>Medications used may produce unexpected effects on brain</a:t>
            </a:r>
          </a:p>
          <a:p>
            <a:r>
              <a:rPr lang="en-US" sz="2000" dirty="0" smtClean="0"/>
              <a:t>Unexpected challenges can arise due to heart disease and ineffective chest muscles</a:t>
            </a:r>
          </a:p>
          <a:p>
            <a:r>
              <a:rPr lang="en-US" sz="2000" dirty="0" smtClean="0"/>
              <a:t>Also poor stomach emptying and inability to cough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67000"/>
            <a:ext cx="3123096" cy="1924050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06" y="5943600"/>
            <a:ext cx="6016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8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SELECTED CLINICAL FEATURES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Gastrointestinal</a:t>
            </a:r>
          </a:p>
          <a:p>
            <a:pPr lvl="1"/>
            <a:r>
              <a:rPr lang="en-US" sz="2000" dirty="0" smtClean="0"/>
              <a:t>Chewing, swallowing</a:t>
            </a:r>
            <a:endParaRPr lang="en-US" sz="2000" dirty="0"/>
          </a:p>
          <a:p>
            <a:pPr lvl="1"/>
            <a:r>
              <a:rPr lang="en-US" sz="2000" dirty="0" smtClean="0"/>
              <a:t>Gastroparesis</a:t>
            </a:r>
          </a:p>
          <a:p>
            <a:pPr lvl="1"/>
            <a:r>
              <a:rPr lang="en-US" sz="2000" dirty="0" smtClean="0"/>
              <a:t>Gallbladder disease</a:t>
            </a:r>
          </a:p>
          <a:p>
            <a:pPr lvl="1"/>
            <a:r>
              <a:rPr lang="en-US" sz="2000" dirty="0" smtClean="0"/>
              <a:t>Bloating, constipation, diarrhea </a:t>
            </a:r>
          </a:p>
          <a:p>
            <a:pPr lvl="1"/>
            <a:r>
              <a:rPr lang="en-US" sz="2000" dirty="0" smtClean="0"/>
              <a:t>Pseudo-obstruction</a:t>
            </a:r>
          </a:p>
          <a:p>
            <a:pPr lvl="1"/>
            <a:r>
              <a:rPr lang="en-US" sz="2000" dirty="0" smtClean="0"/>
              <a:t>Incontinence</a:t>
            </a:r>
          </a:p>
          <a:p>
            <a:r>
              <a:rPr lang="en-US" sz="2000" dirty="0" smtClean="0"/>
              <a:t>GI consult; swallow therapy consult</a:t>
            </a:r>
          </a:p>
          <a:p>
            <a:pPr lvl="1"/>
            <a:r>
              <a:rPr lang="en-US" sz="1800" dirty="0" smtClean="0"/>
              <a:t>Aspiration prevention</a:t>
            </a:r>
          </a:p>
          <a:p>
            <a:pPr lvl="1"/>
            <a:r>
              <a:rPr lang="en-US" sz="1800" dirty="0" smtClean="0"/>
              <a:t>Nutrition</a:t>
            </a:r>
          </a:p>
          <a:p>
            <a:pPr lvl="1"/>
            <a:r>
              <a:rPr lang="en-US" sz="1800" dirty="0" smtClean="0"/>
              <a:t>Fiber, laxatives, pro-secretory agents</a:t>
            </a:r>
          </a:p>
          <a:p>
            <a:pPr lvl="1"/>
            <a:r>
              <a:rPr lang="en-US" sz="1800" dirty="0" smtClean="0"/>
              <a:t>Exercises, surgical options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Pregnancy</a:t>
            </a:r>
          </a:p>
          <a:p>
            <a:pPr lvl="1"/>
            <a:r>
              <a:rPr lang="en-US" sz="2000" dirty="0" smtClean="0"/>
              <a:t>Does not worsen the disease</a:t>
            </a:r>
          </a:p>
          <a:p>
            <a:pPr lvl="1"/>
            <a:r>
              <a:rPr lang="en-US" sz="2000" dirty="0" smtClean="0"/>
              <a:t>Complications may be more frequent (ectopic, late abortion, placenta </a:t>
            </a:r>
            <a:r>
              <a:rPr lang="en-US" sz="2000" dirty="0" err="1" smtClean="0"/>
              <a:t>previa</a:t>
            </a:r>
            <a:r>
              <a:rPr lang="en-US" sz="2000" dirty="0" smtClean="0"/>
              <a:t>, polyhydramnios, prolonged labor, pre-eclampsia, pre-term delivery)</a:t>
            </a:r>
          </a:p>
          <a:p>
            <a:pPr lvl="1"/>
            <a:r>
              <a:rPr lang="en-US" sz="2000" dirty="0"/>
              <a:t>Labor can be </a:t>
            </a:r>
            <a:r>
              <a:rPr lang="en-US" sz="2000" dirty="0" smtClean="0"/>
              <a:t>prolonged</a:t>
            </a:r>
          </a:p>
          <a:p>
            <a:pPr lvl="1"/>
            <a:r>
              <a:rPr lang="en-US" sz="2000" dirty="0" smtClean="0"/>
              <a:t>Higher chance of c section, instrumental delivery</a:t>
            </a:r>
          </a:p>
          <a:p>
            <a:pPr lvl="1"/>
            <a:r>
              <a:rPr lang="en-US" sz="2000" dirty="0" smtClean="0"/>
              <a:t>Anesthesia issues if surgery is contemplated</a:t>
            </a:r>
          </a:p>
          <a:p>
            <a:pPr lvl="1"/>
            <a:r>
              <a:rPr lang="en-US" sz="2000" dirty="0" smtClean="0"/>
              <a:t>Congenital MD in DM 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05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DM 1 VS. DM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Age at onset later &gt;40</a:t>
            </a:r>
            <a:endParaRPr lang="en-US" sz="2000" dirty="0"/>
          </a:p>
          <a:p>
            <a:r>
              <a:rPr lang="en-US" sz="2000" dirty="0" smtClean="0"/>
              <a:t>Shoulder and hip muscles more affected, face/neck less</a:t>
            </a:r>
            <a:endParaRPr lang="en-US" sz="2000" dirty="0"/>
          </a:p>
          <a:p>
            <a:r>
              <a:rPr lang="en-US" sz="2000" dirty="0" smtClean="0"/>
              <a:t>Tremor</a:t>
            </a:r>
            <a:endParaRPr lang="en-US" sz="2000" dirty="0"/>
          </a:p>
          <a:p>
            <a:r>
              <a:rPr lang="en-US" sz="2000" dirty="0"/>
              <a:t>Fibromyalgia like pain</a:t>
            </a:r>
          </a:p>
          <a:p>
            <a:r>
              <a:rPr lang="en-US" sz="2000" dirty="0" smtClean="0"/>
              <a:t>Myotonia often very mild</a:t>
            </a:r>
            <a:endParaRPr lang="en-US" sz="2000" dirty="0"/>
          </a:p>
          <a:p>
            <a:r>
              <a:rPr lang="en-US" sz="2000" dirty="0" smtClean="0"/>
              <a:t>Heart, lung, and other features </a:t>
            </a:r>
            <a:r>
              <a:rPr lang="en-US" sz="2000" dirty="0"/>
              <a:t>milder and less </a:t>
            </a:r>
            <a:r>
              <a:rPr lang="en-US" sz="2000" dirty="0" smtClean="0"/>
              <a:t>frequent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congenital disease</a:t>
            </a:r>
          </a:p>
        </p:txBody>
      </p:sp>
    </p:spTree>
    <p:extLst>
      <p:ext uri="{BB962C8B-B14F-4D97-AF65-F5344CB8AC3E}">
        <p14:creationId xmlns:p14="http://schemas.microsoft.com/office/powerpoint/2010/main" val="380113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014549" cy="349478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07" y="4114800"/>
            <a:ext cx="22860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118757"/>
            <a:ext cx="2286000" cy="173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70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RESEARCH IN DM AT UF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 labs: Berglund, Swanson, Ranum, Wang</a:t>
            </a:r>
          </a:p>
          <a:p>
            <a:r>
              <a:rPr lang="en-US" sz="2400" dirty="0" smtClean="0"/>
              <a:t>Clinical studies</a:t>
            </a:r>
          </a:p>
          <a:p>
            <a:pPr lvl="1"/>
            <a:r>
              <a:rPr lang="en-US" sz="2000" dirty="0" smtClean="0"/>
              <a:t>Phase 1/2a blinded placebo-controlled study to assess the safety, tolerability and dose range findings of multiple ascending doses of ISIS 598769 Administered subcutaneously to adult patients with myotonic dystrophy type 1 (IONIS PHARMACEUTICALS). Closed. </a:t>
            </a:r>
          </a:p>
          <a:p>
            <a:pPr lvl="1"/>
            <a:r>
              <a:rPr lang="en-US" sz="2000" dirty="0" smtClean="0"/>
              <a:t>END DM 1</a:t>
            </a:r>
          </a:p>
          <a:p>
            <a:pPr lvl="1"/>
            <a:r>
              <a:rPr lang="en-US" sz="2000" dirty="0" smtClean="0"/>
              <a:t>Muscle imaging in DM 1</a:t>
            </a:r>
          </a:p>
          <a:p>
            <a:pPr lvl="1"/>
            <a:r>
              <a:rPr lang="en-US" sz="2000" dirty="0" smtClean="0"/>
              <a:t>Gastrointestinal dysfunction in DM</a:t>
            </a:r>
          </a:p>
          <a:p>
            <a:pPr lvl="1"/>
            <a:r>
              <a:rPr lang="en-US" sz="2000" dirty="0" smtClean="0"/>
              <a:t>Skeletal  muscle physiology in DM 1</a:t>
            </a:r>
          </a:p>
          <a:p>
            <a:pPr lvl="1"/>
            <a:r>
              <a:rPr lang="en-US" sz="2000" dirty="0" smtClean="0"/>
              <a:t>Cognition and related imaging and spinal fluid features</a:t>
            </a:r>
          </a:p>
          <a:p>
            <a:pPr lvl="1"/>
            <a:r>
              <a:rPr lang="en-US" sz="2000" dirty="0" smtClean="0"/>
              <a:t>Collaborative projects: tissue and sample banking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096000"/>
            <a:ext cx="69342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Contact: </a:t>
            </a:r>
            <a:r>
              <a:rPr lang="en-US" dirty="0" err="1" smtClean="0"/>
              <a:t>Aika</a:t>
            </a:r>
            <a:r>
              <a:rPr lang="en-US" dirty="0" smtClean="0"/>
              <a:t> </a:t>
            </a:r>
            <a:r>
              <a:rPr lang="en-US" dirty="0" err="1" smtClean="0"/>
              <a:t>Konn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aika.konn@neurology.ufl.edu</a:t>
            </a:r>
            <a:r>
              <a:rPr lang="en-US" dirty="0" smtClean="0"/>
              <a:t>. 352 273 6003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6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8749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SOME OF THE UF MYOTONIC DYSTROPHY TEAM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1000"/>
            <a:ext cx="1620042" cy="21198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6" y="243417"/>
            <a:ext cx="1836506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79691"/>
            <a:ext cx="1941702" cy="19240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59"/>
          <a:stretch/>
        </p:blipFill>
        <p:spPr>
          <a:xfrm>
            <a:off x="4114800" y="2539915"/>
            <a:ext cx="1505388" cy="18036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48" y="4846109"/>
            <a:ext cx="1216152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91" y="5036256"/>
            <a:ext cx="2456751" cy="1638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648200"/>
            <a:ext cx="1673379" cy="19928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472266"/>
            <a:ext cx="1747254" cy="20160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8400" y="1066800"/>
            <a:ext cx="434339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Andy Berglund, John Williamson, William Miles, George </a:t>
            </a:r>
            <a:r>
              <a:rPr lang="en-US" dirty="0" err="1" smtClean="0">
                <a:solidFill>
                  <a:srgbClr val="FF0000"/>
                </a:solidFill>
              </a:rPr>
              <a:t>McKillopp</a:t>
            </a:r>
            <a:r>
              <a:rPr lang="en-US" dirty="0" smtClean="0">
                <a:solidFill>
                  <a:srgbClr val="FF0000"/>
                </a:solidFill>
              </a:rPr>
              <a:t>, Lisa Warren, numerous scientists, clinical coordinators, grad students and post-docs!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MYOTONIC DYSTROPHY?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Muscular dystrophy</a:t>
            </a:r>
          </a:p>
          <a:p>
            <a:pPr lvl="1"/>
            <a:r>
              <a:rPr lang="en-US" sz="1600" dirty="0" smtClean="0"/>
              <a:t>Genetic cause</a:t>
            </a:r>
          </a:p>
          <a:p>
            <a:pPr lvl="1"/>
            <a:r>
              <a:rPr lang="en-US" sz="1600" dirty="0" smtClean="0"/>
              <a:t>Progressive muscle atrophy and weakness</a:t>
            </a:r>
          </a:p>
          <a:p>
            <a:r>
              <a:rPr lang="en-US" sz="2000" dirty="0" smtClean="0"/>
              <a:t>Myotonic dystrophy [DM]</a:t>
            </a:r>
          </a:p>
          <a:p>
            <a:pPr lvl="1"/>
            <a:r>
              <a:rPr lang="en-US" sz="1600" dirty="0" smtClean="0"/>
              <a:t>Dominantly inherited</a:t>
            </a:r>
          </a:p>
          <a:p>
            <a:pPr lvl="1"/>
            <a:r>
              <a:rPr lang="en-US" sz="1600" dirty="0" smtClean="0"/>
              <a:t>Dystrophy with associated myotonia</a:t>
            </a:r>
          </a:p>
          <a:p>
            <a:pPr lvl="1"/>
            <a:r>
              <a:rPr lang="en-US" sz="1600" dirty="0" smtClean="0"/>
              <a:t>Multi-system disease, no longer called “muscular dystrophy”</a:t>
            </a:r>
          </a:p>
          <a:p>
            <a:r>
              <a:rPr lang="en-US" sz="2000" dirty="0" smtClean="0"/>
              <a:t>Most common dystrophy</a:t>
            </a:r>
          </a:p>
          <a:p>
            <a:pPr lvl="1"/>
            <a:r>
              <a:rPr lang="en-US" sz="1600" dirty="0" smtClean="0"/>
              <a:t>Duchenne  MD	3/100,000</a:t>
            </a:r>
          </a:p>
          <a:p>
            <a:pPr lvl="1"/>
            <a:r>
              <a:rPr lang="en-US" sz="1600" dirty="0" smtClean="0"/>
              <a:t>Myotonic dystrophy	12.5/100,000</a:t>
            </a:r>
          </a:p>
          <a:p>
            <a:pPr lvl="1"/>
            <a:r>
              <a:rPr lang="en-US" sz="1600" dirty="0" smtClean="0"/>
              <a:t>Lou Gehrig disease	6/100,000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2438400" cy="17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0"/>
            <a:ext cx="2590800" cy="172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57070"/>
            <a:ext cx="2743200" cy="152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2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304800"/>
            <a:ext cx="8229600" cy="68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/>
              <a:t>	Steinert H (1909) Über das klinische und anatomische Bild des 	Muskelschwunds der Myotoniker. Dtsch Z Nervenheilkd 37:58–104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1743456" cy="224332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2028383" cy="421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4724400"/>
            <a:ext cx="4572000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hlinkClick r:id="rId5" tooltip="Journal of the neurological sciences."/>
              </a:rPr>
              <a:t>J </a:t>
            </a:r>
            <a:r>
              <a:rPr lang="en-US" dirty="0" err="1">
                <a:hlinkClick r:id="rId5" tooltip="Journal of the neurological sciences."/>
              </a:rPr>
              <a:t>Neurol</a:t>
            </a:r>
            <a:r>
              <a:rPr lang="en-US" dirty="0">
                <a:hlinkClick r:id="rId5" tooltip="Journal of the neurological sciences."/>
              </a:rPr>
              <a:t> Sci.</a:t>
            </a:r>
            <a:r>
              <a:rPr lang="en-US" dirty="0"/>
              <a:t> 1989 Apr;90(2):231-7.</a:t>
            </a:r>
          </a:p>
          <a:p>
            <a:r>
              <a:rPr lang="en-US" b="1" dirty="0"/>
              <a:t>Myotonic dystrophy: hypotheses and facts about the illness of the </a:t>
            </a:r>
            <a:r>
              <a:rPr lang="en-US" b="1" dirty="0" err="1"/>
              <a:t>Ypsilante</a:t>
            </a:r>
            <a:r>
              <a:rPr lang="en-US" b="1" dirty="0"/>
              <a:t> brothers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Leaders of the Greek revolution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3962397" cy="14837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011168"/>
            <a:ext cx="152400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Batten, Gibb 1910</a:t>
            </a:r>
          </a:p>
        </p:txBody>
      </p:sp>
    </p:spTree>
    <p:extLst>
      <p:ext uri="{BB962C8B-B14F-4D97-AF65-F5344CB8AC3E}">
        <p14:creationId xmlns:p14="http://schemas.microsoft.com/office/powerpoint/2010/main" val="37809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GENETICS OF MYOTONIC DYSTROPHY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Dominant mode of inheritance</a:t>
            </a:r>
          </a:p>
          <a:p>
            <a:pPr lvl="1"/>
            <a:r>
              <a:rPr lang="en-US" sz="2000" dirty="0" smtClean="0"/>
              <a:t>Occurs in successive generations</a:t>
            </a:r>
          </a:p>
          <a:p>
            <a:pPr lvl="1"/>
            <a:r>
              <a:rPr lang="en-US" sz="2000" dirty="0" smtClean="0"/>
              <a:t>Each gene comes in 2 copies (maternal and paternal)</a:t>
            </a:r>
          </a:p>
          <a:p>
            <a:pPr lvl="1"/>
            <a:r>
              <a:rPr lang="en-US" sz="2000" dirty="0" smtClean="0"/>
              <a:t>Having one copy (allele) mutated is enough to cause disease</a:t>
            </a:r>
          </a:p>
          <a:p>
            <a:pPr lvl="1"/>
            <a:r>
              <a:rPr lang="en-US" sz="2000" dirty="0" smtClean="0"/>
              <a:t>Each offspring of an affected individual has a 50% risk</a:t>
            </a:r>
          </a:p>
          <a:p>
            <a:r>
              <a:rPr lang="en-US" sz="2400" dirty="0" smtClean="0"/>
              <a:t>Two genetic types DM 1 and DM 2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3440216" cy="2582858"/>
          </a:xfrm>
        </p:spPr>
      </p:pic>
      <p:sp>
        <p:nvSpPr>
          <p:cNvPr id="8" name="TextBox 7"/>
          <p:cNvSpPr txBox="1"/>
          <p:nvPr/>
        </p:nvSpPr>
        <p:spPr>
          <a:xfrm>
            <a:off x="5867400" y="4267200"/>
            <a:ext cx="23622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Genetic code created by permutation and combination of nucleotides. Cytosine, guanine, thymine, adenine (C,G,T,A).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/>
          <a:stretch/>
        </p:blipFill>
        <p:spPr>
          <a:xfrm>
            <a:off x="9236" y="237711"/>
            <a:ext cx="6858000" cy="2323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0"/>
          <a:stretch/>
        </p:blipFill>
        <p:spPr>
          <a:xfrm>
            <a:off x="437322" y="3526400"/>
            <a:ext cx="6858000" cy="226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057400"/>
            <a:ext cx="2667000" cy="3810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DMPK gene</a:t>
            </a:r>
          </a:p>
        </p:txBody>
      </p:sp>
      <p:sp>
        <p:nvSpPr>
          <p:cNvPr id="6" name="Rectangle 5"/>
          <p:cNvSpPr/>
          <p:nvPr/>
        </p:nvSpPr>
        <p:spPr>
          <a:xfrm flipH="1">
            <a:off x="3627582" y="2057400"/>
            <a:ext cx="25908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CTG </a:t>
            </a:r>
            <a:r>
              <a:rPr lang="en-US" dirty="0" err="1">
                <a:solidFill>
                  <a:schemeClr val="tx1"/>
                </a:solidFill>
              </a:rPr>
              <a:t>rpt</a:t>
            </a:r>
            <a:r>
              <a:rPr lang="en-US" dirty="0">
                <a:solidFill>
                  <a:schemeClr val="tx1"/>
                </a:solidFill>
              </a:rPr>
              <a:t>: 3’ UTR region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32013" y="5292436"/>
            <a:ext cx="2057400" cy="381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CCTG repeat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561602"/>
            <a:ext cx="38957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4600" y="5802745"/>
            <a:ext cx="38862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DM 2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CCTGCCTGCCTGCCTG…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CCTGCCTGCCTGCCTGCCTGCCTG….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INSTABILITY OF THE REPEAT SIZE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sz="2400" dirty="0" smtClean="0"/>
              <a:t>Unstable from generation to generation: the repeat number can contract, expand or stay the same when transmitted to the next generation. </a:t>
            </a:r>
          </a:p>
          <a:p>
            <a:pPr marL="285750" indent="-285750"/>
            <a:r>
              <a:rPr lang="en-US" sz="2400" dirty="0" smtClean="0"/>
              <a:t>Age at onset and severity: larger the size of the repeat earlier the onset and more severe the disease</a:t>
            </a:r>
          </a:p>
          <a:p>
            <a:pPr marL="285750" indent="-285750"/>
            <a:r>
              <a:rPr lang="en-US" sz="2400" dirty="0" smtClean="0"/>
              <a:t>Anticipation: expansions are more frequent</a:t>
            </a:r>
          </a:p>
          <a:p>
            <a:pPr marL="285750" indent="-285750"/>
            <a:r>
              <a:rPr lang="en-US" sz="2400" dirty="0" smtClean="0"/>
              <a:t>Repeat size alone cannot predict age at onset and severity</a:t>
            </a:r>
          </a:p>
          <a:p>
            <a:pPr marL="285750" indent="-285750"/>
            <a:r>
              <a:rPr lang="en-US" sz="2400" dirty="0" smtClean="0"/>
              <a:t>Unstable in different body parts</a:t>
            </a:r>
          </a:p>
          <a:p>
            <a:pPr marL="285750" indent="-285750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REPEAT SIZE AND CLINICAL FEATURES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142217"/>
              </p:ext>
            </p:extLst>
          </p:nvPr>
        </p:nvGraphicFramePr>
        <p:xfrm>
          <a:off x="457200" y="1600200"/>
          <a:ext cx="8229600" cy="430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Late</a:t>
                      </a:r>
                      <a:r>
                        <a:rPr lang="en-US" baseline="0" dirty="0" smtClean="0"/>
                        <a:t> onset/ asymptomatic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Cataracts, mild myotonia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 missed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Classic, adult onset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Muscle, heart, and other typical problems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at onset 10-30;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Can present to many specialties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Juvenile onset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Similar to classic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100-1000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Age at onset</a:t>
                      </a:r>
                      <a:r>
                        <a:rPr lang="en-US" baseline="0" dirty="0" smtClean="0"/>
                        <a:t> 1-10; similar to classic, more brain issues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Congenital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Problems at birth or soon after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&gt;1000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neuromuscular and brain issues beginning close to birth, misdiagnosed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6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9" y="0"/>
            <a:ext cx="7617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838</Words>
  <Application>Microsoft Office PowerPoint</Application>
  <PresentationFormat>On-screen Show (4:3)</PresentationFormat>
  <Paragraphs>164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MYOTONIC DYSTROPHY: OVERVIEW</vt:lpstr>
      <vt:lpstr>SOME OF THE UF MYOTONIC DYSTROPHY TEAM</vt:lpstr>
      <vt:lpstr>WHAT IS MYOTONIC DYSTROPHY?</vt:lpstr>
      <vt:lpstr>PowerPoint Presentation</vt:lpstr>
      <vt:lpstr>GENETICS OF MYOTONIC DYSTROPHY</vt:lpstr>
      <vt:lpstr>PowerPoint Presentation</vt:lpstr>
      <vt:lpstr>INSTABILITY OF THE REPEAT SIZE</vt:lpstr>
      <vt:lpstr>REPEAT SIZE AND CLINICAL FEATURES</vt:lpstr>
      <vt:lpstr>PowerPoint Presentation</vt:lpstr>
      <vt:lpstr>DM PATIENTS MAY SEEK DIFFERENT SPECIALTIES OFTEN NOT RECOGNIZING UNDERLYING DIAGNOSIS</vt:lpstr>
      <vt:lpstr>SELECTED CLINICAL FEATURES</vt:lpstr>
      <vt:lpstr>SELECTED CLINICAL FEATURES: ANESTHESIA AND SURGERY ARE HIGH RISK</vt:lpstr>
      <vt:lpstr>SELECTED CLINICAL FEATURES</vt:lpstr>
      <vt:lpstr>DM 1 VS. DM 2</vt:lpstr>
      <vt:lpstr>PowerPoint Presentation</vt:lpstr>
      <vt:lpstr>RESEARCH IN DM AT UF</vt:lpstr>
    </vt:vector>
  </TitlesOfParts>
  <Company>University of Florida Academic Health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MYOTONIC DYSTROPHY: OVERVIEW</dc:title>
  <dc:creator>Subramony,S H</dc:creator>
  <cp:lastModifiedBy>Martin, Kelly H</cp:lastModifiedBy>
  <cp:revision>15</cp:revision>
  <dcterms:created xsi:type="dcterms:W3CDTF">2017-10-14T13:37:27Z</dcterms:created>
  <dcterms:modified xsi:type="dcterms:W3CDTF">2017-10-19T15:41:44Z</dcterms:modified>
</cp:coreProperties>
</file>