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61" r:id="rId3"/>
    <p:sldId id="260" r:id="rId4"/>
    <p:sldId id="340" r:id="rId5"/>
    <p:sldId id="382" r:id="rId6"/>
    <p:sldId id="356" r:id="rId7"/>
    <p:sldId id="283" r:id="rId8"/>
    <p:sldId id="284" r:id="rId9"/>
    <p:sldId id="377" r:id="rId10"/>
    <p:sldId id="341" r:id="rId11"/>
    <p:sldId id="353" r:id="rId12"/>
    <p:sldId id="354" r:id="rId13"/>
    <p:sldId id="378" r:id="rId14"/>
    <p:sldId id="355" r:id="rId15"/>
    <p:sldId id="379" r:id="rId16"/>
    <p:sldId id="343" r:id="rId17"/>
    <p:sldId id="285" r:id="rId18"/>
    <p:sldId id="380" r:id="rId19"/>
    <p:sldId id="331" r:id="rId20"/>
    <p:sldId id="332" r:id="rId21"/>
    <p:sldId id="349" r:id="rId22"/>
    <p:sldId id="350" r:id="rId23"/>
    <p:sldId id="322" r:id="rId24"/>
    <p:sldId id="369" r:id="rId25"/>
    <p:sldId id="370" r:id="rId26"/>
    <p:sldId id="323" r:id="rId27"/>
    <p:sldId id="347" r:id="rId28"/>
    <p:sldId id="373" r:id="rId29"/>
    <p:sldId id="374" r:id="rId30"/>
    <p:sldId id="375" r:id="rId31"/>
    <p:sldId id="376" r:id="rId32"/>
    <p:sldId id="325" r:id="rId33"/>
    <p:sldId id="337" r:id="rId34"/>
    <p:sldId id="336" r:id="rId35"/>
    <p:sldId id="327" r:id="rId36"/>
    <p:sldId id="339" r:id="rId37"/>
    <p:sldId id="383" r:id="rId38"/>
    <p:sldId id="384" r:id="rId3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16" y="2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E9F767-E8B3-44B5-9698-C5B78AA57F9B}" type="datetimeFigureOut">
              <a:rPr lang="nl-NL" smtClean="0"/>
              <a:pPr/>
              <a:t>22-7-2017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835FA1-3C73-41EE-8E07-D94BF3FBE279}" type="slidenum">
              <a:rPr lang="nl-NL" smtClean="0"/>
              <a:pPr/>
              <a:t>‹nr.›</a:t>
            </a:fld>
            <a:endParaRPr lang="nl-NL"/>
          </a:p>
        </p:txBody>
      </p:sp>
    </p:spTree>
    <p:extLst>
      <p:ext uri="{BB962C8B-B14F-4D97-AF65-F5344CB8AC3E}">
        <p14:creationId xmlns="" xmlns:p14="http://schemas.microsoft.com/office/powerpoint/2010/main" val="2971778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KuhW4F4OhI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err="1" smtClean="0"/>
              <a:t>Thank</a:t>
            </a:r>
            <a:r>
              <a:rPr lang="nl-NL" dirty="0" smtClean="0"/>
              <a:t> </a:t>
            </a:r>
            <a:r>
              <a:rPr lang="nl-NL" dirty="0" err="1" smtClean="0"/>
              <a:t>you</a:t>
            </a:r>
            <a:r>
              <a:rPr lang="nl-NL" dirty="0" smtClean="0"/>
              <a:t> </a:t>
            </a:r>
            <a:r>
              <a:rPr lang="nl-NL" dirty="0" err="1" smtClean="0"/>
              <a:t>for</a:t>
            </a:r>
            <a:r>
              <a:rPr lang="nl-NL" dirty="0" smtClean="0"/>
              <a:t> coming </a:t>
            </a:r>
            <a:r>
              <a:rPr lang="nl-NL" dirty="0" err="1" smtClean="0"/>
              <a:t>today</a:t>
            </a:r>
            <a:r>
              <a:rPr lang="nl-NL" dirty="0" smtClean="0"/>
              <a:t>,</a:t>
            </a:r>
            <a:r>
              <a:rPr lang="nl-NL" baseline="0" dirty="0" smtClean="0"/>
              <a:t> and </a:t>
            </a:r>
            <a:r>
              <a:rPr lang="nl-NL" baseline="0" dirty="0" err="1" smtClean="0"/>
              <a:t>many</a:t>
            </a:r>
            <a:r>
              <a:rPr lang="nl-NL" baseline="0" dirty="0" smtClean="0"/>
              <a:t> </a:t>
            </a:r>
            <a:r>
              <a:rPr lang="nl-NL" baseline="0" dirty="0" err="1" smtClean="0"/>
              <a:t>thanks</a:t>
            </a:r>
            <a:r>
              <a:rPr lang="nl-NL" baseline="0" dirty="0" smtClean="0"/>
              <a:t> to </a:t>
            </a:r>
            <a:r>
              <a:rPr lang="nl-NL" baseline="0" dirty="0" err="1" smtClean="0"/>
              <a:t>todays</a:t>
            </a:r>
            <a:r>
              <a:rPr lang="nl-NL" baseline="0" dirty="0" smtClean="0"/>
              <a:t> </a:t>
            </a:r>
            <a:r>
              <a:rPr lang="nl-NL" baseline="0" dirty="0" err="1" smtClean="0"/>
              <a:t>organizers</a:t>
            </a:r>
            <a:r>
              <a:rPr lang="nl-NL" baseline="0" dirty="0" smtClean="0"/>
              <a:t>. I </a:t>
            </a:r>
            <a:r>
              <a:rPr lang="nl-NL" baseline="0" dirty="0" err="1" smtClean="0"/>
              <a:t>am</a:t>
            </a:r>
            <a:r>
              <a:rPr lang="nl-NL" baseline="0" dirty="0" smtClean="0"/>
              <a:t> KM, I </a:t>
            </a:r>
            <a:r>
              <a:rPr lang="nl-NL" baseline="0" dirty="0" err="1" smtClean="0"/>
              <a:t>work</a:t>
            </a:r>
            <a:r>
              <a:rPr lang="nl-NL" baseline="0" dirty="0" smtClean="0"/>
              <a:t> as a </a:t>
            </a:r>
            <a:r>
              <a:rPr lang="nl-NL" baseline="0" dirty="0" err="1" smtClean="0"/>
              <a:t>medical</a:t>
            </a:r>
            <a:r>
              <a:rPr lang="nl-NL" baseline="0" dirty="0" smtClean="0"/>
              <a:t> doctor in </a:t>
            </a:r>
            <a:r>
              <a:rPr lang="nl-NL" baseline="0" dirty="0" err="1" smtClean="0"/>
              <a:t>Neurology</a:t>
            </a:r>
            <a:r>
              <a:rPr lang="nl-NL" baseline="0" dirty="0" smtClean="0"/>
              <a:t> in Holland and </a:t>
            </a:r>
            <a:r>
              <a:rPr lang="nl-NL" baseline="0" dirty="0" err="1" smtClean="0"/>
              <a:t>doing</a:t>
            </a:r>
            <a:r>
              <a:rPr lang="nl-NL" baseline="0" dirty="0" smtClean="0"/>
              <a:t> </a:t>
            </a:r>
            <a:r>
              <a:rPr lang="nl-NL" baseline="0" dirty="0" err="1" smtClean="0"/>
              <a:t>clinical</a:t>
            </a:r>
            <a:r>
              <a:rPr lang="nl-NL" baseline="0" dirty="0" smtClean="0"/>
              <a:t> research </a:t>
            </a:r>
            <a:r>
              <a:rPr lang="nl-NL" baseline="0" dirty="0" err="1" smtClean="0"/>
              <a:t>on</a:t>
            </a:r>
            <a:r>
              <a:rPr lang="nl-NL" baseline="0" dirty="0" smtClean="0"/>
              <a:t> </a:t>
            </a:r>
            <a:r>
              <a:rPr lang="nl-NL" baseline="0" dirty="0" err="1" smtClean="0"/>
              <a:t>muscular</a:t>
            </a:r>
            <a:r>
              <a:rPr lang="nl-NL" baseline="0" dirty="0" smtClean="0"/>
              <a:t> </a:t>
            </a:r>
            <a:r>
              <a:rPr lang="nl-NL" baseline="0" dirty="0" err="1" smtClean="0"/>
              <a:t>dystrophies</a:t>
            </a:r>
            <a:r>
              <a:rPr lang="nl-NL" baseline="0" dirty="0" smtClean="0"/>
              <a:t>. I </a:t>
            </a:r>
            <a:r>
              <a:rPr lang="nl-NL" baseline="0" dirty="0" err="1" smtClean="0"/>
              <a:t>am</a:t>
            </a:r>
            <a:r>
              <a:rPr lang="nl-NL" baseline="0" dirty="0" smtClean="0"/>
              <a:t> </a:t>
            </a:r>
            <a:r>
              <a:rPr lang="nl-NL" baseline="0" dirty="0" err="1" smtClean="0"/>
              <a:t>currently</a:t>
            </a:r>
            <a:r>
              <a:rPr lang="nl-NL" baseline="0" dirty="0" smtClean="0"/>
              <a:t> </a:t>
            </a:r>
            <a:r>
              <a:rPr lang="nl-NL" baseline="0" dirty="0" err="1" smtClean="0"/>
              <a:t>visiting</a:t>
            </a:r>
            <a:r>
              <a:rPr lang="nl-NL" baseline="0" dirty="0" smtClean="0"/>
              <a:t> the US </a:t>
            </a:r>
            <a:r>
              <a:rPr lang="nl-NL" baseline="0" dirty="0" err="1" smtClean="0"/>
              <a:t>for</a:t>
            </a:r>
            <a:r>
              <a:rPr lang="nl-NL" baseline="0" dirty="0" smtClean="0"/>
              <a:t> </a:t>
            </a:r>
            <a:r>
              <a:rPr lang="nl-NL" baseline="0" dirty="0" err="1" smtClean="0"/>
              <a:t>collaboration</a:t>
            </a:r>
            <a:r>
              <a:rPr lang="nl-NL" baseline="0" dirty="0" smtClean="0"/>
              <a:t> in research </a:t>
            </a:r>
            <a:endParaRPr lang="nl-NL" dirty="0"/>
          </a:p>
        </p:txBody>
      </p:sp>
      <p:sp>
        <p:nvSpPr>
          <p:cNvPr id="4" name="Tijdelijke aanduiding voor dianummer 3"/>
          <p:cNvSpPr>
            <a:spLocks noGrp="1"/>
          </p:cNvSpPr>
          <p:nvPr>
            <p:ph type="sldNum" sz="quarter" idx="10"/>
          </p:nvPr>
        </p:nvSpPr>
        <p:spPr/>
        <p:txBody>
          <a:bodyPr/>
          <a:lstStyle/>
          <a:p>
            <a:fld id="{75835FA1-3C73-41EE-8E07-D94BF3FBE279}"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7EF027-F0B2-4DD4-B71D-ECA3F519AA85}" type="slidenum">
              <a:rPr lang="en-GB"/>
              <a:pPr/>
              <a:t>19</a:t>
            </a:fld>
            <a:endParaRPr lang="en-GB"/>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DMPK</a:t>
            </a:r>
            <a:endParaRPr lang="nl-NL" dirty="0"/>
          </a:p>
        </p:txBody>
      </p:sp>
      <p:sp>
        <p:nvSpPr>
          <p:cNvPr id="4" name="Tijdelijke aanduiding voor dianummer 3"/>
          <p:cNvSpPr>
            <a:spLocks noGrp="1"/>
          </p:cNvSpPr>
          <p:nvPr>
            <p:ph type="sldNum" sz="quarter" idx="10"/>
          </p:nvPr>
        </p:nvSpPr>
        <p:spPr/>
        <p:txBody>
          <a:bodyPr/>
          <a:lstStyle/>
          <a:p>
            <a:fld id="{75835FA1-3C73-41EE-8E07-D94BF3FBE279}" type="slidenum">
              <a:rPr lang="nl-NL" smtClean="0"/>
              <a:pPr/>
              <a:t>20</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mtClean="0"/>
              <a:t>DMPK</a:t>
            </a:r>
            <a:endParaRPr lang="nl-NL"/>
          </a:p>
        </p:txBody>
      </p:sp>
      <p:sp>
        <p:nvSpPr>
          <p:cNvPr id="4" name="Tijdelijke aanduiding voor dianummer 3"/>
          <p:cNvSpPr>
            <a:spLocks noGrp="1"/>
          </p:cNvSpPr>
          <p:nvPr>
            <p:ph type="sldNum" sz="quarter" idx="10"/>
          </p:nvPr>
        </p:nvSpPr>
        <p:spPr/>
        <p:txBody>
          <a:bodyPr/>
          <a:lstStyle/>
          <a:p>
            <a:fld id="{75835FA1-3C73-41EE-8E07-D94BF3FBE279}" type="slidenum">
              <a:rPr lang="nl-NL" smtClean="0"/>
              <a:pPr/>
              <a:t>21</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2766F2E-3426-43F5-8C8B-E9B265DEAE51}" type="slidenum">
              <a:rPr lang="en-GB" smtClean="0"/>
              <a:pPr/>
              <a:t>23</a:t>
            </a:fld>
            <a:endParaRPr lang="en-GB"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nl-NL" dirty="0" smtClean="0"/>
              <a:t>Zoals u waarschijnlijk wel weet is </a:t>
            </a:r>
            <a:r>
              <a:rPr lang="nl-NL" dirty="0" err="1" smtClean="0"/>
              <a:t>myotone</a:t>
            </a:r>
            <a:r>
              <a:rPr lang="nl-NL" dirty="0" smtClean="0"/>
              <a:t> dystrofie een erfelijke ziekte.</a:t>
            </a:r>
          </a:p>
          <a:p>
            <a:r>
              <a:rPr lang="nl-NL" dirty="0" smtClean="0"/>
              <a:t>Dat wil zeggen dat er een afwijking is in het erfelijke materiaal. In 1992 is het defect voor DM1 ontdekt en dat kunt u zich als volgt voorstellen.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66CF119-04A4-4F04-A552-88E2ACBF85FF}" type="slidenum">
              <a:rPr lang="en-GB" smtClean="0"/>
              <a:pPr/>
              <a:t>26</a:t>
            </a:fld>
            <a:endParaRPr lang="en-GB"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fld id="{3F3E67CC-531E-4B29-A79A-E5B86CD8A338}" type="slidenum">
              <a:rPr lang="en-US" altLang="en-US" sz="1200">
                <a:solidFill>
                  <a:schemeClr val="tx1"/>
                </a:solidFill>
                <a:latin typeface="Arial" pitchFamily="34" charset="0"/>
              </a:rPr>
              <a:pPr eaLnBrk="1" hangingPunct="1"/>
              <a:t>28</a:t>
            </a:fld>
            <a:endParaRPr lang="en-US" altLang="en-US" sz="1200">
              <a:solidFill>
                <a:schemeClr val="tx1"/>
              </a:solidFill>
              <a:latin typeface="Arial" pitchFamily="34" charset="0"/>
            </a:endParaRPr>
          </a:p>
        </p:txBody>
      </p:sp>
      <p:sp>
        <p:nvSpPr>
          <p:cNvPr id="203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3779"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fld id="{F76204EE-9461-48C9-A2D8-56F2A713AC15}" type="slidenum">
              <a:rPr lang="en-US" altLang="en-US" sz="1200">
                <a:solidFill>
                  <a:schemeClr val="tx1"/>
                </a:solidFill>
                <a:latin typeface="Arial" pitchFamily="34" charset="0"/>
              </a:rPr>
              <a:pPr eaLnBrk="1" hangingPunct="1"/>
              <a:t>29</a:t>
            </a:fld>
            <a:endParaRPr lang="en-US" altLang="en-US" sz="1200">
              <a:solidFill>
                <a:schemeClr val="tx1"/>
              </a:solidFill>
              <a:latin typeface="Arial" pitchFamily="34" charset="0"/>
            </a:endParaRPr>
          </a:p>
        </p:txBody>
      </p:sp>
      <p:sp>
        <p:nvSpPr>
          <p:cNvPr id="205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5827"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fld id="{C39AB5F3-732D-4FB7-9193-3EEC024CE252}" type="slidenum">
              <a:rPr lang="en-US" altLang="en-US" sz="1200">
                <a:solidFill>
                  <a:schemeClr val="tx1"/>
                </a:solidFill>
                <a:latin typeface="Arial" pitchFamily="34" charset="0"/>
              </a:rPr>
              <a:pPr eaLnBrk="1" hangingPunct="1"/>
              <a:t>30</a:t>
            </a:fld>
            <a:endParaRPr lang="en-US" altLang="en-US" sz="1200">
              <a:solidFill>
                <a:schemeClr val="tx1"/>
              </a:solidFill>
              <a:latin typeface="Arial" pitchFamily="34" charset="0"/>
            </a:endParaRPr>
          </a:p>
        </p:txBody>
      </p:sp>
      <p:sp>
        <p:nvSpPr>
          <p:cNvPr id="210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0947"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7"/>
          <p:cNvSpPr>
            <a:spLocks noGrp="1" noChangeArrowheads="1"/>
          </p:cNvSpPr>
          <p:nvPr>
            <p:ph type="sldNum" sz="quarter" idx="5"/>
          </p:nvPr>
        </p:nvSpPr>
        <p:spPr bwMode="auto">
          <a:noFill/>
          <a:ln>
            <a:miter lim="800000"/>
            <a:headEnd/>
            <a:tailEnd/>
          </a:ln>
        </p:spPr>
        <p:txBody>
          <a:bodyPr/>
          <a:lstStyle/>
          <a:p>
            <a:fld id="{5CE44AC8-BD56-463B-948A-ABBF3E41AF8C}" type="slidenum">
              <a:rPr lang="nl-NL">
                <a:solidFill>
                  <a:srgbClr val="000000"/>
                </a:solidFill>
              </a:rPr>
              <a:pPr/>
              <a:t>32</a:t>
            </a:fld>
            <a:endParaRPr lang="nl-NL">
              <a:solidFill>
                <a:srgbClr val="000000"/>
              </a:solidFill>
            </a:endParaRPr>
          </a:p>
        </p:txBody>
      </p:sp>
      <p:sp>
        <p:nvSpPr>
          <p:cNvPr id="3409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1393820-1F38-49E0-9156-BE307A6B3BFF}" type="slidenum">
              <a:rPr lang="nl-NL" sz="1200">
                <a:solidFill>
                  <a:srgbClr val="000000"/>
                </a:solidFill>
                <a:cs typeface="Arial" pitchFamily="34" charset="0"/>
              </a:rPr>
              <a:pPr algn="r"/>
              <a:t>32</a:t>
            </a:fld>
            <a:endParaRPr lang="nl-NL" sz="1200">
              <a:solidFill>
                <a:srgbClr val="000000"/>
              </a:solidFill>
              <a:cs typeface="Arial" pitchFamily="34" charset="0"/>
            </a:endParaRPr>
          </a:p>
        </p:txBody>
      </p:sp>
      <p:sp>
        <p:nvSpPr>
          <p:cNvPr id="340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0996" name="Rectangle 3"/>
          <p:cNvSpPr>
            <a:spLocks noGrp="1" noChangeArrowheads="1"/>
          </p:cNvSpPr>
          <p:nvPr>
            <p:ph type="body" idx="1"/>
          </p:nvPr>
        </p:nvSpPr>
        <p:spPr bwMode="auto">
          <a:noFill/>
        </p:spPr>
        <p:txBody>
          <a:bodyPr/>
          <a:lstStyle/>
          <a:p>
            <a:pPr eaLnBrk="1" hangingPunct="1"/>
            <a:endParaRPr lang="nl-NL"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progressiviteit </a:t>
            </a:r>
            <a:endParaRPr lang="nl-NL" dirty="0"/>
          </a:p>
        </p:txBody>
      </p:sp>
      <p:sp>
        <p:nvSpPr>
          <p:cNvPr id="4" name="Tijdelijke aanduiding voor dianummer 3"/>
          <p:cNvSpPr>
            <a:spLocks noGrp="1"/>
          </p:cNvSpPr>
          <p:nvPr>
            <p:ph type="sldNum" sz="quarter" idx="10"/>
          </p:nvPr>
        </p:nvSpPr>
        <p:spPr/>
        <p:txBody>
          <a:bodyPr/>
          <a:lstStyle/>
          <a:p>
            <a:fld id="{C01EF629-18B7-41B1-AC41-00AEF5C56D68}" type="slidenum">
              <a:rPr lang="nl-NL" smtClean="0"/>
              <a:pPr/>
              <a:t>3</a:t>
            </a:fld>
            <a:endParaRPr lang="nl-NL"/>
          </a:p>
        </p:txBody>
      </p:sp>
    </p:spTree>
    <p:extLst>
      <p:ext uri="{BB962C8B-B14F-4D97-AF65-F5344CB8AC3E}">
        <p14:creationId xmlns="" xmlns:p14="http://schemas.microsoft.com/office/powerpoint/2010/main" val="550321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Late stage </a:t>
            </a:r>
            <a:r>
              <a:rPr lang="nl-NL" dirty="0" err="1" smtClean="0"/>
              <a:t>disease</a:t>
            </a:r>
            <a:r>
              <a:rPr lang="nl-NL" dirty="0" smtClean="0"/>
              <a:t>: </a:t>
            </a:r>
            <a:r>
              <a:rPr lang="nl-NL" dirty="0" err="1" smtClean="0"/>
              <a:t>immobility</a:t>
            </a:r>
            <a:r>
              <a:rPr lang="nl-NL" dirty="0" smtClean="0"/>
              <a:t>, </a:t>
            </a:r>
            <a:r>
              <a:rPr lang="nl-NL" dirty="0" err="1" smtClean="0"/>
              <a:t>respiratory</a:t>
            </a:r>
            <a:r>
              <a:rPr lang="nl-NL" dirty="0" smtClean="0"/>
              <a:t> </a:t>
            </a:r>
            <a:r>
              <a:rPr lang="nl-NL" dirty="0" err="1" smtClean="0"/>
              <a:t>insufficiency</a:t>
            </a:r>
            <a:r>
              <a:rPr lang="nl-NL" dirty="0" smtClean="0"/>
              <a:t>, </a:t>
            </a:r>
            <a:r>
              <a:rPr lang="nl-NL" dirty="0" err="1" smtClean="0"/>
              <a:t>dysarthria</a:t>
            </a:r>
            <a:r>
              <a:rPr lang="nl-NL" dirty="0" smtClean="0"/>
              <a:t>, </a:t>
            </a:r>
            <a:r>
              <a:rPr lang="nl-NL" dirty="0" err="1" smtClean="0"/>
              <a:t>dysphagia</a:t>
            </a:r>
            <a:r>
              <a:rPr lang="nl-NL" dirty="0" smtClean="0"/>
              <a:t> </a:t>
            </a:r>
          </a:p>
          <a:p>
            <a:endParaRPr lang="nl-NL" dirty="0"/>
          </a:p>
        </p:txBody>
      </p:sp>
      <p:sp>
        <p:nvSpPr>
          <p:cNvPr id="4" name="Tijdelijke aanduiding voor dianummer 3"/>
          <p:cNvSpPr>
            <a:spLocks noGrp="1"/>
          </p:cNvSpPr>
          <p:nvPr>
            <p:ph type="sldNum" sz="quarter" idx="10"/>
          </p:nvPr>
        </p:nvSpPr>
        <p:spPr/>
        <p:txBody>
          <a:bodyPr/>
          <a:lstStyle/>
          <a:p>
            <a:fld id="{75835FA1-3C73-41EE-8E07-D94BF3FBE279}" type="slidenum">
              <a:rPr lang="nl-NL" smtClean="0"/>
              <a:pPr/>
              <a:t>4</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Late stage </a:t>
            </a:r>
            <a:r>
              <a:rPr lang="nl-NL" dirty="0" err="1" smtClean="0"/>
              <a:t>disease</a:t>
            </a:r>
            <a:r>
              <a:rPr lang="nl-NL" dirty="0" smtClean="0"/>
              <a:t>: </a:t>
            </a:r>
            <a:r>
              <a:rPr lang="nl-NL" dirty="0" err="1" smtClean="0"/>
              <a:t>immobility</a:t>
            </a:r>
            <a:r>
              <a:rPr lang="nl-NL" dirty="0" smtClean="0"/>
              <a:t>, </a:t>
            </a:r>
            <a:r>
              <a:rPr lang="nl-NL" dirty="0" err="1" smtClean="0"/>
              <a:t>respiratory</a:t>
            </a:r>
            <a:r>
              <a:rPr lang="nl-NL" dirty="0" smtClean="0"/>
              <a:t> </a:t>
            </a:r>
            <a:r>
              <a:rPr lang="nl-NL" dirty="0" err="1" smtClean="0"/>
              <a:t>insufficiency</a:t>
            </a:r>
            <a:r>
              <a:rPr lang="nl-NL" dirty="0" smtClean="0"/>
              <a:t>, </a:t>
            </a:r>
            <a:r>
              <a:rPr lang="nl-NL" dirty="0" err="1" smtClean="0"/>
              <a:t>dysarthria</a:t>
            </a:r>
            <a:r>
              <a:rPr lang="nl-NL" dirty="0" smtClean="0"/>
              <a:t>, </a:t>
            </a:r>
            <a:r>
              <a:rPr lang="nl-NL" dirty="0" err="1" smtClean="0"/>
              <a:t>dysphagia</a:t>
            </a:r>
            <a:r>
              <a:rPr lang="nl-NL" dirty="0" smtClean="0"/>
              <a:t> </a:t>
            </a:r>
          </a:p>
          <a:p>
            <a:endParaRPr lang="nl-NL" dirty="0"/>
          </a:p>
        </p:txBody>
      </p:sp>
      <p:sp>
        <p:nvSpPr>
          <p:cNvPr id="4" name="Tijdelijke aanduiding voor dianummer 3"/>
          <p:cNvSpPr>
            <a:spLocks noGrp="1"/>
          </p:cNvSpPr>
          <p:nvPr>
            <p:ph type="sldNum" sz="quarter" idx="10"/>
          </p:nvPr>
        </p:nvSpPr>
        <p:spPr/>
        <p:txBody>
          <a:bodyPr/>
          <a:lstStyle/>
          <a:p>
            <a:fld id="{75835FA1-3C73-41EE-8E07-D94BF3FBE279}" type="slidenum">
              <a:rPr lang="nl-NL" smtClean="0"/>
              <a:pPr/>
              <a:t>5</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u="sng" kern="1200" dirty="0" smtClean="0">
                <a:solidFill>
                  <a:schemeClr val="tx1"/>
                </a:solidFill>
                <a:latin typeface="+mn-lt"/>
                <a:ea typeface="+mn-ea"/>
                <a:cs typeface="+mn-cs"/>
                <a:hlinkClick r:id="rId3" tooltip="https://www.youtube.com/watch?v=KuhW4F4OhIA&#10;Ctrl+Klik of tik om de koppeling te volgen"/>
              </a:rPr>
              <a:t>https://www.youtube.com/watch?v=KuhW4F4OhIA</a:t>
            </a:r>
            <a:r>
              <a:rPr lang="nl-NL" sz="1200" kern="1200" dirty="0" smtClean="0">
                <a:solidFill>
                  <a:schemeClr val="tx1"/>
                </a:solidFill>
                <a:latin typeface="+mn-lt"/>
                <a:ea typeface="+mn-ea"/>
                <a:cs typeface="+mn-cs"/>
              </a:rPr>
              <a:t>​</a:t>
            </a:r>
          </a:p>
          <a:p>
            <a:endParaRPr lang="nl-NL" dirty="0"/>
          </a:p>
        </p:txBody>
      </p:sp>
      <p:sp>
        <p:nvSpPr>
          <p:cNvPr id="4" name="Tijdelijke aanduiding voor dianummer 3"/>
          <p:cNvSpPr>
            <a:spLocks noGrp="1"/>
          </p:cNvSpPr>
          <p:nvPr>
            <p:ph type="sldNum" sz="quarter" idx="10"/>
          </p:nvPr>
        </p:nvSpPr>
        <p:spPr/>
        <p:txBody>
          <a:bodyPr/>
          <a:lstStyle/>
          <a:p>
            <a:fld id="{75835FA1-3C73-41EE-8E07-D94BF3FBE279}" type="slidenum">
              <a:rPr lang="nl-NL" smtClean="0"/>
              <a:pPr/>
              <a:t>6</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19490" name="Tijdelijke aanduiding voor notities 2"/>
          <p:cNvSpPr>
            <a:spLocks noGrp="1"/>
          </p:cNvSpPr>
          <p:nvPr>
            <p:ph type="body" idx="1"/>
          </p:nvPr>
        </p:nvSpPr>
        <p:spPr bwMode="auto">
          <a:noFill/>
        </p:spPr>
        <p:txBody>
          <a:bodyPr/>
          <a:lstStyle/>
          <a:p>
            <a:endParaRPr lang="nl-NL" dirty="0" smtClean="0"/>
          </a:p>
        </p:txBody>
      </p:sp>
      <p:sp>
        <p:nvSpPr>
          <p:cNvPr id="4" name="Tijdelijke aanduiding voor dianummer 3"/>
          <p:cNvSpPr>
            <a:spLocks noGrp="1"/>
          </p:cNvSpPr>
          <p:nvPr>
            <p:ph type="sldNum" sz="quarter" idx="5"/>
          </p:nvPr>
        </p:nvSpPr>
        <p:spPr/>
        <p:txBody>
          <a:bodyPr/>
          <a:lstStyle/>
          <a:p>
            <a:fld id="{8002FC37-828D-4FEC-903B-7A2712D703AE}" type="slidenum">
              <a:rPr lang="nl-NL"/>
              <a:pPr/>
              <a:t>7</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progressiviteit </a:t>
            </a:r>
            <a:endParaRPr lang="nl-NL" dirty="0"/>
          </a:p>
        </p:txBody>
      </p:sp>
      <p:sp>
        <p:nvSpPr>
          <p:cNvPr id="4" name="Tijdelijke aanduiding voor dianummer 3"/>
          <p:cNvSpPr>
            <a:spLocks noGrp="1"/>
          </p:cNvSpPr>
          <p:nvPr>
            <p:ph type="sldNum" sz="quarter" idx="10"/>
          </p:nvPr>
        </p:nvSpPr>
        <p:spPr/>
        <p:txBody>
          <a:bodyPr/>
          <a:lstStyle/>
          <a:p>
            <a:fld id="{C01EF629-18B7-41B1-AC41-00AEF5C56D68}" type="slidenum">
              <a:rPr lang="nl-NL" smtClean="0"/>
              <a:pPr/>
              <a:t>9</a:t>
            </a:fld>
            <a:endParaRPr lang="nl-NL"/>
          </a:p>
        </p:txBody>
      </p:sp>
    </p:spTree>
    <p:extLst>
      <p:ext uri="{BB962C8B-B14F-4D97-AF65-F5344CB8AC3E}">
        <p14:creationId xmlns="" xmlns:p14="http://schemas.microsoft.com/office/powerpoint/2010/main" val="550321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progressiviteit </a:t>
            </a:r>
            <a:endParaRPr lang="nl-NL" dirty="0"/>
          </a:p>
        </p:txBody>
      </p:sp>
      <p:sp>
        <p:nvSpPr>
          <p:cNvPr id="4" name="Tijdelijke aanduiding voor dianummer 3"/>
          <p:cNvSpPr>
            <a:spLocks noGrp="1"/>
          </p:cNvSpPr>
          <p:nvPr>
            <p:ph type="sldNum" sz="quarter" idx="10"/>
          </p:nvPr>
        </p:nvSpPr>
        <p:spPr/>
        <p:txBody>
          <a:bodyPr/>
          <a:lstStyle/>
          <a:p>
            <a:fld id="{C01EF629-18B7-41B1-AC41-00AEF5C56D68}" type="slidenum">
              <a:rPr lang="nl-NL" smtClean="0"/>
              <a:pPr/>
              <a:t>13</a:t>
            </a:fld>
            <a:endParaRPr lang="nl-NL"/>
          </a:p>
        </p:txBody>
      </p:sp>
    </p:spTree>
    <p:extLst>
      <p:ext uri="{BB962C8B-B14F-4D97-AF65-F5344CB8AC3E}">
        <p14:creationId xmlns="" xmlns:p14="http://schemas.microsoft.com/office/powerpoint/2010/main" val="550321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progressiviteit </a:t>
            </a:r>
            <a:endParaRPr lang="nl-NL" dirty="0"/>
          </a:p>
        </p:txBody>
      </p:sp>
      <p:sp>
        <p:nvSpPr>
          <p:cNvPr id="4" name="Tijdelijke aanduiding voor dianummer 3"/>
          <p:cNvSpPr>
            <a:spLocks noGrp="1"/>
          </p:cNvSpPr>
          <p:nvPr>
            <p:ph type="sldNum" sz="quarter" idx="10"/>
          </p:nvPr>
        </p:nvSpPr>
        <p:spPr/>
        <p:txBody>
          <a:bodyPr/>
          <a:lstStyle/>
          <a:p>
            <a:fld id="{C01EF629-18B7-41B1-AC41-00AEF5C56D68}" type="slidenum">
              <a:rPr lang="nl-NL" smtClean="0"/>
              <a:pPr/>
              <a:t>15</a:t>
            </a:fld>
            <a:endParaRPr lang="nl-NL"/>
          </a:p>
        </p:txBody>
      </p:sp>
    </p:spTree>
    <p:extLst>
      <p:ext uri="{BB962C8B-B14F-4D97-AF65-F5344CB8AC3E}">
        <p14:creationId xmlns="" xmlns:p14="http://schemas.microsoft.com/office/powerpoint/2010/main" val="550321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hthoek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userDrawn="1"/>
        </p:nvSpPr>
        <p:spPr>
          <a:xfrm>
            <a:off x="521500" y="594000"/>
            <a:ext cx="8100000" cy="4212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846000" y="1003462"/>
            <a:ext cx="7452000" cy="533400"/>
          </a:xfrm>
        </p:spPr>
        <p:txBody>
          <a:bodyPr/>
          <a:lstStyle>
            <a:lvl1pPr>
              <a:defRPr>
                <a:solidFill>
                  <a:schemeClr val="bg2"/>
                </a:solidFill>
              </a:defRPr>
            </a:lvl1pPr>
          </a:lstStyle>
          <a:p>
            <a:r>
              <a:rPr lang="nl-NL" smtClean="0"/>
              <a:t>Klik om de stijl te bewerken</a:t>
            </a:r>
            <a:endParaRPr lang="nl-NL" dirty="0"/>
          </a:p>
        </p:txBody>
      </p:sp>
      <p:sp>
        <p:nvSpPr>
          <p:cNvPr id="3" name="Ondertitel 2"/>
          <p:cNvSpPr>
            <a:spLocks noGrp="1"/>
          </p:cNvSpPr>
          <p:nvPr>
            <p:ph type="subTitle" idx="1"/>
          </p:nvPr>
        </p:nvSpPr>
        <p:spPr>
          <a:xfrm>
            <a:off x="845540" y="1650209"/>
            <a:ext cx="7452000" cy="533400"/>
          </a:xfrm>
        </p:spPr>
        <p:txBody>
          <a:bodyPr>
            <a:noAutofit/>
          </a:bodyPr>
          <a:lstStyle>
            <a:lvl1pPr marL="0" indent="0" algn="l">
              <a:lnSpc>
                <a:spcPts val="4200"/>
              </a:lnSpc>
              <a:buNone/>
              <a:defRPr sz="4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dirty="0"/>
          </a:p>
        </p:txBody>
      </p:sp>
      <p:sp>
        <p:nvSpPr>
          <p:cNvPr id="11" name="Rechthoek 10"/>
          <p:cNvSpPr/>
          <p:nvPr userDrawn="1"/>
        </p:nvSpPr>
        <p:spPr>
          <a:xfrm>
            <a:off x="521500" y="5292000"/>
            <a:ext cx="81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tekst 13"/>
          <p:cNvSpPr>
            <a:spLocks noGrp="1"/>
          </p:cNvSpPr>
          <p:nvPr>
            <p:ph type="body" sz="quarter" idx="10"/>
          </p:nvPr>
        </p:nvSpPr>
        <p:spPr>
          <a:xfrm>
            <a:off x="846000" y="4078255"/>
            <a:ext cx="5346157" cy="635000"/>
          </a:xfrm>
        </p:spPr>
        <p:txBody>
          <a:bodyPr/>
          <a:lstStyle>
            <a:lvl1pPr marL="0" indent="0" algn="l">
              <a:buNone/>
              <a:defRPr>
                <a:solidFill>
                  <a:schemeClr val="bg2"/>
                </a:solidFill>
              </a:defRPr>
            </a:lvl1pPr>
          </a:lstStyle>
          <a:p>
            <a:pPr lvl="0"/>
            <a:r>
              <a:rPr lang="nl-NL" smtClean="0"/>
              <a:t>Klik om de modelstijlen te bewerken</a:t>
            </a:r>
          </a:p>
        </p:txBody>
      </p:sp>
      <p:pic>
        <p:nvPicPr>
          <p:cNvPr id="17" name="Afbeelding 1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5868000" y="6264000"/>
            <a:ext cx="2426807" cy="302400"/>
          </a:xfrm>
          <a:prstGeom prst="rect">
            <a:avLst/>
          </a:prstGeom>
        </p:spPr>
      </p:pic>
    </p:spTree>
    <p:extLst>
      <p:ext uri="{BB962C8B-B14F-4D97-AF65-F5344CB8AC3E}">
        <p14:creationId xmlns="" xmlns:p14="http://schemas.microsoft.com/office/powerpoint/2010/main" val="1922479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sluitende dia">
    <p:spTree>
      <p:nvGrpSpPr>
        <p:cNvPr id="1" name=""/>
        <p:cNvGrpSpPr/>
        <p:nvPr/>
      </p:nvGrpSpPr>
      <p:grpSpPr>
        <a:xfrm>
          <a:off x="0" y="0"/>
          <a:ext cx="0" cy="0"/>
          <a:chOff x="0" y="0"/>
          <a:chExt cx="0" cy="0"/>
        </a:xfrm>
      </p:grpSpPr>
      <p:sp>
        <p:nvSpPr>
          <p:cNvPr id="7" name="Rechthoek 6"/>
          <p:cNvSpPr/>
          <p:nvPr userDrawn="1"/>
        </p:nvSpPr>
        <p:spPr>
          <a:xfrm>
            <a:off x="359480" y="6183340"/>
            <a:ext cx="8263020" cy="4993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650000" y="5940000"/>
            <a:ext cx="648000" cy="929244"/>
          </a:xfrm>
          <a:prstGeom prst="rect">
            <a:avLst/>
          </a:prstGeom>
        </p:spPr>
      </p:pic>
      <p:sp>
        <p:nvSpPr>
          <p:cNvPr id="3" name="Titel 2"/>
          <p:cNvSpPr>
            <a:spLocks noGrp="1"/>
          </p:cNvSpPr>
          <p:nvPr>
            <p:ph type="title"/>
          </p:nvPr>
        </p:nvSpPr>
        <p:spPr/>
        <p:txBody>
          <a:bodyPr/>
          <a:lstStyle/>
          <a:p>
            <a:r>
              <a:rPr lang="nl-NL" smtClean="0"/>
              <a:t>Klik om de stijl te bewerken</a:t>
            </a:r>
            <a:endParaRPr lang="nl-NL" dirty="0"/>
          </a:p>
        </p:txBody>
      </p:sp>
    </p:spTree>
    <p:extLst>
      <p:ext uri="{BB962C8B-B14F-4D97-AF65-F5344CB8AC3E}">
        <p14:creationId xmlns="" xmlns:p14="http://schemas.microsoft.com/office/powerpoint/2010/main" val="2241553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0" hangingPunct="0">
              <a:defRPr b="1">
                <a:cs typeface="Arial" charset="0"/>
              </a:defRPr>
            </a:lvl1pPr>
          </a:lstStyle>
          <a:p>
            <a:pPr>
              <a:defRPr/>
            </a:pPr>
            <a:fld id="{A24F0AE2-F297-4E32-BB7D-FAABA53A8594}" type="datetimeFigureOut">
              <a:rPr lang="nl-NL"/>
              <a:pPr>
                <a:defRPr/>
              </a:pPr>
              <a:t>22-7-2017</a:t>
            </a:fld>
            <a:endParaRPr lang="nl-NL"/>
          </a:p>
        </p:txBody>
      </p:sp>
      <p:sp>
        <p:nvSpPr>
          <p:cNvPr id="3" name="Rectangle 5"/>
          <p:cNvSpPr>
            <a:spLocks noGrp="1" noChangeArrowheads="1"/>
          </p:cNvSpPr>
          <p:nvPr>
            <p:ph type="ftr" sz="quarter" idx="11"/>
          </p:nvPr>
        </p:nvSpPr>
        <p:spPr/>
        <p:txBody>
          <a:bodyPr/>
          <a:lstStyle>
            <a:lvl1pPr eaLnBrk="0" hangingPunct="0">
              <a:defRPr b="1">
                <a:cs typeface="Arial" charset="0"/>
              </a:defRPr>
            </a:lvl1pPr>
          </a:lstStyle>
          <a:p>
            <a:pPr>
              <a:defRPr/>
            </a:pPr>
            <a:endParaRPr lang="nl-NL"/>
          </a:p>
        </p:txBody>
      </p:sp>
      <p:sp>
        <p:nvSpPr>
          <p:cNvPr id="4" name="Rectangle 6"/>
          <p:cNvSpPr>
            <a:spLocks noGrp="1" noChangeArrowheads="1"/>
          </p:cNvSpPr>
          <p:nvPr>
            <p:ph type="sldNum" sz="quarter" idx="12"/>
          </p:nvPr>
        </p:nvSpPr>
        <p:spPr/>
        <p:txBody>
          <a:bodyPr/>
          <a:lstStyle>
            <a:lvl1pPr eaLnBrk="0" hangingPunct="0">
              <a:defRPr b="1">
                <a:cs typeface="Arial" charset="0"/>
              </a:defRPr>
            </a:lvl1pPr>
          </a:lstStyle>
          <a:p>
            <a:pPr>
              <a:defRPr/>
            </a:pPr>
            <a:fld id="{8A006224-111E-4E80-82B8-D2EB24CCA0D4}" type="slidenum">
              <a:rPr lang="nl-NL"/>
              <a:pPr>
                <a:defRPr/>
              </a:pPr>
              <a:t>‹nr.›</a:t>
            </a:fld>
            <a:endParaRPr lang="nl-NL"/>
          </a:p>
        </p:txBody>
      </p:sp>
    </p:spTree>
    <p:extLst>
      <p:ext uri="{BB962C8B-B14F-4D97-AF65-F5344CB8AC3E}">
        <p14:creationId xmlns="" xmlns:p14="http://schemas.microsoft.com/office/powerpoint/2010/main" val="383531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6"/>
          <p:cNvSpPr>
            <a:spLocks noGrp="1" noChangeArrowheads="1"/>
          </p:cNvSpPr>
          <p:nvPr>
            <p:ph type="ftr" sz="quarter" idx="10"/>
          </p:nvPr>
        </p:nvSpPr>
        <p:spPr>
          <a:ln/>
        </p:spPr>
        <p:txBody>
          <a:bodyPr/>
          <a:lstStyle>
            <a:lvl1pPr>
              <a:defRPr/>
            </a:lvl1pPr>
          </a:lstStyle>
          <a:p>
            <a:r>
              <a:rPr lang="nl-NL"/>
              <a:t>	</a:t>
            </a:r>
            <a:fld id="{4F9EDC95-C549-4856-895A-B8E2A7F931B6}" type="slidenum">
              <a:rPr lang="nl-NL"/>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2">
    <p:spTree>
      <p:nvGrpSpPr>
        <p:cNvPr id="1" name=""/>
        <p:cNvGrpSpPr/>
        <p:nvPr/>
      </p:nvGrpSpPr>
      <p:grpSpPr>
        <a:xfrm>
          <a:off x="0" y="0"/>
          <a:ext cx="0" cy="0"/>
          <a:chOff x="0" y="0"/>
          <a:chExt cx="0" cy="0"/>
        </a:xfrm>
      </p:grpSpPr>
      <p:sp>
        <p:nvSpPr>
          <p:cNvPr id="7" name="Rechthoek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846000" y="1003462"/>
            <a:ext cx="7452000" cy="533400"/>
          </a:xfrm>
        </p:spPr>
        <p:txBody>
          <a:bodyPr/>
          <a:lstStyle>
            <a:lvl1pPr>
              <a:defRPr>
                <a:solidFill>
                  <a:schemeClr val="tx2"/>
                </a:solidFill>
              </a:defRPr>
            </a:lvl1pPr>
          </a:lstStyle>
          <a:p>
            <a:r>
              <a:rPr lang="nl-NL" smtClean="0"/>
              <a:t>Klik om de stijl te bewerken</a:t>
            </a:r>
            <a:endParaRPr lang="nl-NL" dirty="0"/>
          </a:p>
        </p:txBody>
      </p:sp>
      <p:sp>
        <p:nvSpPr>
          <p:cNvPr id="3" name="Ondertitel 2"/>
          <p:cNvSpPr>
            <a:spLocks noGrp="1"/>
          </p:cNvSpPr>
          <p:nvPr>
            <p:ph type="subTitle" idx="1"/>
          </p:nvPr>
        </p:nvSpPr>
        <p:spPr>
          <a:xfrm>
            <a:off x="845540" y="1650209"/>
            <a:ext cx="7452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dirty="0"/>
          </a:p>
        </p:txBody>
      </p:sp>
      <p:sp>
        <p:nvSpPr>
          <p:cNvPr id="11" name="Rechthoek 10"/>
          <p:cNvSpPr/>
          <p:nvPr userDrawn="1"/>
        </p:nvSpPr>
        <p:spPr>
          <a:xfrm>
            <a:off x="521500" y="5292000"/>
            <a:ext cx="81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tekst 13"/>
          <p:cNvSpPr>
            <a:spLocks noGrp="1"/>
          </p:cNvSpPr>
          <p:nvPr>
            <p:ph type="body" sz="quarter" idx="10"/>
          </p:nvPr>
        </p:nvSpPr>
        <p:spPr>
          <a:xfrm>
            <a:off x="846000" y="4078255"/>
            <a:ext cx="5346157" cy="635000"/>
          </a:xfrm>
        </p:spPr>
        <p:txBody>
          <a:bodyPr/>
          <a:lstStyle>
            <a:lvl1pPr marL="0" indent="0" algn="l">
              <a:buNone/>
              <a:defRPr>
                <a:solidFill>
                  <a:schemeClr val="tx2"/>
                </a:solidFill>
              </a:defRPr>
            </a:lvl1pPr>
          </a:lstStyle>
          <a:p>
            <a:pPr lvl="0"/>
            <a:r>
              <a:rPr lang="nl-NL" smtClean="0"/>
              <a:t>Klik om de modelstijlen te bewerken</a:t>
            </a:r>
          </a:p>
        </p:txBody>
      </p:sp>
      <p:pic>
        <p:nvPicPr>
          <p:cNvPr id="17" name="Afbeelding 1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5868000" y="6264000"/>
            <a:ext cx="2426807" cy="302400"/>
          </a:xfrm>
          <a:prstGeom prst="rect">
            <a:avLst/>
          </a:prstGeom>
        </p:spPr>
      </p:pic>
      <p:sp>
        <p:nvSpPr>
          <p:cNvPr id="9" name="Rechthoek 8"/>
          <p:cNvSpPr/>
          <p:nvPr userDrawn="1"/>
        </p:nvSpPr>
        <p:spPr>
          <a:xfrm>
            <a:off x="522000" y="594000"/>
            <a:ext cx="8100000" cy="5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 xmlns:p14="http://schemas.microsoft.com/office/powerpoint/2010/main" val="845441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r>
              <a:rPr lang="nl-NL" smtClean="0"/>
              <a:t>&lt;datum&gt;</a:t>
            </a:r>
            <a:endParaRPr lang="nl-NL"/>
          </a:p>
        </p:txBody>
      </p:sp>
      <p:sp>
        <p:nvSpPr>
          <p:cNvPr id="5" name="Tijdelijke aanduiding voor voettekst 4"/>
          <p:cNvSpPr>
            <a:spLocks noGrp="1"/>
          </p:cNvSpPr>
          <p:nvPr>
            <p:ph type="ftr" sz="quarter" idx="11"/>
          </p:nvPr>
        </p:nvSpPr>
        <p:spPr/>
        <p:txBody>
          <a:bodyPr/>
          <a:lstStyle/>
          <a:p>
            <a:r>
              <a:rPr lang="nl-NL" smtClean="0"/>
              <a:t>&lt;Titel van de presentatie&gt;</a:t>
            </a:r>
            <a:endParaRPr lang="nl-NL"/>
          </a:p>
        </p:txBody>
      </p:sp>
      <p:sp>
        <p:nvSpPr>
          <p:cNvPr id="7" name="Tijdelijke aanduiding voor dianummer 5"/>
          <p:cNvSpPr>
            <a:spLocks noGrp="1"/>
          </p:cNvSpPr>
          <p:nvPr>
            <p:ph type="sldNum" sz="quarter" idx="4"/>
          </p:nvPr>
        </p:nvSpPr>
        <p:spPr>
          <a:xfrm>
            <a:off x="522000" y="6414409"/>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smtClean="0"/>
              <a:t>Pagina </a:t>
            </a:r>
            <a:fld id="{7FC9B413-936F-403B-BC98-20250EBFF374}" type="slidenum">
              <a:rPr lang="nl-NL" smtClean="0"/>
              <a:pPr/>
              <a:t>‹nr.›</a:t>
            </a:fld>
            <a:endParaRPr lang="nl-NL" dirty="0"/>
          </a:p>
        </p:txBody>
      </p:sp>
    </p:spTree>
    <p:extLst>
      <p:ext uri="{BB962C8B-B14F-4D97-AF65-F5344CB8AC3E}">
        <p14:creationId xmlns="" xmlns:p14="http://schemas.microsoft.com/office/powerpoint/2010/main" val="2781968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ofdstuk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3" name="Tijdelijke aanduiding voor datum 2"/>
          <p:cNvSpPr>
            <a:spLocks noGrp="1"/>
          </p:cNvSpPr>
          <p:nvPr>
            <p:ph type="dt" sz="half" idx="10"/>
          </p:nvPr>
        </p:nvSpPr>
        <p:spPr/>
        <p:txBody>
          <a:bodyPr/>
          <a:lstStyle/>
          <a:p>
            <a:r>
              <a:rPr lang="nl-NL" smtClean="0"/>
              <a:t>&lt;datum&gt;</a:t>
            </a:r>
            <a:endParaRPr lang="nl-NL" dirty="0"/>
          </a:p>
        </p:txBody>
      </p:sp>
      <p:sp>
        <p:nvSpPr>
          <p:cNvPr id="4" name="Tijdelijke aanduiding voor voettekst 3"/>
          <p:cNvSpPr>
            <a:spLocks noGrp="1"/>
          </p:cNvSpPr>
          <p:nvPr>
            <p:ph type="ftr" sz="quarter" idx="11"/>
          </p:nvPr>
        </p:nvSpPr>
        <p:spPr/>
        <p:txBody>
          <a:bodyPr/>
          <a:lstStyle/>
          <a:p>
            <a:r>
              <a:rPr lang="nl-NL" smtClean="0"/>
              <a:t>&lt;Titel van de presentatie&gt;</a:t>
            </a:r>
            <a:endParaRPr lang="nl-NL" dirty="0"/>
          </a:p>
        </p:txBody>
      </p:sp>
      <p:sp>
        <p:nvSpPr>
          <p:cNvPr id="5" name="Tijdelijke aanduiding voor dianummer 4"/>
          <p:cNvSpPr>
            <a:spLocks noGrp="1"/>
          </p:cNvSpPr>
          <p:nvPr>
            <p:ph type="sldNum" sz="quarter" idx="12"/>
          </p:nvPr>
        </p:nvSpPr>
        <p:spPr/>
        <p:txBody>
          <a:bodyPr/>
          <a:lstStyle/>
          <a:p>
            <a:r>
              <a:rPr lang="nl-NL" smtClean="0"/>
              <a:t>Pagina </a:t>
            </a:r>
            <a:fld id="{7FC9B413-936F-403B-BC98-20250EBFF374}" type="slidenum">
              <a:rPr lang="nl-NL" smtClean="0"/>
              <a:pPr/>
              <a:t>‹nr.›</a:t>
            </a:fld>
            <a:endParaRPr lang="nl-NL" dirty="0"/>
          </a:p>
        </p:txBody>
      </p:sp>
      <p:sp>
        <p:nvSpPr>
          <p:cNvPr id="6" name="Ondertitel 2"/>
          <p:cNvSpPr>
            <a:spLocks noGrp="1"/>
          </p:cNvSpPr>
          <p:nvPr>
            <p:ph type="subTitle" idx="1"/>
          </p:nvPr>
        </p:nvSpPr>
        <p:spPr>
          <a:xfrm>
            <a:off x="522000" y="1650209"/>
            <a:ext cx="8100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dirty="0"/>
          </a:p>
        </p:txBody>
      </p:sp>
    </p:spTree>
    <p:extLst>
      <p:ext uri="{BB962C8B-B14F-4D97-AF65-F5344CB8AC3E}">
        <p14:creationId xmlns="" xmlns:p14="http://schemas.microsoft.com/office/powerpoint/2010/main" val="808550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522000" y="1004344"/>
            <a:ext cx="8100000" cy="533400"/>
          </a:xfrm>
        </p:spPr>
        <p:txBody>
          <a:bodyPr/>
          <a:lstStyle/>
          <a:p>
            <a:r>
              <a:rPr lang="nl-NL" smtClean="0"/>
              <a:t>Klik om de stijl te bewerken</a:t>
            </a:r>
            <a:endParaRPr lang="nl-NL" dirty="0"/>
          </a:p>
        </p:txBody>
      </p:sp>
      <p:sp>
        <p:nvSpPr>
          <p:cNvPr id="5" name="Tijdelijke aanduiding voor datum 4"/>
          <p:cNvSpPr>
            <a:spLocks noGrp="1"/>
          </p:cNvSpPr>
          <p:nvPr>
            <p:ph type="dt" sz="half" idx="10"/>
          </p:nvPr>
        </p:nvSpPr>
        <p:spPr/>
        <p:txBody>
          <a:bodyPr/>
          <a:lstStyle/>
          <a:p>
            <a:r>
              <a:rPr lang="nl-NL" smtClean="0"/>
              <a:t>&lt;datum&gt;</a:t>
            </a:r>
            <a:endParaRPr lang="nl-NL"/>
          </a:p>
        </p:txBody>
      </p:sp>
      <p:sp>
        <p:nvSpPr>
          <p:cNvPr id="6" name="Tijdelijke aanduiding voor voettekst 5"/>
          <p:cNvSpPr>
            <a:spLocks noGrp="1"/>
          </p:cNvSpPr>
          <p:nvPr>
            <p:ph type="ftr" sz="quarter" idx="11"/>
          </p:nvPr>
        </p:nvSpPr>
        <p:spPr/>
        <p:txBody>
          <a:bodyPr/>
          <a:lstStyle/>
          <a:p>
            <a:r>
              <a:rPr lang="nl-NL" smtClean="0"/>
              <a:t>&lt;Titel van de presentatie&gt;</a:t>
            </a:r>
            <a:endParaRPr lang="nl-NL"/>
          </a:p>
        </p:txBody>
      </p:sp>
      <p:sp>
        <p:nvSpPr>
          <p:cNvPr id="9" name="Tijdelijke aanduiding voor grafiek 8"/>
          <p:cNvSpPr>
            <a:spLocks noGrp="1"/>
          </p:cNvSpPr>
          <p:nvPr>
            <p:ph type="chart" sz="quarter" idx="13"/>
          </p:nvPr>
        </p:nvSpPr>
        <p:spPr>
          <a:xfrm>
            <a:off x="4647600" y="1652400"/>
            <a:ext cx="3974900" cy="4125600"/>
          </a:xfrm>
        </p:spPr>
        <p:txBody>
          <a:bodyPr/>
          <a:lstStyle>
            <a:lvl1pPr marL="0" indent="0">
              <a:buNone/>
              <a:defRPr/>
            </a:lvl1pPr>
          </a:lstStyle>
          <a:p>
            <a:r>
              <a:rPr lang="nl-NL" smtClean="0"/>
              <a:t>Klik op het pictogram als u een grafiek wilt toevoegen</a:t>
            </a:r>
            <a:endParaRPr lang="nl-NL" dirty="0"/>
          </a:p>
        </p:txBody>
      </p:sp>
      <p:sp>
        <p:nvSpPr>
          <p:cNvPr id="11" name="Tijdelijke aanduiding voor tekst 10"/>
          <p:cNvSpPr>
            <a:spLocks noGrp="1"/>
          </p:cNvSpPr>
          <p:nvPr>
            <p:ph type="body" sz="quarter" idx="14"/>
          </p:nvPr>
        </p:nvSpPr>
        <p:spPr>
          <a:xfrm>
            <a:off x="522288" y="1652001"/>
            <a:ext cx="4039200" cy="41249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5" name="Tijdelijke aanduiding voor dianummer 5"/>
          <p:cNvSpPr>
            <a:spLocks noGrp="1"/>
          </p:cNvSpPr>
          <p:nvPr>
            <p:ph type="sldNum" sz="quarter" idx="4"/>
          </p:nvPr>
        </p:nvSpPr>
        <p:spPr>
          <a:xfrm>
            <a:off x="522000" y="6414409"/>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smtClean="0"/>
              <a:t>Pagina </a:t>
            </a:r>
            <a:fld id="{7FC9B413-936F-403B-BC98-20250EBFF374}" type="slidenum">
              <a:rPr lang="nl-NL" smtClean="0"/>
              <a:pPr/>
              <a:t>‹nr.›</a:t>
            </a:fld>
            <a:endParaRPr lang="nl-NL" dirty="0"/>
          </a:p>
        </p:txBody>
      </p:sp>
    </p:spTree>
    <p:extLst>
      <p:ext uri="{BB962C8B-B14F-4D97-AF65-F5344CB8AC3E}">
        <p14:creationId xmlns="" xmlns:p14="http://schemas.microsoft.com/office/powerpoint/2010/main" val="3101451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dia met beeld">
    <p:spTree>
      <p:nvGrpSpPr>
        <p:cNvPr id="1" name=""/>
        <p:cNvGrpSpPr/>
        <p:nvPr/>
      </p:nvGrpSpPr>
      <p:grpSpPr>
        <a:xfrm>
          <a:off x="0" y="0"/>
          <a:ext cx="0" cy="0"/>
          <a:chOff x="0" y="0"/>
          <a:chExt cx="0" cy="0"/>
        </a:xfrm>
      </p:grpSpPr>
      <p:sp>
        <p:nvSpPr>
          <p:cNvPr id="2" name="Titel 1"/>
          <p:cNvSpPr>
            <a:spLocks noGrp="1"/>
          </p:cNvSpPr>
          <p:nvPr>
            <p:ph type="title"/>
          </p:nvPr>
        </p:nvSpPr>
        <p:spPr>
          <a:xfrm>
            <a:off x="522000" y="1004344"/>
            <a:ext cx="8100000" cy="533400"/>
          </a:xfrm>
        </p:spPr>
        <p:txBody>
          <a:bodyPr/>
          <a:lstStyle/>
          <a:p>
            <a:r>
              <a:rPr lang="nl-NL" smtClean="0"/>
              <a:t>Klik om de stijl te bewerken</a:t>
            </a:r>
            <a:endParaRPr lang="nl-NL" dirty="0"/>
          </a:p>
        </p:txBody>
      </p:sp>
      <p:sp>
        <p:nvSpPr>
          <p:cNvPr id="5" name="Tijdelijke aanduiding voor datum 4"/>
          <p:cNvSpPr>
            <a:spLocks noGrp="1"/>
          </p:cNvSpPr>
          <p:nvPr>
            <p:ph type="dt" sz="half" idx="10"/>
          </p:nvPr>
        </p:nvSpPr>
        <p:spPr/>
        <p:txBody>
          <a:bodyPr/>
          <a:lstStyle/>
          <a:p>
            <a:r>
              <a:rPr lang="nl-NL" smtClean="0"/>
              <a:t>&lt;datum&gt;</a:t>
            </a:r>
            <a:endParaRPr lang="nl-NL"/>
          </a:p>
        </p:txBody>
      </p:sp>
      <p:sp>
        <p:nvSpPr>
          <p:cNvPr id="6" name="Tijdelijke aanduiding voor voettekst 5"/>
          <p:cNvSpPr>
            <a:spLocks noGrp="1"/>
          </p:cNvSpPr>
          <p:nvPr>
            <p:ph type="ftr" sz="quarter" idx="11"/>
          </p:nvPr>
        </p:nvSpPr>
        <p:spPr/>
        <p:txBody>
          <a:bodyPr/>
          <a:lstStyle/>
          <a:p>
            <a:r>
              <a:rPr lang="nl-NL" smtClean="0"/>
              <a:t>&lt;Titel van de presentatie&gt;</a:t>
            </a:r>
            <a:endParaRPr lang="nl-NL"/>
          </a:p>
        </p:txBody>
      </p:sp>
      <p:sp>
        <p:nvSpPr>
          <p:cNvPr id="11" name="Tijdelijke aanduiding voor tekst 10"/>
          <p:cNvSpPr>
            <a:spLocks noGrp="1"/>
          </p:cNvSpPr>
          <p:nvPr>
            <p:ph type="body" sz="quarter" idx="14"/>
          </p:nvPr>
        </p:nvSpPr>
        <p:spPr>
          <a:xfrm>
            <a:off x="522288" y="1652400"/>
            <a:ext cx="4039200" cy="41256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afbeelding 3"/>
          <p:cNvSpPr>
            <a:spLocks noGrp="1"/>
          </p:cNvSpPr>
          <p:nvPr>
            <p:ph type="pic" sz="quarter" idx="15"/>
          </p:nvPr>
        </p:nvSpPr>
        <p:spPr>
          <a:xfrm>
            <a:off x="4647600" y="1652400"/>
            <a:ext cx="3974900" cy="4125600"/>
          </a:xfrm>
        </p:spPr>
        <p:txBody>
          <a:bodyPr/>
          <a:lstStyle>
            <a:lvl1pPr marL="0" indent="0">
              <a:buNone/>
              <a:defRPr/>
            </a:lvl1pPr>
          </a:lstStyle>
          <a:p>
            <a:r>
              <a:rPr lang="nl-NL" smtClean="0"/>
              <a:t>Klik op het pictogram als u een afbeelding wilt toevoegen</a:t>
            </a:r>
            <a:endParaRPr lang="nl-NL" dirty="0"/>
          </a:p>
        </p:txBody>
      </p:sp>
      <p:sp>
        <p:nvSpPr>
          <p:cNvPr id="10" name="Tijdelijke aanduiding voor dianummer 5"/>
          <p:cNvSpPr>
            <a:spLocks noGrp="1"/>
          </p:cNvSpPr>
          <p:nvPr>
            <p:ph type="sldNum" sz="quarter" idx="4"/>
          </p:nvPr>
        </p:nvSpPr>
        <p:spPr>
          <a:xfrm>
            <a:off x="522000" y="6414409"/>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smtClean="0"/>
              <a:t>Pagina </a:t>
            </a:r>
            <a:fld id="{7FC9B413-936F-403B-BC98-20250EBFF374}" type="slidenum">
              <a:rPr lang="nl-NL" smtClean="0"/>
              <a:pPr/>
              <a:t>‹nr.›</a:t>
            </a:fld>
            <a:endParaRPr lang="nl-NL" dirty="0"/>
          </a:p>
        </p:txBody>
      </p:sp>
    </p:spTree>
    <p:extLst>
      <p:ext uri="{BB962C8B-B14F-4D97-AF65-F5344CB8AC3E}">
        <p14:creationId xmlns="" xmlns:p14="http://schemas.microsoft.com/office/powerpoint/2010/main" val="145721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elddia met titel">
    <p:spTree>
      <p:nvGrpSpPr>
        <p:cNvPr id="1" name=""/>
        <p:cNvGrpSpPr/>
        <p:nvPr/>
      </p:nvGrpSpPr>
      <p:grpSpPr>
        <a:xfrm>
          <a:off x="0" y="0"/>
          <a:ext cx="0" cy="0"/>
          <a:chOff x="0" y="0"/>
          <a:chExt cx="0" cy="0"/>
        </a:xfrm>
      </p:grpSpPr>
      <p:sp>
        <p:nvSpPr>
          <p:cNvPr id="2" name="Titel 1"/>
          <p:cNvSpPr>
            <a:spLocks noGrp="1"/>
          </p:cNvSpPr>
          <p:nvPr>
            <p:ph type="title"/>
          </p:nvPr>
        </p:nvSpPr>
        <p:spPr>
          <a:xfrm>
            <a:off x="522000" y="1004344"/>
            <a:ext cx="8100000" cy="533400"/>
          </a:xfrm>
        </p:spPr>
        <p:txBody>
          <a:bodyPr/>
          <a:lstStyle/>
          <a:p>
            <a:r>
              <a:rPr lang="nl-NL" smtClean="0"/>
              <a:t>Klik om de stijl te bewerken</a:t>
            </a:r>
            <a:endParaRPr lang="nl-NL" dirty="0"/>
          </a:p>
        </p:txBody>
      </p:sp>
      <p:sp>
        <p:nvSpPr>
          <p:cNvPr id="5" name="Tijdelijke aanduiding voor datum 4"/>
          <p:cNvSpPr>
            <a:spLocks noGrp="1"/>
          </p:cNvSpPr>
          <p:nvPr>
            <p:ph type="dt" sz="half" idx="10"/>
          </p:nvPr>
        </p:nvSpPr>
        <p:spPr/>
        <p:txBody>
          <a:bodyPr/>
          <a:lstStyle/>
          <a:p>
            <a:r>
              <a:rPr lang="nl-NL" smtClean="0"/>
              <a:t>&lt;datum&gt;</a:t>
            </a:r>
            <a:endParaRPr lang="nl-NL"/>
          </a:p>
        </p:txBody>
      </p:sp>
      <p:sp>
        <p:nvSpPr>
          <p:cNvPr id="6" name="Tijdelijke aanduiding voor voettekst 5"/>
          <p:cNvSpPr>
            <a:spLocks noGrp="1"/>
          </p:cNvSpPr>
          <p:nvPr>
            <p:ph type="ftr" sz="quarter" idx="11"/>
          </p:nvPr>
        </p:nvSpPr>
        <p:spPr/>
        <p:txBody>
          <a:bodyPr/>
          <a:lstStyle/>
          <a:p>
            <a:r>
              <a:rPr lang="nl-NL" smtClean="0"/>
              <a:t>&lt;Titel van de presentatie&gt;</a:t>
            </a:r>
            <a:endParaRPr lang="nl-NL"/>
          </a:p>
        </p:txBody>
      </p:sp>
      <p:sp>
        <p:nvSpPr>
          <p:cNvPr id="4" name="Tijdelijke aanduiding voor afbeelding 3"/>
          <p:cNvSpPr>
            <a:spLocks noGrp="1"/>
          </p:cNvSpPr>
          <p:nvPr>
            <p:ph type="pic" sz="quarter" idx="15"/>
          </p:nvPr>
        </p:nvSpPr>
        <p:spPr>
          <a:xfrm>
            <a:off x="521500" y="1652400"/>
            <a:ext cx="8101000" cy="4125600"/>
          </a:xfrm>
        </p:spPr>
        <p:txBody>
          <a:bodyPr/>
          <a:lstStyle>
            <a:lvl1pPr marL="0" indent="0">
              <a:buNone/>
              <a:defRPr/>
            </a:lvl1pPr>
          </a:lstStyle>
          <a:p>
            <a:r>
              <a:rPr lang="nl-NL" smtClean="0"/>
              <a:t>Klik op het pictogram als u een afbeelding wilt toevoegen</a:t>
            </a:r>
            <a:endParaRPr lang="nl-NL" dirty="0"/>
          </a:p>
        </p:txBody>
      </p:sp>
      <p:sp>
        <p:nvSpPr>
          <p:cNvPr id="8" name="Tijdelijke aanduiding voor dianummer 5"/>
          <p:cNvSpPr>
            <a:spLocks noGrp="1"/>
          </p:cNvSpPr>
          <p:nvPr>
            <p:ph type="sldNum" sz="quarter" idx="4"/>
          </p:nvPr>
        </p:nvSpPr>
        <p:spPr>
          <a:xfrm>
            <a:off x="522000" y="6414409"/>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smtClean="0"/>
              <a:t>Pagina </a:t>
            </a:r>
            <a:fld id="{7FC9B413-936F-403B-BC98-20250EBFF374}" type="slidenum">
              <a:rPr lang="nl-NL" smtClean="0"/>
              <a:pPr/>
              <a:t>‹nr.›</a:t>
            </a:fld>
            <a:endParaRPr lang="nl-NL" dirty="0"/>
          </a:p>
        </p:txBody>
      </p:sp>
    </p:spTree>
    <p:extLst>
      <p:ext uri="{BB962C8B-B14F-4D97-AF65-F5344CB8AC3E}">
        <p14:creationId xmlns="" xmlns:p14="http://schemas.microsoft.com/office/powerpoint/2010/main" val="347330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elddia zonder titel">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r>
              <a:rPr lang="nl-NL" smtClean="0"/>
              <a:t>&lt;datum&gt;</a:t>
            </a:r>
            <a:endParaRPr lang="nl-NL"/>
          </a:p>
        </p:txBody>
      </p:sp>
      <p:sp>
        <p:nvSpPr>
          <p:cNvPr id="6" name="Tijdelijke aanduiding voor voettekst 5"/>
          <p:cNvSpPr>
            <a:spLocks noGrp="1"/>
          </p:cNvSpPr>
          <p:nvPr>
            <p:ph type="ftr" sz="quarter" idx="11"/>
          </p:nvPr>
        </p:nvSpPr>
        <p:spPr/>
        <p:txBody>
          <a:bodyPr/>
          <a:lstStyle/>
          <a:p>
            <a:r>
              <a:rPr lang="nl-NL" smtClean="0"/>
              <a:t>&lt;Titel van de presentatie&gt;</a:t>
            </a:r>
            <a:endParaRPr lang="nl-NL"/>
          </a:p>
        </p:txBody>
      </p:sp>
      <p:sp>
        <p:nvSpPr>
          <p:cNvPr id="4" name="Tijdelijke aanduiding voor afbeelding 3"/>
          <p:cNvSpPr>
            <a:spLocks noGrp="1"/>
          </p:cNvSpPr>
          <p:nvPr>
            <p:ph type="pic" sz="quarter" idx="15"/>
          </p:nvPr>
        </p:nvSpPr>
        <p:spPr>
          <a:xfrm>
            <a:off x="521500" y="592931"/>
            <a:ext cx="8101000" cy="5185069"/>
          </a:xfrm>
          <a:solidFill>
            <a:schemeClr val="bg1"/>
          </a:solidFill>
        </p:spPr>
        <p:txBody>
          <a:bodyPr/>
          <a:lstStyle>
            <a:lvl1pPr marL="0" indent="0">
              <a:buNone/>
              <a:defRPr/>
            </a:lvl1pPr>
          </a:lstStyle>
          <a:p>
            <a:r>
              <a:rPr lang="nl-NL" smtClean="0"/>
              <a:t>Klik op het pictogram als u een afbeelding wilt toevoegen</a:t>
            </a:r>
            <a:endParaRPr lang="nl-NL" dirty="0"/>
          </a:p>
        </p:txBody>
      </p:sp>
      <p:sp>
        <p:nvSpPr>
          <p:cNvPr id="8" name="Tijdelijke aanduiding voor dianummer 5"/>
          <p:cNvSpPr>
            <a:spLocks noGrp="1"/>
          </p:cNvSpPr>
          <p:nvPr>
            <p:ph type="sldNum" sz="quarter" idx="4"/>
          </p:nvPr>
        </p:nvSpPr>
        <p:spPr>
          <a:xfrm>
            <a:off x="522000" y="6414409"/>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smtClean="0"/>
              <a:t>Pagina </a:t>
            </a:r>
            <a:fld id="{7FC9B413-936F-403B-BC98-20250EBFF374}" type="slidenum">
              <a:rPr lang="nl-NL" smtClean="0"/>
              <a:pPr/>
              <a:t>‹nr.›</a:t>
            </a:fld>
            <a:endParaRPr lang="nl-NL" dirty="0"/>
          </a:p>
        </p:txBody>
      </p:sp>
    </p:spTree>
    <p:extLst>
      <p:ext uri="{BB962C8B-B14F-4D97-AF65-F5344CB8AC3E}">
        <p14:creationId xmlns="" xmlns:p14="http://schemas.microsoft.com/office/powerpoint/2010/main" val="3695853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eld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0" y="0"/>
            <a:ext cx="9144000" cy="6857999"/>
          </a:xfrm>
          <a:solidFill>
            <a:schemeClr val="bg1"/>
          </a:solidFill>
        </p:spPr>
        <p:txBody>
          <a:bodyPr/>
          <a:lstStyle>
            <a:lvl1pPr marL="0" indent="0">
              <a:buNone/>
              <a:defRPr/>
            </a:lvl1pPr>
          </a:lstStyle>
          <a:p>
            <a:r>
              <a:rPr lang="nl-NL" smtClean="0"/>
              <a:t>Klik op het pictogram als u een afbeelding wilt toevoegen</a:t>
            </a:r>
            <a:endParaRPr lang="nl-NL" dirty="0"/>
          </a:p>
        </p:txBody>
      </p:sp>
      <p:grpSp>
        <p:nvGrpSpPr>
          <p:cNvPr id="25" name="Groep 24"/>
          <p:cNvGrpSpPr/>
          <p:nvPr userDrawn="1"/>
        </p:nvGrpSpPr>
        <p:grpSpPr>
          <a:xfrm>
            <a:off x="5867400" y="6264275"/>
            <a:ext cx="2427288" cy="301626"/>
            <a:chOff x="5867400" y="6264275"/>
            <a:chExt cx="2427288" cy="301626"/>
          </a:xfrm>
        </p:grpSpPr>
        <p:sp>
          <p:nvSpPr>
            <p:cNvPr id="15" name="Freeform 10"/>
            <p:cNvSpPr>
              <a:spLocks noEditPoints="1"/>
            </p:cNvSpPr>
            <p:nvPr userDrawn="1"/>
          </p:nvSpPr>
          <p:spPr bwMode="auto">
            <a:xfrm>
              <a:off x="5867400" y="6264275"/>
              <a:ext cx="258763" cy="295275"/>
            </a:xfrm>
            <a:custGeom>
              <a:avLst/>
              <a:gdLst>
                <a:gd name="T0" fmla="*/ 389 w 407"/>
                <a:gd name="T1" fmla="*/ 424 h 463"/>
                <a:gd name="T2" fmla="*/ 352 w 407"/>
                <a:gd name="T3" fmla="*/ 397 h 463"/>
                <a:gd name="T4" fmla="*/ 248 w 407"/>
                <a:gd name="T5" fmla="*/ 229 h 463"/>
                <a:gd name="T6" fmla="*/ 346 w 407"/>
                <a:gd name="T7" fmla="*/ 108 h 463"/>
                <a:gd name="T8" fmla="*/ 185 w 407"/>
                <a:gd name="T9" fmla="*/ 0 h 463"/>
                <a:gd name="T10" fmla="*/ 8 w 407"/>
                <a:gd name="T11" fmla="*/ 0 h 463"/>
                <a:gd name="T12" fmla="*/ 0 w 407"/>
                <a:gd name="T13" fmla="*/ 11 h 463"/>
                <a:gd name="T14" fmla="*/ 0 w 407"/>
                <a:gd name="T15" fmla="*/ 24 h 463"/>
                <a:gd name="T16" fmla="*/ 17 w 407"/>
                <a:gd name="T17" fmla="*/ 39 h 463"/>
                <a:gd name="T18" fmla="*/ 46 w 407"/>
                <a:gd name="T19" fmla="*/ 47 h 463"/>
                <a:gd name="T20" fmla="*/ 46 w 407"/>
                <a:gd name="T21" fmla="*/ 417 h 463"/>
                <a:gd name="T22" fmla="*/ 17 w 407"/>
                <a:gd name="T23" fmla="*/ 424 h 463"/>
                <a:gd name="T24" fmla="*/ 0 w 407"/>
                <a:gd name="T25" fmla="*/ 440 h 463"/>
                <a:gd name="T26" fmla="*/ 0 w 407"/>
                <a:gd name="T27" fmla="*/ 453 h 463"/>
                <a:gd name="T28" fmla="*/ 8 w 407"/>
                <a:gd name="T29" fmla="*/ 463 h 463"/>
                <a:gd name="T30" fmla="*/ 167 w 407"/>
                <a:gd name="T31" fmla="*/ 463 h 463"/>
                <a:gd name="T32" fmla="*/ 176 w 407"/>
                <a:gd name="T33" fmla="*/ 453 h 463"/>
                <a:gd name="T34" fmla="*/ 176 w 407"/>
                <a:gd name="T35" fmla="*/ 440 h 463"/>
                <a:gd name="T36" fmla="*/ 158 w 407"/>
                <a:gd name="T37" fmla="*/ 424 h 463"/>
                <a:gd name="T38" fmla="*/ 129 w 407"/>
                <a:gd name="T39" fmla="*/ 417 h 463"/>
                <a:gd name="T40" fmla="*/ 129 w 407"/>
                <a:gd name="T41" fmla="*/ 242 h 463"/>
                <a:gd name="T42" fmla="*/ 171 w 407"/>
                <a:gd name="T43" fmla="*/ 242 h 463"/>
                <a:gd name="T44" fmla="*/ 287 w 407"/>
                <a:gd name="T45" fmla="*/ 452 h 463"/>
                <a:gd name="T46" fmla="*/ 309 w 407"/>
                <a:gd name="T47" fmla="*/ 463 h 463"/>
                <a:gd name="T48" fmla="*/ 398 w 407"/>
                <a:gd name="T49" fmla="*/ 463 h 463"/>
                <a:gd name="T50" fmla="*/ 407 w 407"/>
                <a:gd name="T51" fmla="*/ 453 h 463"/>
                <a:gd name="T52" fmla="*/ 407 w 407"/>
                <a:gd name="T53" fmla="*/ 440 h 463"/>
                <a:gd name="T54" fmla="*/ 389 w 407"/>
                <a:gd name="T55" fmla="*/ 424 h 463"/>
                <a:gd name="T56" fmla="*/ 145 w 407"/>
                <a:gd name="T57" fmla="*/ 203 h 463"/>
                <a:gd name="T58" fmla="*/ 130 w 407"/>
                <a:gd name="T59" fmla="*/ 203 h 463"/>
                <a:gd name="T60" fmla="*/ 130 w 407"/>
                <a:gd name="T61" fmla="*/ 43 h 463"/>
                <a:gd name="T62" fmla="*/ 162 w 407"/>
                <a:gd name="T63" fmla="*/ 43 h 463"/>
                <a:gd name="T64" fmla="*/ 257 w 407"/>
                <a:gd name="T65" fmla="*/ 121 h 463"/>
                <a:gd name="T66" fmla="*/ 145 w 407"/>
                <a:gd name="T67" fmla="*/ 20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463">
                  <a:moveTo>
                    <a:pt x="389" y="424"/>
                  </a:moveTo>
                  <a:cubicBezTo>
                    <a:pt x="371" y="420"/>
                    <a:pt x="367" y="417"/>
                    <a:pt x="352" y="397"/>
                  </a:cubicBezTo>
                  <a:cubicBezTo>
                    <a:pt x="330" y="367"/>
                    <a:pt x="278" y="292"/>
                    <a:pt x="248" y="229"/>
                  </a:cubicBezTo>
                  <a:cubicBezTo>
                    <a:pt x="304" y="209"/>
                    <a:pt x="346" y="170"/>
                    <a:pt x="346" y="108"/>
                  </a:cubicBezTo>
                  <a:cubicBezTo>
                    <a:pt x="346" y="20"/>
                    <a:pt x="261" y="0"/>
                    <a:pt x="185" y="0"/>
                  </a:cubicBezTo>
                  <a:cubicBezTo>
                    <a:pt x="8" y="0"/>
                    <a:pt x="8" y="0"/>
                    <a:pt x="8" y="0"/>
                  </a:cubicBezTo>
                  <a:cubicBezTo>
                    <a:pt x="1" y="0"/>
                    <a:pt x="0" y="4"/>
                    <a:pt x="0" y="11"/>
                  </a:cubicBezTo>
                  <a:cubicBezTo>
                    <a:pt x="0" y="24"/>
                    <a:pt x="0" y="24"/>
                    <a:pt x="0" y="24"/>
                  </a:cubicBezTo>
                  <a:cubicBezTo>
                    <a:pt x="0" y="35"/>
                    <a:pt x="4" y="35"/>
                    <a:pt x="17" y="39"/>
                  </a:cubicBezTo>
                  <a:cubicBezTo>
                    <a:pt x="46" y="47"/>
                    <a:pt x="46" y="47"/>
                    <a:pt x="46" y="47"/>
                  </a:cubicBezTo>
                  <a:cubicBezTo>
                    <a:pt x="46" y="417"/>
                    <a:pt x="46" y="417"/>
                    <a:pt x="46" y="417"/>
                  </a:cubicBezTo>
                  <a:cubicBezTo>
                    <a:pt x="17" y="424"/>
                    <a:pt x="17" y="424"/>
                    <a:pt x="17" y="424"/>
                  </a:cubicBezTo>
                  <a:cubicBezTo>
                    <a:pt x="4" y="428"/>
                    <a:pt x="0" y="429"/>
                    <a:pt x="0" y="440"/>
                  </a:cubicBezTo>
                  <a:cubicBezTo>
                    <a:pt x="0" y="453"/>
                    <a:pt x="0" y="453"/>
                    <a:pt x="0" y="453"/>
                  </a:cubicBezTo>
                  <a:cubicBezTo>
                    <a:pt x="0" y="459"/>
                    <a:pt x="1" y="463"/>
                    <a:pt x="8" y="463"/>
                  </a:cubicBezTo>
                  <a:cubicBezTo>
                    <a:pt x="167" y="463"/>
                    <a:pt x="167" y="463"/>
                    <a:pt x="167" y="463"/>
                  </a:cubicBezTo>
                  <a:cubicBezTo>
                    <a:pt x="175" y="463"/>
                    <a:pt x="176" y="459"/>
                    <a:pt x="176" y="453"/>
                  </a:cubicBezTo>
                  <a:cubicBezTo>
                    <a:pt x="176" y="440"/>
                    <a:pt x="176" y="440"/>
                    <a:pt x="176" y="440"/>
                  </a:cubicBezTo>
                  <a:cubicBezTo>
                    <a:pt x="176" y="429"/>
                    <a:pt x="172" y="428"/>
                    <a:pt x="158" y="424"/>
                  </a:cubicBezTo>
                  <a:cubicBezTo>
                    <a:pt x="129" y="417"/>
                    <a:pt x="129" y="417"/>
                    <a:pt x="129" y="417"/>
                  </a:cubicBezTo>
                  <a:cubicBezTo>
                    <a:pt x="129" y="242"/>
                    <a:pt x="129" y="242"/>
                    <a:pt x="129" y="242"/>
                  </a:cubicBezTo>
                  <a:cubicBezTo>
                    <a:pt x="171" y="242"/>
                    <a:pt x="171" y="242"/>
                    <a:pt x="171" y="242"/>
                  </a:cubicBezTo>
                  <a:cubicBezTo>
                    <a:pt x="201" y="311"/>
                    <a:pt x="266" y="424"/>
                    <a:pt x="287" y="452"/>
                  </a:cubicBezTo>
                  <a:cubicBezTo>
                    <a:pt x="295" y="463"/>
                    <a:pt x="298" y="463"/>
                    <a:pt x="309" y="463"/>
                  </a:cubicBezTo>
                  <a:cubicBezTo>
                    <a:pt x="398" y="463"/>
                    <a:pt x="398" y="463"/>
                    <a:pt x="398" y="463"/>
                  </a:cubicBezTo>
                  <a:cubicBezTo>
                    <a:pt x="406" y="463"/>
                    <a:pt x="407" y="459"/>
                    <a:pt x="407" y="453"/>
                  </a:cubicBezTo>
                  <a:cubicBezTo>
                    <a:pt x="407" y="440"/>
                    <a:pt x="407" y="440"/>
                    <a:pt x="407" y="440"/>
                  </a:cubicBezTo>
                  <a:cubicBezTo>
                    <a:pt x="407" y="427"/>
                    <a:pt x="400" y="428"/>
                    <a:pt x="389" y="424"/>
                  </a:cubicBezTo>
                  <a:close/>
                  <a:moveTo>
                    <a:pt x="145" y="203"/>
                  </a:moveTo>
                  <a:cubicBezTo>
                    <a:pt x="130" y="203"/>
                    <a:pt x="130" y="203"/>
                    <a:pt x="130" y="203"/>
                  </a:cubicBezTo>
                  <a:cubicBezTo>
                    <a:pt x="130" y="43"/>
                    <a:pt x="130" y="43"/>
                    <a:pt x="130" y="43"/>
                  </a:cubicBezTo>
                  <a:cubicBezTo>
                    <a:pt x="162" y="43"/>
                    <a:pt x="162" y="43"/>
                    <a:pt x="162" y="43"/>
                  </a:cubicBezTo>
                  <a:cubicBezTo>
                    <a:pt x="222" y="43"/>
                    <a:pt x="257" y="66"/>
                    <a:pt x="257" y="121"/>
                  </a:cubicBezTo>
                  <a:cubicBezTo>
                    <a:pt x="257" y="189"/>
                    <a:pt x="205" y="203"/>
                    <a:pt x="145" y="20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6" name="Freeform 11"/>
            <p:cNvSpPr>
              <a:spLocks noEditPoints="1"/>
            </p:cNvSpPr>
            <p:nvPr userDrawn="1"/>
          </p:nvSpPr>
          <p:spPr bwMode="auto">
            <a:xfrm>
              <a:off x="6350000" y="6264275"/>
              <a:ext cx="220663" cy="301625"/>
            </a:xfrm>
            <a:custGeom>
              <a:avLst/>
              <a:gdLst>
                <a:gd name="T0" fmla="*/ 331 w 348"/>
                <a:gd name="T1" fmla="*/ 428 h 473"/>
                <a:gd name="T2" fmla="*/ 299 w 348"/>
                <a:gd name="T3" fmla="*/ 418 h 473"/>
                <a:gd name="T4" fmla="*/ 299 w 348"/>
                <a:gd name="T5" fmla="*/ 16 h 473"/>
                <a:gd name="T6" fmla="*/ 284 w 348"/>
                <a:gd name="T7" fmla="*/ 0 h 473"/>
                <a:gd name="T8" fmla="*/ 186 w 348"/>
                <a:gd name="T9" fmla="*/ 0 h 473"/>
                <a:gd name="T10" fmla="*/ 178 w 348"/>
                <a:gd name="T11" fmla="*/ 11 h 473"/>
                <a:gd name="T12" fmla="*/ 178 w 348"/>
                <a:gd name="T13" fmla="*/ 19 h 473"/>
                <a:gd name="T14" fmla="*/ 196 w 348"/>
                <a:gd name="T15" fmla="*/ 36 h 473"/>
                <a:gd name="T16" fmla="*/ 227 w 348"/>
                <a:gd name="T17" fmla="*/ 45 h 473"/>
                <a:gd name="T18" fmla="*/ 227 w 348"/>
                <a:gd name="T19" fmla="*/ 158 h 473"/>
                <a:gd name="T20" fmla="*/ 153 w 348"/>
                <a:gd name="T21" fmla="*/ 133 h 473"/>
                <a:gd name="T22" fmla="*/ 0 w 348"/>
                <a:gd name="T23" fmla="*/ 313 h 473"/>
                <a:gd name="T24" fmla="*/ 123 w 348"/>
                <a:gd name="T25" fmla="*/ 473 h 473"/>
                <a:gd name="T26" fmla="*/ 227 w 348"/>
                <a:gd name="T27" fmla="*/ 420 h 473"/>
                <a:gd name="T28" fmla="*/ 227 w 348"/>
                <a:gd name="T29" fmla="*/ 447 h 473"/>
                <a:gd name="T30" fmla="*/ 242 w 348"/>
                <a:gd name="T31" fmla="*/ 463 h 473"/>
                <a:gd name="T32" fmla="*/ 340 w 348"/>
                <a:gd name="T33" fmla="*/ 463 h 473"/>
                <a:gd name="T34" fmla="*/ 348 w 348"/>
                <a:gd name="T35" fmla="*/ 453 h 473"/>
                <a:gd name="T36" fmla="*/ 348 w 348"/>
                <a:gd name="T37" fmla="*/ 444 h 473"/>
                <a:gd name="T38" fmla="*/ 331 w 348"/>
                <a:gd name="T39" fmla="*/ 428 h 473"/>
                <a:gd name="T40" fmla="*/ 227 w 348"/>
                <a:gd name="T41" fmla="*/ 379 h 473"/>
                <a:gd name="T42" fmla="*/ 153 w 348"/>
                <a:gd name="T43" fmla="*/ 418 h 473"/>
                <a:gd name="T44" fmla="*/ 77 w 348"/>
                <a:gd name="T45" fmla="*/ 299 h 473"/>
                <a:gd name="T46" fmla="*/ 158 w 348"/>
                <a:gd name="T47" fmla="*/ 179 h 473"/>
                <a:gd name="T48" fmla="*/ 227 w 348"/>
                <a:gd name="T49" fmla="*/ 299 h 473"/>
                <a:gd name="T50" fmla="*/ 227 w 348"/>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473">
                  <a:moveTo>
                    <a:pt x="331" y="428"/>
                  </a:moveTo>
                  <a:cubicBezTo>
                    <a:pt x="299" y="418"/>
                    <a:pt x="299" y="418"/>
                    <a:pt x="299" y="418"/>
                  </a:cubicBezTo>
                  <a:cubicBezTo>
                    <a:pt x="299" y="16"/>
                    <a:pt x="299" y="16"/>
                    <a:pt x="299" y="16"/>
                  </a:cubicBezTo>
                  <a:cubicBezTo>
                    <a:pt x="299" y="6"/>
                    <a:pt x="296" y="0"/>
                    <a:pt x="284" y="0"/>
                  </a:cubicBezTo>
                  <a:cubicBezTo>
                    <a:pt x="186" y="0"/>
                    <a:pt x="186" y="0"/>
                    <a:pt x="186"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5" y="148"/>
                    <a:pt x="190" y="133"/>
                    <a:pt x="153" y="133"/>
                  </a:cubicBezTo>
                  <a:cubicBezTo>
                    <a:pt x="81"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8" y="459"/>
                    <a:pt x="348" y="453"/>
                  </a:cubicBezTo>
                  <a:cubicBezTo>
                    <a:pt x="348" y="444"/>
                    <a:pt x="348" y="444"/>
                    <a:pt x="348" y="444"/>
                  </a:cubicBezTo>
                  <a:cubicBezTo>
                    <a:pt x="348" y="432"/>
                    <a:pt x="344" y="432"/>
                    <a:pt x="331" y="428"/>
                  </a:cubicBezTo>
                  <a:close/>
                  <a:moveTo>
                    <a:pt x="227" y="379"/>
                  </a:moveTo>
                  <a:cubicBezTo>
                    <a:pt x="205" y="401"/>
                    <a:pt x="181" y="418"/>
                    <a:pt x="153" y="418"/>
                  </a:cubicBezTo>
                  <a:cubicBezTo>
                    <a:pt x="100" y="418"/>
                    <a:pt x="77" y="362"/>
                    <a:pt x="77" y="299"/>
                  </a:cubicBezTo>
                  <a:cubicBezTo>
                    <a:pt x="77" y="225"/>
                    <a:pt x="109"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7" name="Freeform 12"/>
            <p:cNvSpPr>
              <a:spLocks/>
            </p:cNvSpPr>
            <p:nvPr userDrawn="1"/>
          </p:nvSpPr>
          <p:spPr bwMode="auto">
            <a:xfrm>
              <a:off x="7032625" y="6354763"/>
              <a:ext cx="234950" cy="211138"/>
            </a:xfrm>
            <a:custGeom>
              <a:avLst/>
              <a:gdLst>
                <a:gd name="T0" fmla="*/ 323 w 372"/>
                <a:gd name="T1" fmla="*/ 15 h 330"/>
                <a:gd name="T2" fmla="*/ 308 w 372"/>
                <a:gd name="T3" fmla="*/ 0 h 330"/>
                <a:gd name="T4" fmla="*/ 210 w 372"/>
                <a:gd name="T5" fmla="*/ 0 h 330"/>
                <a:gd name="T6" fmla="*/ 202 w 372"/>
                <a:gd name="T7" fmla="*/ 10 h 330"/>
                <a:gd name="T8" fmla="*/ 202 w 372"/>
                <a:gd name="T9" fmla="*/ 19 h 330"/>
                <a:gd name="T10" fmla="*/ 219 w 372"/>
                <a:gd name="T11" fmla="*/ 35 h 330"/>
                <a:gd name="T12" fmla="*/ 251 w 372"/>
                <a:gd name="T13" fmla="*/ 44 h 330"/>
                <a:gd name="T14" fmla="*/ 251 w 372"/>
                <a:gd name="T15" fmla="*/ 236 h 330"/>
                <a:gd name="T16" fmla="*/ 176 w 372"/>
                <a:gd name="T17" fmla="*/ 275 h 330"/>
                <a:gd name="T18" fmla="*/ 121 w 372"/>
                <a:gd name="T19" fmla="*/ 169 h 330"/>
                <a:gd name="T20" fmla="*/ 121 w 372"/>
                <a:gd name="T21" fmla="*/ 15 h 330"/>
                <a:gd name="T22" fmla="*/ 106 w 372"/>
                <a:gd name="T23" fmla="*/ 0 h 330"/>
                <a:gd name="T24" fmla="*/ 8 w 372"/>
                <a:gd name="T25" fmla="*/ 0 h 330"/>
                <a:gd name="T26" fmla="*/ 0 w 372"/>
                <a:gd name="T27" fmla="*/ 10 h 330"/>
                <a:gd name="T28" fmla="*/ 0 w 372"/>
                <a:gd name="T29" fmla="*/ 19 h 330"/>
                <a:gd name="T30" fmla="*/ 18 w 372"/>
                <a:gd name="T31" fmla="*/ 35 h 330"/>
                <a:gd name="T32" fmla="*/ 49 w 372"/>
                <a:gd name="T33" fmla="*/ 44 h 330"/>
                <a:gd name="T34" fmla="*/ 49 w 372"/>
                <a:gd name="T35" fmla="*/ 207 h 330"/>
                <a:gd name="T36" fmla="*/ 145 w 372"/>
                <a:gd name="T37" fmla="*/ 330 h 330"/>
                <a:gd name="T38" fmla="*/ 251 w 372"/>
                <a:gd name="T39" fmla="*/ 277 h 330"/>
                <a:gd name="T40" fmla="*/ 251 w 372"/>
                <a:gd name="T41" fmla="*/ 304 h 330"/>
                <a:gd name="T42" fmla="*/ 266 w 372"/>
                <a:gd name="T43" fmla="*/ 320 h 330"/>
                <a:gd name="T44" fmla="*/ 364 w 372"/>
                <a:gd name="T45" fmla="*/ 320 h 330"/>
                <a:gd name="T46" fmla="*/ 372 w 372"/>
                <a:gd name="T47" fmla="*/ 310 h 330"/>
                <a:gd name="T48" fmla="*/ 372 w 372"/>
                <a:gd name="T49" fmla="*/ 301 h 330"/>
                <a:gd name="T50" fmla="*/ 354 w 372"/>
                <a:gd name="T51" fmla="*/ 285 h 330"/>
                <a:gd name="T52" fmla="*/ 323 w 372"/>
                <a:gd name="T53" fmla="*/ 275 h 330"/>
                <a:gd name="T54" fmla="*/ 323 w 372"/>
                <a:gd name="T55" fmla="*/ 1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2" h="330">
                  <a:moveTo>
                    <a:pt x="323" y="15"/>
                  </a:moveTo>
                  <a:cubicBezTo>
                    <a:pt x="323" y="6"/>
                    <a:pt x="320" y="0"/>
                    <a:pt x="308" y="0"/>
                  </a:cubicBezTo>
                  <a:cubicBezTo>
                    <a:pt x="210" y="0"/>
                    <a:pt x="210" y="0"/>
                    <a:pt x="210" y="0"/>
                  </a:cubicBezTo>
                  <a:cubicBezTo>
                    <a:pt x="202" y="0"/>
                    <a:pt x="202" y="4"/>
                    <a:pt x="202" y="10"/>
                  </a:cubicBezTo>
                  <a:cubicBezTo>
                    <a:pt x="202" y="19"/>
                    <a:pt x="202" y="19"/>
                    <a:pt x="202" y="19"/>
                  </a:cubicBezTo>
                  <a:cubicBezTo>
                    <a:pt x="202" y="31"/>
                    <a:pt x="206" y="31"/>
                    <a:pt x="219" y="35"/>
                  </a:cubicBezTo>
                  <a:cubicBezTo>
                    <a:pt x="251" y="44"/>
                    <a:pt x="251" y="44"/>
                    <a:pt x="251" y="44"/>
                  </a:cubicBezTo>
                  <a:cubicBezTo>
                    <a:pt x="251" y="236"/>
                    <a:pt x="251" y="236"/>
                    <a:pt x="251" y="236"/>
                  </a:cubicBezTo>
                  <a:cubicBezTo>
                    <a:pt x="224" y="264"/>
                    <a:pt x="204" y="275"/>
                    <a:pt x="176" y="275"/>
                  </a:cubicBezTo>
                  <a:cubicBezTo>
                    <a:pt x="125" y="275"/>
                    <a:pt x="121" y="236"/>
                    <a:pt x="121" y="169"/>
                  </a:cubicBezTo>
                  <a:cubicBezTo>
                    <a:pt x="121" y="15"/>
                    <a:pt x="121" y="15"/>
                    <a:pt x="121" y="15"/>
                  </a:cubicBezTo>
                  <a:cubicBezTo>
                    <a:pt x="121" y="6"/>
                    <a:pt x="118" y="0"/>
                    <a:pt x="106" y="0"/>
                  </a:cubicBezTo>
                  <a:cubicBezTo>
                    <a:pt x="8" y="0"/>
                    <a:pt x="8" y="0"/>
                    <a:pt x="8" y="0"/>
                  </a:cubicBezTo>
                  <a:cubicBezTo>
                    <a:pt x="1" y="0"/>
                    <a:pt x="0" y="4"/>
                    <a:pt x="0" y="10"/>
                  </a:cubicBezTo>
                  <a:cubicBezTo>
                    <a:pt x="0" y="19"/>
                    <a:pt x="0" y="19"/>
                    <a:pt x="0" y="19"/>
                  </a:cubicBezTo>
                  <a:cubicBezTo>
                    <a:pt x="0" y="31"/>
                    <a:pt x="4" y="31"/>
                    <a:pt x="18" y="35"/>
                  </a:cubicBezTo>
                  <a:cubicBezTo>
                    <a:pt x="49" y="44"/>
                    <a:pt x="49" y="44"/>
                    <a:pt x="49" y="44"/>
                  </a:cubicBezTo>
                  <a:cubicBezTo>
                    <a:pt x="49" y="207"/>
                    <a:pt x="49" y="207"/>
                    <a:pt x="49" y="207"/>
                  </a:cubicBezTo>
                  <a:cubicBezTo>
                    <a:pt x="49" y="309"/>
                    <a:pt x="96" y="330"/>
                    <a:pt x="145" y="330"/>
                  </a:cubicBezTo>
                  <a:cubicBezTo>
                    <a:pt x="188" y="330"/>
                    <a:pt x="220" y="312"/>
                    <a:pt x="251" y="277"/>
                  </a:cubicBezTo>
                  <a:cubicBezTo>
                    <a:pt x="251" y="304"/>
                    <a:pt x="251" y="304"/>
                    <a:pt x="251" y="304"/>
                  </a:cubicBezTo>
                  <a:cubicBezTo>
                    <a:pt x="251" y="314"/>
                    <a:pt x="254" y="320"/>
                    <a:pt x="266" y="320"/>
                  </a:cubicBezTo>
                  <a:cubicBezTo>
                    <a:pt x="364" y="320"/>
                    <a:pt x="364" y="320"/>
                    <a:pt x="364" y="320"/>
                  </a:cubicBezTo>
                  <a:cubicBezTo>
                    <a:pt x="371" y="320"/>
                    <a:pt x="372" y="316"/>
                    <a:pt x="372" y="310"/>
                  </a:cubicBezTo>
                  <a:cubicBezTo>
                    <a:pt x="372" y="301"/>
                    <a:pt x="372" y="301"/>
                    <a:pt x="372" y="301"/>
                  </a:cubicBezTo>
                  <a:cubicBezTo>
                    <a:pt x="372" y="289"/>
                    <a:pt x="368" y="289"/>
                    <a:pt x="354" y="285"/>
                  </a:cubicBezTo>
                  <a:cubicBezTo>
                    <a:pt x="323" y="275"/>
                    <a:pt x="323" y="275"/>
                    <a:pt x="323" y="275"/>
                  </a:cubicBezTo>
                  <a:lnTo>
                    <a:pt x="323"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8" name="Freeform 13"/>
            <p:cNvSpPr>
              <a:spLocks noEditPoints="1"/>
            </p:cNvSpPr>
            <p:nvPr userDrawn="1"/>
          </p:nvSpPr>
          <p:spPr bwMode="auto">
            <a:xfrm>
              <a:off x="6140450" y="6348413"/>
              <a:ext cx="195263" cy="217488"/>
            </a:xfrm>
            <a:custGeom>
              <a:avLst/>
              <a:gdLst>
                <a:gd name="T0" fmla="*/ 289 w 307"/>
                <a:gd name="T1" fmla="*/ 295 h 340"/>
                <a:gd name="T2" fmla="*/ 258 w 307"/>
                <a:gd name="T3" fmla="*/ 285 h 340"/>
                <a:gd name="T4" fmla="*/ 258 w 307"/>
                <a:gd name="T5" fmla="*/ 106 h 340"/>
                <a:gd name="T6" fmla="*/ 130 w 307"/>
                <a:gd name="T7" fmla="*/ 0 h 340"/>
                <a:gd name="T8" fmla="*/ 45 w 307"/>
                <a:gd name="T9" fmla="*/ 12 h 340"/>
                <a:gd name="T10" fmla="*/ 22 w 307"/>
                <a:gd name="T11" fmla="*/ 39 h 340"/>
                <a:gd name="T12" fmla="*/ 18 w 307"/>
                <a:gd name="T13" fmla="*/ 74 h 340"/>
                <a:gd name="T14" fmla="*/ 24 w 307"/>
                <a:gd name="T15" fmla="*/ 84 h 340"/>
                <a:gd name="T16" fmla="*/ 43 w 307"/>
                <a:gd name="T17" fmla="*/ 76 h 340"/>
                <a:gd name="T18" fmla="*/ 125 w 307"/>
                <a:gd name="T19" fmla="*/ 54 h 340"/>
                <a:gd name="T20" fmla="*/ 185 w 307"/>
                <a:gd name="T21" fmla="*/ 118 h 340"/>
                <a:gd name="T22" fmla="*/ 185 w 307"/>
                <a:gd name="T23" fmla="*/ 151 h 340"/>
                <a:gd name="T24" fmla="*/ 63 w 307"/>
                <a:gd name="T25" fmla="*/ 176 h 340"/>
                <a:gd name="T26" fmla="*/ 0 w 307"/>
                <a:gd name="T27" fmla="*/ 250 h 340"/>
                <a:gd name="T28" fmla="*/ 83 w 307"/>
                <a:gd name="T29" fmla="*/ 340 h 340"/>
                <a:gd name="T30" fmla="*/ 185 w 307"/>
                <a:gd name="T31" fmla="*/ 290 h 340"/>
                <a:gd name="T32" fmla="*/ 185 w 307"/>
                <a:gd name="T33" fmla="*/ 314 h 340"/>
                <a:gd name="T34" fmla="*/ 200 w 307"/>
                <a:gd name="T35" fmla="*/ 330 h 340"/>
                <a:gd name="T36" fmla="*/ 298 w 307"/>
                <a:gd name="T37" fmla="*/ 330 h 340"/>
                <a:gd name="T38" fmla="*/ 307 w 307"/>
                <a:gd name="T39" fmla="*/ 320 h 340"/>
                <a:gd name="T40" fmla="*/ 307 w 307"/>
                <a:gd name="T41" fmla="*/ 311 h 340"/>
                <a:gd name="T42" fmla="*/ 289 w 307"/>
                <a:gd name="T43" fmla="*/ 295 h 340"/>
                <a:gd name="T44" fmla="*/ 185 w 307"/>
                <a:gd name="T45" fmla="*/ 254 h 340"/>
                <a:gd name="T46" fmla="*/ 116 w 307"/>
                <a:gd name="T47" fmla="*/ 285 h 340"/>
                <a:gd name="T48" fmla="*/ 78 w 307"/>
                <a:gd name="T49" fmla="*/ 244 h 340"/>
                <a:gd name="T50" fmla="*/ 114 w 307"/>
                <a:gd name="T51" fmla="*/ 201 h 340"/>
                <a:gd name="T52" fmla="*/ 185 w 307"/>
                <a:gd name="T53" fmla="*/ 184 h 340"/>
                <a:gd name="T54" fmla="*/ 185 w 307"/>
                <a:gd name="T55" fmla="*/ 25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340">
                  <a:moveTo>
                    <a:pt x="289" y="295"/>
                  </a:moveTo>
                  <a:cubicBezTo>
                    <a:pt x="258" y="285"/>
                    <a:pt x="258" y="285"/>
                    <a:pt x="258" y="285"/>
                  </a:cubicBezTo>
                  <a:cubicBezTo>
                    <a:pt x="258" y="106"/>
                    <a:pt x="258" y="106"/>
                    <a:pt x="258" y="106"/>
                  </a:cubicBezTo>
                  <a:cubicBezTo>
                    <a:pt x="258" y="27"/>
                    <a:pt x="202" y="0"/>
                    <a:pt x="130" y="0"/>
                  </a:cubicBezTo>
                  <a:cubicBezTo>
                    <a:pt x="87" y="0"/>
                    <a:pt x="52" y="10"/>
                    <a:pt x="45" y="12"/>
                  </a:cubicBezTo>
                  <a:cubicBezTo>
                    <a:pt x="27" y="17"/>
                    <a:pt x="24" y="21"/>
                    <a:pt x="22" y="39"/>
                  </a:cubicBezTo>
                  <a:cubicBezTo>
                    <a:pt x="18" y="74"/>
                    <a:pt x="18" y="74"/>
                    <a:pt x="18" y="74"/>
                  </a:cubicBezTo>
                  <a:cubicBezTo>
                    <a:pt x="18" y="81"/>
                    <a:pt x="20" y="84"/>
                    <a:pt x="24" y="84"/>
                  </a:cubicBezTo>
                  <a:cubicBezTo>
                    <a:pt x="30" y="84"/>
                    <a:pt x="38" y="79"/>
                    <a:pt x="43" y="76"/>
                  </a:cubicBezTo>
                  <a:cubicBezTo>
                    <a:pt x="65" y="64"/>
                    <a:pt x="98" y="54"/>
                    <a:pt x="125" y="54"/>
                  </a:cubicBezTo>
                  <a:cubicBezTo>
                    <a:pt x="182" y="54"/>
                    <a:pt x="185" y="92"/>
                    <a:pt x="185" y="118"/>
                  </a:cubicBezTo>
                  <a:cubicBezTo>
                    <a:pt x="185" y="151"/>
                    <a:pt x="185" y="151"/>
                    <a:pt x="185" y="151"/>
                  </a:cubicBezTo>
                  <a:cubicBezTo>
                    <a:pt x="63" y="176"/>
                    <a:pt x="63" y="176"/>
                    <a:pt x="63" y="176"/>
                  </a:cubicBezTo>
                  <a:cubicBezTo>
                    <a:pt x="22" y="184"/>
                    <a:pt x="0" y="203"/>
                    <a:pt x="0" y="250"/>
                  </a:cubicBezTo>
                  <a:cubicBezTo>
                    <a:pt x="0" y="302"/>
                    <a:pt x="27" y="340"/>
                    <a:pt x="83" y="340"/>
                  </a:cubicBezTo>
                  <a:cubicBezTo>
                    <a:pt x="119" y="340"/>
                    <a:pt x="145" y="328"/>
                    <a:pt x="185" y="290"/>
                  </a:cubicBezTo>
                  <a:cubicBezTo>
                    <a:pt x="185" y="314"/>
                    <a:pt x="185" y="314"/>
                    <a:pt x="185" y="314"/>
                  </a:cubicBezTo>
                  <a:cubicBezTo>
                    <a:pt x="185" y="324"/>
                    <a:pt x="188" y="330"/>
                    <a:pt x="200" y="330"/>
                  </a:cubicBezTo>
                  <a:cubicBezTo>
                    <a:pt x="298" y="330"/>
                    <a:pt x="298" y="330"/>
                    <a:pt x="298" y="330"/>
                  </a:cubicBezTo>
                  <a:cubicBezTo>
                    <a:pt x="305" y="330"/>
                    <a:pt x="307" y="326"/>
                    <a:pt x="307" y="320"/>
                  </a:cubicBezTo>
                  <a:cubicBezTo>
                    <a:pt x="307" y="311"/>
                    <a:pt x="307" y="311"/>
                    <a:pt x="307" y="311"/>
                  </a:cubicBezTo>
                  <a:cubicBezTo>
                    <a:pt x="307" y="299"/>
                    <a:pt x="303" y="299"/>
                    <a:pt x="289" y="295"/>
                  </a:cubicBezTo>
                  <a:close/>
                  <a:moveTo>
                    <a:pt x="185" y="254"/>
                  </a:moveTo>
                  <a:cubicBezTo>
                    <a:pt x="160" y="276"/>
                    <a:pt x="135" y="285"/>
                    <a:pt x="116" y="285"/>
                  </a:cubicBezTo>
                  <a:cubicBezTo>
                    <a:pt x="99" y="285"/>
                    <a:pt x="78" y="278"/>
                    <a:pt x="78" y="244"/>
                  </a:cubicBezTo>
                  <a:cubicBezTo>
                    <a:pt x="78" y="211"/>
                    <a:pt x="97" y="205"/>
                    <a:pt x="114" y="201"/>
                  </a:cubicBezTo>
                  <a:cubicBezTo>
                    <a:pt x="185" y="184"/>
                    <a:pt x="185" y="184"/>
                    <a:pt x="185" y="184"/>
                  </a:cubicBezTo>
                  <a:cubicBezTo>
                    <a:pt x="185" y="254"/>
                    <a:pt x="185" y="254"/>
                    <a:pt x="185" y="25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9" name="Freeform 14"/>
            <p:cNvSpPr>
              <a:spLocks noEditPoints="1"/>
            </p:cNvSpPr>
            <p:nvPr userDrawn="1"/>
          </p:nvSpPr>
          <p:spPr bwMode="auto">
            <a:xfrm>
              <a:off x="6565900" y="6264275"/>
              <a:ext cx="222250" cy="301625"/>
            </a:xfrm>
            <a:custGeom>
              <a:avLst/>
              <a:gdLst>
                <a:gd name="T0" fmla="*/ 226 w 349"/>
                <a:gd name="T1" fmla="*/ 133 h 473"/>
                <a:gd name="T2" fmla="*/ 122 w 349"/>
                <a:gd name="T3" fmla="*/ 185 h 473"/>
                <a:gd name="T4" fmla="*/ 122 w 349"/>
                <a:gd name="T5" fmla="*/ 16 h 473"/>
                <a:gd name="T6" fmla="*/ 107 w 349"/>
                <a:gd name="T7" fmla="*/ 0 h 473"/>
                <a:gd name="T8" fmla="*/ 9 w 349"/>
                <a:gd name="T9" fmla="*/ 0 h 473"/>
                <a:gd name="T10" fmla="*/ 0 w 349"/>
                <a:gd name="T11" fmla="*/ 11 h 473"/>
                <a:gd name="T12" fmla="*/ 0 w 349"/>
                <a:gd name="T13" fmla="*/ 19 h 473"/>
                <a:gd name="T14" fmla="*/ 18 w 349"/>
                <a:gd name="T15" fmla="*/ 36 h 473"/>
                <a:gd name="T16" fmla="*/ 49 w 349"/>
                <a:gd name="T17" fmla="*/ 45 h 473"/>
                <a:gd name="T18" fmla="*/ 49 w 349"/>
                <a:gd name="T19" fmla="*/ 422 h 473"/>
                <a:gd name="T20" fmla="*/ 62 w 349"/>
                <a:gd name="T21" fmla="*/ 445 h 473"/>
                <a:gd name="T22" fmla="*/ 182 w 349"/>
                <a:gd name="T23" fmla="*/ 473 h 473"/>
                <a:gd name="T24" fmla="*/ 349 w 349"/>
                <a:gd name="T25" fmla="*/ 291 h 473"/>
                <a:gd name="T26" fmla="*/ 226 w 349"/>
                <a:gd name="T27" fmla="*/ 133 h 473"/>
                <a:gd name="T28" fmla="*/ 181 w 349"/>
                <a:gd name="T29" fmla="*/ 430 h 473"/>
                <a:gd name="T30" fmla="*/ 122 w 349"/>
                <a:gd name="T31" fmla="*/ 337 h 473"/>
                <a:gd name="T32" fmla="*/ 122 w 349"/>
                <a:gd name="T33" fmla="*/ 227 h 473"/>
                <a:gd name="T34" fmla="*/ 196 w 349"/>
                <a:gd name="T35" fmla="*/ 188 h 473"/>
                <a:gd name="T36" fmla="*/ 271 w 349"/>
                <a:gd name="T37" fmla="*/ 305 h 473"/>
                <a:gd name="T38" fmla="*/ 181 w 349"/>
                <a:gd name="T39" fmla="*/ 43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9" h="473">
                  <a:moveTo>
                    <a:pt x="226" y="133"/>
                  </a:moveTo>
                  <a:cubicBezTo>
                    <a:pt x="188" y="133"/>
                    <a:pt x="154" y="153"/>
                    <a:pt x="122" y="185"/>
                  </a:cubicBezTo>
                  <a:cubicBezTo>
                    <a:pt x="122" y="16"/>
                    <a:pt x="122" y="16"/>
                    <a:pt x="122" y="16"/>
                  </a:cubicBezTo>
                  <a:cubicBezTo>
                    <a:pt x="122" y="6"/>
                    <a:pt x="119" y="0"/>
                    <a:pt x="107" y="0"/>
                  </a:cubicBezTo>
                  <a:cubicBezTo>
                    <a:pt x="9" y="0"/>
                    <a:pt x="9" y="0"/>
                    <a:pt x="9" y="0"/>
                  </a:cubicBezTo>
                  <a:cubicBezTo>
                    <a:pt x="2" y="0"/>
                    <a:pt x="0" y="4"/>
                    <a:pt x="0" y="11"/>
                  </a:cubicBezTo>
                  <a:cubicBezTo>
                    <a:pt x="0" y="19"/>
                    <a:pt x="0" y="19"/>
                    <a:pt x="0" y="19"/>
                  </a:cubicBezTo>
                  <a:cubicBezTo>
                    <a:pt x="0" y="31"/>
                    <a:pt x="4" y="32"/>
                    <a:pt x="18" y="36"/>
                  </a:cubicBezTo>
                  <a:cubicBezTo>
                    <a:pt x="49" y="45"/>
                    <a:pt x="49" y="45"/>
                    <a:pt x="49" y="45"/>
                  </a:cubicBezTo>
                  <a:cubicBezTo>
                    <a:pt x="49" y="422"/>
                    <a:pt x="49" y="422"/>
                    <a:pt x="49" y="422"/>
                  </a:cubicBezTo>
                  <a:cubicBezTo>
                    <a:pt x="49" y="431"/>
                    <a:pt x="50" y="438"/>
                    <a:pt x="62" y="445"/>
                  </a:cubicBezTo>
                  <a:cubicBezTo>
                    <a:pt x="83" y="458"/>
                    <a:pt x="135" y="473"/>
                    <a:pt x="182" y="473"/>
                  </a:cubicBezTo>
                  <a:cubicBezTo>
                    <a:pt x="287" y="473"/>
                    <a:pt x="349" y="399"/>
                    <a:pt x="349" y="291"/>
                  </a:cubicBezTo>
                  <a:cubicBezTo>
                    <a:pt x="349" y="182"/>
                    <a:pt x="287" y="133"/>
                    <a:pt x="226" y="133"/>
                  </a:cubicBezTo>
                  <a:close/>
                  <a:moveTo>
                    <a:pt x="181" y="430"/>
                  </a:moveTo>
                  <a:cubicBezTo>
                    <a:pt x="131" y="430"/>
                    <a:pt x="122" y="385"/>
                    <a:pt x="122" y="337"/>
                  </a:cubicBezTo>
                  <a:cubicBezTo>
                    <a:pt x="122" y="227"/>
                    <a:pt x="122" y="227"/>
                    <a:pt x="122" y="227"/>
                  </a:cubicBezTo>
                  <a:cubicBezTo>
                    <a:pt x="143" y="205"/>
                    <a:pt x="168" y="188"/>
                    <a:pt x="196" y="188"/>
                  </a:cubicBezTo>
                  <a:cubicBezTo>
                    <a:pt x="249" y="188"/>
                    <a:pt x="271" y="244"/>
                    <a:pt x="271" y="305"/>
                  </a:cubicBezTo>
                  <a:cubicBezTo>
                    <a:pt x="271" y="390"/>
                    <a:pt x="229" y="430"/>
                    <a:pt x="181" y="43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0" name="Freeform 15"/>
            <p:cNvSpPr>
              <a:spLocks noEditPoints="1"/>
            </p:cNvSpPr>
            <p:nvPr userDrawn="1"/>
          </p:nvSpPr>
          <p:spPr bwMode="auto">
            <a:xfrm>
              <a:off x="7283450" y="6264275"/>
              <a:ext cx="222250" cy="301625"/>
            </a:xfrm>
            <a:custGeom>
              <a:avLst/>
              <a:gdLst>
                <a:gd name="T0" fmla="*/ 331 w 349"/>
                <a:gd name="T1" fmla="*/ 428 h 473"/>
                <a:gd name="T2" fmla="*/ 300 w 349"/>
                <a:gd name="T3" fmla="*/ 418 h 473"/>
                <a:gd name="T4" fmla="*/ 300 w 349"/>
                <a:gd name="T5" fmla="*/ 16 h 473"/>
                <a:gd name="T6" fmla="*/ 285 w 349"/>
                <a:gd name="T7" fmla="*/ 0 h 473"/>
                <a:gd name="T8" fmla="*/ 187 w 349"/>
                <a:gd name="T9" fmla="*/ 0 h 473"/>
                <a:gd name="T10" fmla="*/ 178 w 349"/>
                <a:gd name="T11" fmla="*/ 11 h 473"/>
                <a:gd name="T12" fmla="*/ 178 w 349"/>
                <a:gd name="T13" fmla="*/ 19 h 473"/>
                <a:gd name="T14" fmla="*/ 196 w 349"/>
                <a:gd name="T15" fmla="*/ 36 h 473"/>
                <a:gd name="T16" fmla="*/ 227 w 349"/>
                <a:gd name="T17" fmla="*/ 45 h 473"/>
                <a:gd name="T18" fmla="*/ 227 w 349"/>
                <a:gd name="T19" fmla="*/ 158 h 473"/>
                <a:gd name="T20" fmla="*/ 153 w 349"/>
                <a:gd name="T21" fmla="*/ 133 h 473"/>
                <a:gd name="T22" fmla="*/ 0 w 349"/>
                <a:gd name="T23" fmla="*/ 313 h 473"/>
                <a:gd name="T24" fmla="*/ 123 w 349"/>
                <a:gd name="T25" fmla="*/ 473 h 473"/>
                <a:gd name="T26" fmla="*/ 227 w 349"/>
                <a:gd name="T27" fmla="*/ 420 h 473"/>
                <a:gd name="T28" fmla="*/ 227 w 349"/>
                <a:gd name="T29" fmla="*/ 447 h 473"/>
                <a:gd name="T30" fmla="*/ 242 w 349"/>
                <a:gd name="T31" fmla="*/ 463 h 473"/>
                <a:gd name="T32" fmla="*/ 340 w 349"/>
                <a:gd name="T33" fmla="*/ 463 h 473"/>
                <a:gd name="T34" fmla="*/ 349 w 349"/>
                <a:gd name="T35" fmla="*/ 453 h 473"/>
                <a:gd name="T36" fmla="*/ 349 w 349"/>
                <a:gd name="T37" fmla="*/ 444 h 473"/>
                <a:gd name="T38" fmla="*/ 331 w 349"/>
                <a:gd name="T39" fmla="*/ 428 h 473"/>
                <a:gd name="T40" fmla="*/ 227 w 349"/>
                <a:gd name="T41" fmla="*/ 379 h 473"/>
                <a:gd name="T42" fmla="*/ 153 w 349"/>
                <a:gd name="T43" fmla="*/ 418 h 473"/>
                <a:gd name="T44" fmla="*/ 78 w 349"/>
                <a:gd name="T45" fmla="*/ 299 h 473"/>
                <a:gd name="T46" fmla="*/ 158 w 349"/>
                <a:gd name="T47" fmla="*/ 179 h 473"/>
                <a:gd name="T48" fmla="*/ 227 w 349"/>
                <a:gd name="T49" fmla="*/ 299 h 473"/>
                <a:gd name="T50" fmla="*/ 227 w 349"/>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473">
                  <a:moveTo>
                    <a:pt x="331" y="428"/>
                  </a:moveTo>
                  <a:cubicBezTo>
                    <a:pt x="300" y="418"/>
                    <a:pt x="300" y="418"/>
                    <a:pt x="300" y="418"/>
                  </a:cubicBezTo>
                  <a:cubicBezTo>
                    <a:pt x="300" y="16"/>
                    <a:pt x="300" y="16"/>
                    <a:pt x="300" y="16"/>
                  </a:cubicBezTo>
                  <a:cubicBezTo>
                    <a:pt x="300" y="6"/>
                    <a:pt x="297" y="0"/>
                    <a:pt x="285" y="0"/>
                  </a:cubicBezTo>
                  <a:cubicBezTo>
                    <a:pt x="187" y="0"/>
                    <a:pt x="187" y="0"/>
                    <a:pt x="187"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6" y="148"/>
                    <a:pt x="191" y="133"/>
                    <a:pt x="153" y="133"/>
                  </a:cubicBezTo>
                  <a:cubicBezTo>
                    <a:pt x="82"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9" y="459"/>
                    <a:pt x="349" y="453"/>
                  </a:cubicBezTo>
                  <a:cubicBezTo>
                    <a:pt x="349" y="444"/>
                    <a:pt x="349" y="444"/>
                    <a:pt x="349" y="444"/>
                  </a:cubicBezTo>
                  <a:cubicBezTo>
                    <a:pt x="349" y="432"/>
                    <a:pt x="345" y="432"/>
                    <a:pt x="331" y="428"/>
                  </a:cubicBezTo>
                  <a:close/>
                  <a:moveTo>
                    <a:pt x="227" y="379"/>
                  </a:moveTo>
                  <a:cubicBezTo>
                    <a:pt x="206" y="401"/>
                    <a:pt x="182" y="418"/>
                    <a:pt x="153" y="418"/>
                  </a:cubicBezTo>
                  <a:cubicBezTo>
                    <a:pt x="100" y="418"/>
                    <a:pt x="78" y="362"/>
                    <a:pt x="78" y="299"/>
                  </a:cubicBezTo>
                  <a:cubicBezTo>
                    <a:pt x="78" y="225"/>
                    <a:pt x="110"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1" name="Freeform 16"/>
            <p:cNvSpPr>
              <a:spLocks noEditPoints="1"/>
            </p:cNvSpPr>
            <p:nvPr userDrawn="1"/>
          </p:nvSpPr>
          <p:spPr bwMode="auto">
            <a:xfrm>
              <a:off x="6816725" y="6348413"/>
              <a:ext cx="204788" cy="217488"/>
            </a:xfrm>
            <a:custGeom>
              <a:avLst/>
              <a:gdLst>
                <a:gd name="T0" fmla="*/ 168 w 322"/>
                <a:gd name="T1" fmla="*/ 0 h 340"/>
                <a:gd name="T2" fmla="*/ 0 w 322"/>
                <a:gd name="T3" fmla="*/ 178 h 340"/>
                <a:gd name="T4" fmla="*/ 154 w 322"/>
                <a:gd name="T5" fmla="*/ 340 h 340"/>
                <a:gd name="T6" fmla="*/ 322 w 322"/>
                <a:gd name="T7" fmla="*/ 162 h 340"/>
                <a:gd name="T8" fmla="*/ 168 w 322"/>
                <a:gd name="T9" fmla="*/ 0 h 340"/>
                <a:gd name="T10" fmla="*/ 162 w 322"/>
                <a:gd name="T11" fmla="*/ 294 h 340"/>
                <a:gd name="T12" fmla="*/ 76 w 322"/>
                <a:gd name="T13" fmla="*/ 170 h 340"/>
                <a:gd name="T14" fmla="*/ 162 w 322"/>
                <a:gd name="T15" fmla="*/ 46 h 340"/>
                <a:gd name="T16" fmla="*/ 248 w 322"/>
                <a:gd name="T17" fmla="*/ 170 h 340"/>
                <a:gd name="T18" fmla="*/ 162 w 322"/>
                <a:gd name="T19" fmla="*/ 29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340">
                  <a:moveTo>
                    <a:pt x="168" y="0"/>
                  </a:moveTo>
                  <a:cubicBezTo>
                    <a:pt x="56" y="0"/>
                    <a:pt x="0" y="86"/>
                    <a:pt x="0" y="178"/>
                  </a:cubicBezTo>
                  <a:cubicBezTo>
                    <a:pt x="0" y="264"/>
                    <a:pt x="48" y="340"/>
                    <a:pt x="154" y="340"/>
                  </a:cubicBezTo>
                  <a:cubicBezTo>
                    <a:pt x="266" y="340"/>
                    <a:pt x="322" y="254"/>
                    <a:pt x="322" y="162"/>
                  </a:cubicBezTo>
                  <a:cubicBezTo>
                    <a:pt x="322" y="76"/>
                    <a:pt x="273" y="0"/>
                    <a:pt x="168" y="0"/>
                  </a:cubicBezTo>
                  <a:close/>
                  <a:moveTo>
                    <a:pt x="162" y="294"/>
                  </a:moveTo>
                  <a:cubicBezTo>
                    <a:pt x="108" y="294"/>
                    <a:pt x="76" y="241"/>
                    <a:pt x="76" y="170"/>
                  </a:cubicBezTo>
                  <a:cubicBezTo>
                    <a:pt x="76" y="100"/>
                    <a:pt x="107" y="46"/>
                    <a:pt x="162" y="46"/>
                  </a:cubicBezTo>
                  <a:cubicBezTo>
                    <a:pt x="215" y="46"/>
                    <a:pt x="248" y="98"/>
                    <a:pt x="248" y="170"/>
                  </a:cubicBezTo>
                  <a:cubicBezTo>
                    <a:pt x="248" y="240"/>
                    <a:pt x="216" y="294"/>
                    <a:pt x="162" y="29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2" name="Freeform 17"/>
            <p:cNvSpPr>
              <a:spLocks/>
            </p:cNvSpPr>
            <p:nvPr userDrawn="1"/>
          </p:nvSpPr>
          <p:spPr bwMode="auto">
            <a:xfrm>
              <a:off x="8139113" y="6348413"/>
              <a:ext cx="155575" cy="217488"/>
            </a:xfrm>
            <a:custGeom>
              <a:avLst/>
              <a:gdLst>
                <a:gd name="T0" fmla="*/ 247 w 247"/>
                <a:gd name="T1" fmla="*/ 22 h 340"/>
                <a:gd name="T2" fmla="*/ 238 w 247"/>
                <a:gd name="T3" fmla="*/ 11 h 340"/>
                <a:gd name="T4" fmla="*/ 165 w 247"/>
                <a:gd name="T5" fmla="*/ 0 h 340"/>
                <a:gd name="T6" fmla="*/ 0 w 247"/>
                <a:gd name="T7" fmla="*/ 170 h 340"/>
                <a:gd name="T8" fmla="*/ 165 w 247"/>
                <a:gd name="T9" fmla="*/ 340 h 340"/>
                <a:gd name="T10" fmla="*/ 238 w 247"/>
                <a:gd name="T11" fmla="*/ 329 h 340"/>
                <a:gd name="T12" fmla="*/ 247 w 247"/>
                <a:gd name="T13" fmla="*/ 318 h 340"/>
                <a:gd name="T14" fmla="*/ 247 w 247"/>
                <a:gd name="T15" fmla="*/ 269 h 340"/>
                <a:gd name="T16" fmla="*/ 243 w 247"/>
                <a:gd name="T17" fmla="*/ 262 h 340"/>
                <a:gd name="T18" fmla="*/ 231 w 247"/>
                <a:gd name="T19" fmla="*/ 266 h 340"/>
                <a:gd name="T20" fmla="*/ 169 w 247"/>
                <a:gd name="T21" fmla="*/ 281 h 340"/>
                <a:gd name="T22" fmla="*/ 71 w 247"/>
                <a:gd name="T23" fmla="*/ 170 h 340"/>
                <a:gd name="T24" fmla="*/ 169 w 247"/>
                <a:gd name="T25" fmla="*/ 59 h 340"/>
                <a:gd name="T26" fmla="*/ 231 w 247"/>
                <a:gd name="T27" fmla="*/ 74 h 340"/>
                <a:gd name="T28" fmla="*/ 243 w 247"/>
                <a:gd name="T29" fmla="*/ 78 h 340"/>
                <a:gd name="T30" fmla="*/ 247 w 247"/>
                <a:gd name="T31" fmla="*/ 71 h 340"/>
                <a:gd name="T32" fmla="*/ 247 w 247"/>
                <a:gd name="T33" fmla="*/ 2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 h="340">
                  <a:moveTo>
                    <a:pt x="247" y="22"/>
                  </a:moveTo>
                  <a:cubicBezTo>
                    <a:pt x="247" y="14"/>
                    <a:pt x="245" y="14"/>
                    <a:pt x="238" y="11"/>
                  </a:cubicBezTo>
                  <a:cubicBezTo>
                    <a:pt x="222" y="5"/>
                    <a:pt x="194" y="0"/>
                    <a:pt x="165" y="0"/>
                  </a:cubicBezTo>
                  <a:cubicBezTo>
                    <a:pt x="34" y="0"/>
                    <a:pt x="0" y="92"/>
                    <a:pt x="0" y="170"/>
                  </a:cubicBezTo>
                  <a:cubicBezTo>
                    <a:pt x="0" y="249"/>
                    <a:pt x="33" y="340"/>
                    <a:pt x="165" y="340"/>
                  </a:cubicBezTo>
                  <a:cubicBezTo>
                    <a:pt x="194" y="340"/>
                    <a:pt x="222" y="335"/>
                    <a:pt x="238" y="329"/>
                  </a:cubicBezTo>
                  <a:cubicBezTo>
                    <a:pt x="245" y="326"/>
                    <a:pt x="247" y="326"/>
                    <a:pt x="247" y="318"/>
                  </a:cubicBezTo>
                  <a:cubicBezTo>
                    <a:pt x="247" y="269"/>
                    <a:pt x="247" y="269"/>
                    <a:pt x="247" y="269"/>
                  </a:cubicBezTo>
                  <a:cubicBezTo>
                    <a:pt x="247" y="264"/>
                    <a:pt x="246" y="262"/>
                    <a:pt x="243" y="262"/>
                  </a:cubicBezTo>
                  <a:cubicBezTo>
                    <a:pt x="241" y="262"/>
                    <a:pt x="237" y="264"/>
                    <a:pt x="231" y="266"/>
                  </a:cubicBezTo>
                  <a:cubicBezTo>
                    <a:pt x="221" y="271"/>
                    <a:pt x="199" y="281"/>
                    <a:pt x="169" y="281"/>
                  </a:cubicBezTo>
                  <a:cubicBezTo>
                    <a:pt x="108" y="281"/>
                    <a:pt x="71" y="244"/>
                    <a:pt x="71" y="170"/>
                  </a:cubicBezTo>
                  <a:cubicBezTo>
                    <a:pt x="71" y="95"/>
                    <a:pt x="108" y="59"/>
                    <a:pt x="169" y="59"/>
                  </a:cubicBezTo>
                  <a:cubicBezTo>
                    <a:pt x="199" y="59"/>
                    <a:pt x="221" y="69"/>
                    <a:pt x="231" y="74"/>
                  </a:cubicBezTo>
                  <a:cubicBezTo>
                    <a:pt x="237" y="76"/>
                    <a:pt x="241" y="78"/>
                    <a:pt x="243" y="78"/>
                  </a:cubicBezTo>
                  <a:cubicBezTo>
                    <a:pt x="246" y="78"/>
                    <a:pt x="247" y="76"/>
                    <a:pt x="247" y="71"/>
                  </a:cubicBezTo>
                  <a:lnTo>
                    <a:pt x="247" y="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3" name="Freeform 18"/>
            <p:cNvSpPr>
              <a:spLocks/>
            </p:cNvSpPr>
            <p:nvPr userDrawn="1"/>
          </p:nvSpPr>
          <p:spPr bwMode="auto">
            <a:xfrm>
              <a:off x="7542213" y="6354763"/>
              <a:ext cx="200025" cy="211138"/>
            </a:xfrm>
            <a:custGeom>
              <a:avLst/>
              <a:gdLst>
                <a:gd name="T0" fmla="*/ 9 w 317"/>
                <a:gd name="T1" fmla="*/ 0 h 330"/>
                <a:gd name="T2" fmla="*/ 0 w 317"/>
                <a:gd name="T3" fmla="*/ 10 h 330"/>
                <a:gd name="T4" fmla="*/ 0 w 317"/>
                <a:gd name="T5" fmla="*/ 19 h 330"/>
                <a:gd name="T6" fmla="*/ 18 w 317"/>
                <a:gd name="T7" fmla="*/ 35 h 330"/>
                <a:gd name="T8" fmla="*/ 49 w 317"/>
                <a:gd name="T9" fmla="*/ 44 h 330"/>
                <a:gd name="T10" fmla="*/ 49 w 317"/>
                <a:gd name="T11" fmla="*/ 193 h 330"/>
                <a:gd name="T12" fmla="*/ 152 w 317"/>
                <a:gd name="T13" fmla="*/ 330 h 330"/>
                <a:gd name="T14" fmla="*/ 247 w 317"/>
                <a:gd name="T15" fmla="*/ 280 h 330"/>
                <a:gd name="T16" fmla="*/ 249 w 317"/>
                <a:gd name="T17" fmla="*/ 280 h 330"/>
                <a:gd name="T18" fmla="*/ 249 w 317"/>
                <a:gd name="T19" fmla="*/ 312 h 330"/>
                <a:gd name="T20" fmla="*/ 257 w 317"/>
                <a:gd name="T21" fmla="*/ 320 h 330"/>
                <a:gd name="T22" fmla="*/ 309 w 317"/>
                <a:gd name="T23" fmla="*/ 320 h 330"/>
                <a:gd name="T24" fmla="*/ 317 w 317"/>
                <a:gd name="T25" fmla="*/ 312 h 330"/>
                <a:gd name="T26" fmla="*/ 317 w 317"/>
                <a:gd name="T27" fmla="*/ 8 h 330"/>
                <a:gd name="T28" fmla="*/ 309 w 317"/>
                <a:gd name="T29" fmla="*/ 0 h 330"/>
                <a:gd name="T30" fmla="*/ 255 w 317"/>
                <a:gd name="T31" fmla="*/ 0 h 330"/>
                <a:gd name="T32" fmla="*/ 247 w 317"/>
                <a:gd name="T33" fmla="*/ 8 h 330"/>
                <a:gd name="T34" fmla="*/ 247 w 317"/>
                <a:gd name="T35" fmla="*/ 226 h 330"/>
                <a:gd name="T36" fmla="*/ 173 w 317"/>
                <a:gd name="T37" fmla="*/ 268 h 330"/>
                <a:gd name="T38" fmla="*/ 119 w 317"/>
                <a:gd name="T39" fmla="*/ 173 h 330"/>
                <a:gd name="T40" fmla="*/ 119 w 317"/>
                <a:gd name="T41" fmla="*/ 8 h 330"/>
                <a:gd name="T42" fmla="*/ 111 w 317"/>
                <a:gd name="T43" fmla="*/ 0 h 330"/>
                <a:gd name="T44" fmla="*/ 9 w 317"/>
                <a:gd name="T4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330">
                  <a:moveTo>
                    <a:pt x="9" y="0"/>
                  </a:moveTo>
                  <a:cubicBezTo>
                    <a:pt x="1" y="0"/>
                    <a:pt x="0" y="4"/>
                    <a:pt x="0" y="10"/>
                  </a:cubicBezTo>
                  <a:cubicBezTo>
                    <a:pt x="0" y="19"/>
                    <a:pt x="0" y="19"/>
                    <a:pt x="0" y="19"/>
                  </a:cubicBezTo>
                  <a:cubicBezTo>
                    <a:pt x="0" y="31"/>
                    <a:pt x="4" y="31"/>
                    <a:pt x="18" y="35"/>
                  </a:cubicBezTo>
                  <a:cubicBezTo>
                    <a:pt x="49" y="44"/>
                    <a:pt x="49" y="44"/>
                    <a:pt x="49" y="44"/>
                  </a:cubicBezTo>
                  <a:cubicBezTo>
                    <a:pt x="49" y="193"/>
                    <a:pt x="49" y="193"/>
                    <a:pt x="49" y="193"/>
                  </a:cubicBezTo>
                  <a:cubicBezTo>
                    <a:pt x="49" y="306"/>
                    <a:pt x="99" y="330"/>
                    <a:pt x="152" y="330"/>
                  </a:cubicBezTo>
                  <a:cubicBezTo>
                    <a:pt x="194" y="330"/>
                    <a:pt x="221" y="314"/>
                    <a:pt x="247" y="280"/>
                  </a:cubicBezTo>
                  <a:cubicBezTo>
                    <a:pt x="249" y="280"/>
                    <a:pt x="249" y="280"/>
                    <a:pt x="249" y="280"/>
                  </a:cubicBezTo>
                  <a:cubicBezTo>
                    <a:pt x="249" y="312"/>
                    <a:pt x="249" y="312"/>
                    <a:pt x="249" y="312"/>
                  </a:cubicBezTo>
                  <a:cubicBezTo>
                    <a:pt x="249" y="318"/>
                    <a:pt x="251" y="320"/>
                    <a:pt x="257" y="320"/>
                  </a:cubicBezTo>
                  <a:cubicBezTo>
                    <a:pt x="309" y="320"/>
                    <a:pt x="309" y="320"/>
                    <a:pt x="309" y="320"/>
                  </a:cubicBezTo>
                  <a:cubicBezTo>
                    <a:pt x="315" y="320"/>
                    <a:pt x="317" y="318"/>
                    <a:pt x="317" y="312"/>
                  </a:cubicBezTo>
                  <a:cubicBezTo>
                    <a:pt x="317" y="8"/>
                    <a:pt x="317" y="8"/>
                    <a:pt x="317" y="8"/>
                  </a:cubicBezTo>
                  <a:cubicBezTo>
                    <a:pt x="317" y="2"/>
                    <a:pt x="315" y="0"/>
                    <a:pt x="309" y="0"/>
                  </a:cubicBezTo>
                  <a:cubicBezTo>
                    <a:pt x="255" y="0"/>
                    <a:pt x="255" y="0"/>
                    <a:pt x="255" y="0"/>
                  </a:cubicBezTo>
                  <a:cubicBezTo>
                    <a:pt x="249" y="0"/>
                    <a:pt x="247" y="2"/>
                    <a:pt x="247" y="8"/>
                  </a:cubicBezTo>
                  <a:cubicBezTo>
                    <a:pt x="247" y="226"/>
                    <a:pt x="247" y="226"/>
                    <a:pt x="247" y="226"/>
                  </a:cubicBezTo>
                  <a:cubicBezTo>
                    <a:pt x="227" y="255"/>
                    <a:pt x="202" y="268"/>
                    <a:pt x="173" y="268"/>
                  </a:cubicBezTo>
                  <a:cubicBezTo>
                    <a:pt x="122" y="268"/>
                    <a:pt x="119" y="231"/>
                    <a:pt x="119" y="173"/>
                  </a:cubicBezTo>
                  <a:cubicBezTo>
                    <a:pt x="119" y="8"/>
                    <a:pt x="119" y="8"/>
                    <a:pt x="119" y="8"/>
                  </a:cubicBezTo>
                  <a:cubicBezTo>
                    <a:pt x="119" y="2"/>
                    <a:pt x="116" y="0"/>
                    <a:pt x="111" y="0"/>
                  </a:cubicBezTo>
                  <a:lnTo>
                    <a:pt x="9"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4" name="Freeform 19"/>
            <p:cNvSpPr>
              <a:spLocks/>
            </p:cNvSpPr>
            <p:nvPr userDrawn="1"/>
          </p:nvSpPr>
          <p:spPr bwMode="auto">
            <a:xfrm>
              <a:off x="7799388" y="6348413"/>
              <a:ext cx="295275" cy="211138"/>
            </a:xfrm>
            <a:custGeom>
              <a:avLst/>
              <a:gdLst>
                <a:gd name="T0" fmla="*/ 0 w 467"/>
                <a:gd name="T1" fmla="*/ 322 h 330"/>
                <a:gd name="T2" fmla="*/ 8 w 467"/>
                <a:gd name="T3" fmla="*/ 330 h 330"/>
                <a:gd name="T4" fmla="*/ 62 w 467"/>
                <a:gd name="T5" fmla="*/ 330 h 330"/>
                <a:gd name="T6" fmla="*/ 70 w 467"/>
                <a:gd name="T7" fmla="*/ 322 h 330"/>
                <a:gd name="T8" fmla="*/ 70 w 467"/>
                <a:gd name="T9" fmla="*/ 104 h 330"/>
                <a:gd name="T10" fmla="*/ 145 w 467"/>
                <a:gd name="T11" fmla="*/ 62 h 330"/>
                <a:gd name="T12" fmla="*/ 198 w 467"/>
                <a:gd name="T13" fmla="*/ 157 h 330"/>
                <a:gd name="T14" fmla="*/ 198 w 467"/>
                <a:gd name="T15" fmla="*/ 322 h 330"/>
                <a:gd name="T16" fmla="*/ 206 w 467"/>
                <a:gd name="T17" fmla="*/ 330 h 330"/>
                <a:gd name="T18" fmla="*/ 261 w 467"/>
                <a:gd name="T19" fmla="*/ 330 h 330"/>
                <a:gd name="T20" fmla="*/ 268 w 467"/>
                <a:gd name="T21" fmla="*/ 322 h 330"/>
                <a:gd name="T22" fmla="*/ 268 w 467"/>
                <a:gd name="T23" fmla="*/ 104 h 330"/>
                <a:gd name="T24" fmla="*/ 343 w 467"/>
                <a:gd name="T25" fmla="*/ 62 h 330"/>
                <a:gd name="T26" fmla="*/ 397 w 467"/>
                <a:gd name="T27" fmla="*/ 157 h 330"/>
                <a:gd name="T28" fmla="*/ 397 w 467"/>
                <a:gd name="T29" fmla="*/ 322 h 330"/>
                <a:gd name="T30" fmla="*/ 405 w 467"/>
                <a:gd name="T31" fmla="*/ 330 h 330"/>
                <a:gd name="T32" fmla="*/ 459 w 467"/>
                <a:gd name="T33" fmla="*/ 330 h 330"/>
                <a:gd name="T34" fmla="*/ 467 w 467"/>
                <a:gd name="T35" fmla="*/ 322 h 330"/>
                <a:gd name="T36" fmla="*/ 467 w 467"/>
                <a:gd name="T37" fmla="*/ 137 h 330"/>
                <a:gd name="T38" fmla="*/ 363 w 467"/>
                <a:gd name="T39" fmla="*/ 0 h 330"/>
                <a:gd name="T40" fmla="*/ 253 w 467"/>
                <a:gd name="T41" fmla="*/ 54 h 330"/>
                <a:gd name="T42" fmla="*/ 165 w 467"/>
                <a:gd name="T43" fmla="*/ 0 h 330"/>
                <a:gd name="T44" fmla="*/ 70 w 467"/>
                <a:gd name="T45" fmla="*/ 50 h 330"/>
                <a:gd name="T46" fmla="*/ 68 w 467"/>
                <a:gd name="T47" fmla="*/ 50 h 330"/>
                <a:gd name="T48" fmla="*/ 68 w 467"/>
                <a:gd name="T49" fmla="*/ 18 h 330"/>
                <a:gd name="T50" fmla="*/ 60 w 467"/>
                <a:gd name="T51" fmla="*/ 10 h 330"/>
                <a:gd name="T52" fmla="*/ 8 w 467"/>
                <a:gd name="T53" fmla="*/ 10 h 330"/>
                <a:gd name="T54" fmla="*/ 0 w 467"/>
                <a:gd name="T55" fmla="*/ 18 h 330"/>
                <a:gd name="T56" fmla="*/ 0 w 467"/>
                <a:gd name="T57" fmla="*/ 3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7" h="330">
                  <a:moveTo>
                    <a:pt x="0" y="322"/>
                  </a:moveTo>
                  <a:cubicBezTo>
                    <a:pt x="0" y="328"/>
                    <a:pt x="2" y="330"/>
                    <a:pt x="8" y="330"/>
                  </a:cubicBezTo>
                  <a:cubicBezTo>
                    <a:pt x="62" y="330"/>
                    <a:pt x="62" y="330"/>
                    <a:pt x="62" y="330"/>
                  </a:cubicBezTo>
                  <a:cubicBezTo>
                    <a:pt x="68" y="330"/>
                    <a:pt x="70" y="328"/>
                    <a:pt x="70" y="322"/>
                  </a:cubicBezTo>
                  <a:cubicBezTo>
                    <a:pt x="70" y="104"/>
                    <a:pt x="70" y="104"/>
                    <a:pt x="70" y="104"/>
                  </a:cubicBezTo>
                  <a:cubicBezTo>
                    <a:pt x="91" y="75"/>
                    <a:pt x="115" y="62"/>
                    <a:pt x="145" y="62"/>
                  </a:cubicBezTo>
                  <a:cubicBezTo>
                    <a:pt x="196" y="62"/>
                    <a:pt x="198" y="99"/>
                    <a:pt x="198" y="157"/>
                  </a:cubicBezTo>
                  <a:cubicBezTo>
                    <a:pt x="198" y="322"/>
                    <a:pt x="198" y="322"/>
                    <a:pt x="198" y="322"/>
                  </a:cubicBezTo>
                  <a:cubicBezTo>
                    <a:pt x="198" y="328"/>
                    <a:pt x="200" y="330"/>
                    <a:pt x="206" y="330"/>
                  </a:cubicBezTo>
                  <a:cubicBezTo>
                    <a:pt x="261" y="330"/>
                    <a:pt x="261" y="330"/>
                    <a:pt x="261" y="330"/>
                  </a:cubicBezTo>
                  <a:cubicBezTo>
                    <a:pt x="267" y="330"/>
                    <a:pt x="268" y="328"/>
                    <a:pt x="268" y="322"/>
                  </a:cubicBezTo>
                  <a:cubicBezTo>
                    <a:pt x="268" y="104"/>
                    <a:pt x="268" y="104"/>
                    <a:pt x="268" y="104"/>
                  </a:cubicBezTo>
                  <a:cubicBezTo>
                    <a:pt x="289" y="75"/>
                    <a:pt x="313" y="62"/>
                    <a:pt x="343" y="62"/>
                  </a:cubicBezTo>
                  <a:cubicBezTo>
                    <a:pt x="394" y="62"/>
                    <a:pt x="397" y="99"/>
                    <a:pt x="397" y="157"/>
                  </a:cubicBezTo>
                  <a:cubicBezTo>
                    <a:pt x="397" y="322"/>
                    <a:pt x="397" y="322"/>
                    <a:pt x="397" y="322"/>
                  </a:cubicBezTo>
                  <a:cubicBezTo>
                    <a:pt x="397" y="328"/>
                    <a:pt x="399" y="330"/>
                    <a:pt x="405" y="330"/>
                  </a:cubicBezTo>
                  <a:cubicBezTo>
                    <a:pt x="459" y="330"/>
                    <a:pt x="459" y="330"/>
                    <a:pt x="459" y="330"/>
                  </a:cubicBezTo>
                  <a:cubicBezTo>
                    <a:pt x="465" y="330"/>
                    <a:pt x="467" y="328"/>
                    <a:pt x="467" y="322"/>
                  </a:cubicBezTo>
                  <a:cubicBezTo>
                    <a:pt x="467" y="137"/>
                    <a:pt x="467" y="137"/>
                    <a:pt x="467" y="137"/>
                  </a:cubicBezTo>
                  <a:cubicBezTo>
                    <a:pt x="467" y="23"/>
                    <a:pt x="417" y="0"/>
                    <a:pt x="363" y="0"/>
                  </a:cubicBezTo>
                  <a:cubicBezTo>
                    <a:pt x="316" y="0"/>
                    <a:pt x="283" y="18"/>
                    <a:pt x="253" y="54"/>
                  </a:cubicBezTo>
                  <a:cubicBezTo>
                    <a:pt x="235" y="12"/>
                    <a:pt x="201" y="0"/>
                    <a:pt x="165" y="0"/>
                  </a:cubicBezTo>
                  <a:cubicBezTo>
                    <a:pt x="124" y="0"/>
                    <a:pt x="97" y="16"/>
                    <a:pt x="70" y="50"/>
                  </a:cubicBezTo>
                  <a:cubicBezTo>
                    <a:pt x="68" y="50"/>
                    <a:pt x="68" y="50"/>
                    <a:pt x="68" y="50"/>
                  </a:cubicBezTo>
                  <a:cubicBezTo>
                    <a:pt x="68" y="18"/>
                    <a:pt x="68" y="18"/>
                    <a:pt x="68" y="18"/>
                  </a:cubicBezTo>
                  <a:cubicBezTo>
                    <a:pt x="68" y="12"/>
                    <a:pt x="65" y="10"/>
                    <a:pt x="60" y="10"/>
                  </a:cubicBezTo>
                  <a:cubicBezTo>
                    <a:pt x="8" y="10"/>
                    <a:pt x="8" y="10"/>
                    <a:pt x="8" y="10"/>
                  </a:cubicBezTo>
                  <a:cubicBezTo>
                    <a:pt x="2" y="10"/>
                    <a:pt x="0" y="12"/>
                    <a:pt x="0" y="18"/>
                  </a:cubicBezTo>
                  <a:lnTo>
                    <a:pt x="0" y="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 xmlns:p14="http://schemas.microsoft.com/office/powerpoint/2010/main" val="183033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22000" y="1004344"/>
            <a:ext cx="8100000" cy="533400"/>
          </a:xfrm>
          <a:prstGeom prst="rect">
            <a:avLst/>
          </a:prstGeom>
        </p:spPr>
        <p:txBody>
          <a:bodyPr vert="horz" lIns="0" tIns="0" rIns="0" bIns="0" rtlCol="0" anchor="ctr">
            <a:no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522000" y="1814635"/>
            <a:ext cx="8100000" cy="4125365"/>
          </a:xfrm>
          <a:prstGeom prst="rect">
            <a:avLst/>
          </a:prstGeom>
        </p:spPr>
        <p:txBody>
          <a:bodyPr vert="horz" lIns="0" tIns="0" rIns="0" bIns="0" rtlCol="0">
            <a:no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1494000" y="6414409"/>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smtClean="0"/>
              <a:t>&lt;datum&gt;</a:t>
            </a:r>
            <a:endParaRPr lang="nl-NL" dirty="0"/>
          </a:p>
        </p:txBody>
      </p:sp>
      <p:sp>
        <p:nvSpPr>
          <p:cNvPr id="5" name="Tijdelijke aanduiding voor voettekst 4"/>
          <p:cNvSpPr>
            <a:spLocks noGrp="1"/>
          </p:cNvSpPr>
          <p:nvPr>
            <p:ph type="ftr" sz="quarter" idx="3"/>
          </p:nvPr>
        </p:nvSpPr>
        <p:spPr>
          <a:xfrm>
            <a:off x="2790000" y="6414409"/>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smtClean="0"/>
              <a:t>&lt;Titel van de presentatie&gt;</a:t>
            </a:r>
            <a:endParaRPr lang="nl-NL" dirty="0"/>
          </a:p>
        </p:txBody>
      </p:sp>
      <p:sp>
        <p:nvSpPr>
          <p:cNvPr id="6" name="Tijdelijke aanduiding voor dianummer 5"/>
          <p:cNvSpPr>
            <a:spLocks noGrp="1"/>
          </p:cNvSpPr>
          <p:nvPr>
            <p:ph type="sldNum" sz="quarter" idx="4"/>
          </p:nvPr>
        </p:nvSpPr>
        <p:spPr>
          <a:xfrm>
            <a:off x="522000" y="6414409"/>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smtClean="0"/>
              <a:t>Pagina </a:t>
            </a:r>
            <a:fld id="{7FC9B413-936F-403B-BC98-20250EBFF374}" type="slidenum">
              <a:rPr lang="nl-NL" smtClean="0"/>
              <a:pPr/>
              <a:t>‹nr.›</a:t>
            </a:fld>
            <a:endParaRPr lang="nl-NL" dirty="0"/>
          </a:p>
        </p:txBody>
      </p:sp>
      <p:sp>
        <p:nvSpPr>
          <p:cNvPr id="7" name="Rechthoek 6"/>
          <p:cNvSpPr/>
          <p:nvPr/>
        </p:nvSpPr>
        <p:spPr>
          <a:xfrm>
            <a:off x="522000" y="594000"/>
            <a:ext cx="8100000" cy="5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p:cNvSpPr/>
          <p:nvPr/>
        </p:nvSpPr>
        <p:spPr>
          <a:xfrm>
            <a:off x="522000" y="6264000"/>
            <a:ext cx="81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7200000" y="6415200"/>
            <a:ext cx="1104790" cy="136800"/>
          </a:xfrm>
          <a:prstGeom prst="rect">
            <a:avLst/>
          </a:prstGeom>
        </p:spPr>
      </p:pic>
    </p:spTree>
    <p:extLst>
      <p:ext uri="{BB962C8B-B14F-4D97-AF65-F5344CB8AC3E}">
        <p14:creationId xmlns="" xmlns:p14="http://schemas.microsoft.com/office/powerpoint/2010/main" val="78101269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60" r:id="rId4"/>
    <p:sldLayoutId id="2147483652" r:id="rId5"/>
    <p:sldLayoutId id="2147483661" r:id="rId6"/>
    <p:sldLayoutId id="2147483662" r:id="rId7"/>
    <p:sldLayoutId id="2147483663" r:id="rId8"/>
    <p:sldLayoutId id="2147483664" r:id="rId9"/>
    <p:sldLayoutId id="2147483665" r:id="rId10"/>
    <p:sldLayoutId id="2147483667" r:id="rId11"/>
    <p:sldLayoutId id="2147483670" r:id="rId12"/>
  </p:sldLayoutIdLst>
  <p:hf sldNum="0" hdr="0" ftr="0" dt="0"/>
  <p:txStyles>
    <p:titleStyle>
      <a:lvl1pPr algn="l" defTabSz="914400" rtl="0" eaLnBrk="1" latinLnBrk="0" hangingPunct="1">
        <a:lnSpc>
          <a:spcPts val="4200"/>
        </a:lnSpc>
        <a:spcBef>
          <a:spcPct val="0"/>
        </a:spcBef>
        <a:buNone/>
        <a:defRPr sz="4000" b="1" kern="1200">
          <a:solidFill>
            <a:schemeClr val="tx2"/>
          </a:solidFill>
          <a:latin typeface="+mj-lt"/>
          <a:ea typeface="+mj-ea"/>
          <a:cs typeface="+mj-cs"/>
        </a:defRPr>
      </a:lvl1pPr>
    </p:titleStyle>
    <p:bodyStyle>
      <a:lvl1pPr marL="322263" indent="-322263"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1pPr>
      <a:lvl2pPr marL="647700" indent="-325438" algn="l" defTabSz="914400" rtl="0" eaLnBrk="1" latinLnBrk="0" hangingPunct="1">
        <a:lnSpc>
          <a:spcPts val="2500"/>
        </a:lnSpc>
        <a:spcBef>
          <a:spcPts val="0"/>
        </a:spcBef>
        <a:buFont typeface="Arial" pitchFamily="34" charset="0"/>
        <a:buChar char="•"/>
        <a:defRPr sz="2000" kern="1200">
          <a:solidFill>
            <a:schemeClr val="tx1"/>
          </a:solidFill>
          <a:latin typeface="+mn-lt"/>
          <a:ea typeface="+mn-ea"/>
          <a:cs typeface="+mn-cs"/>
        </a:defRPr>
      </a:lvl2pPr>
      <a:lvl3pPr marL="969963" indent="-323850"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3pPr>
      <a:lvl4pPr marL="1293813" indent="-322263" algn="l" defTabSz="914400" rtl="0" eaLnBrk="1" latinLnBrk="0" hangingPunct="1">
        <a:lnSpc>
          <a:spcPts val="2500"/>
        </a:lnSpc>
        <a:spcBef>
          <a:spcPts val="0"/>
        </a:spcBef>
        <a:buFont typeface="Arial" pitchFamily="34" charset="0"/>
        <a:buChar char="•"/>
        <a:defRPr sz="2000" kern="1200">
          <a:solidFill>
            <a:schemeClr val="tx1"/>
          </a:solidFill>
          <a:latin typeface="+mn-lt"/>
          <a:ea typeface="+mn-ea"/>
          <a:cs typeface="+mn-cs"/>
        </a:defRPr>
      </a:lvl4pPr>
      <a:lvl5pPr marL="1619250" indent="-323850"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ideo" Target="file:///\\umcn.nl\apps\AppSense\Z586135\RedirectedFolders\Desktop\Myotonia2.mp4"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err="1" smtClean="0"/>
              <a:t>Myotonic</a:t>
            </a:r>
            <a:r>
              <a:rPr lang="nl-NL" dirty="0" smtClean="0"/>
              <a:t> </a:t>
            </a:r>
            <a:r>
              <a:rPr lang="nl-NL" dirty="0" err="1" smtClean="0"/>
              <a:t>dystrophy</a:t>
            </a:r>
            <a:endParaRPr lang="nl-NL" dirty="0"/>
          </a:p>
        </p:txBody>
      </p:sp>
      <p:sp>
        <p:nvSpPr>
          <p:cNvPr id="3" name="Ondertitel 2"/>
          <p:cNvSpPr>
            <a:spLocks noGrp="1"/>
          </p:cNvSpPr>
          <p:nvPr>
            <p:ph type="subTitle" idx="1"/>
          </p:nvPr>
        </p:nvSpPr>
        <p:spPr/>
        <p:txBody>
          <a:bodyPr/>
          <a:lstStyle/>
          <a:p>
            <a:r>
              <a:rPr lang="nl-NL" dirty="0" err="1" smtClean="0"/>
              <a:t>An</a:t>
            </a:r>
            <a:r>
              <a:rPr lang="nl-NL" dirty="0" smtClean="0"/>
              <a:t> </a:t>
            </a:r>
            <a:r>
              <a:rPr lang="nl-NL" dirty="0" err="1" smtClean="0"/>
              <a:t>overview</a:t>
            </a:r>
            <a:endParaRPr lang="nl-NL" dirty="0"/>
          </a:p>
        </p:txBody>
      </p:sp>
      <p:sp>
        <p:nvSpPr>
          <p:cNvPr id="4" name="Tijdelijke aanduiding voor tekst 3"/>
          <p:cNvSpPr>
            <a:spLocks noGrp="1"/>
          </p:cNvSpPr>
          <p:nvPr>
            <p:ph type="body" sz="quarter" idx="10"/>
          </p:nvPr>
        </p:nvSpPr>
        <p:spPr>
          <a:xfrm>
            <a:off x="846000" y="3789040"/>
            <a:ext cx="5346157" cy="635000"/>
          </a:xfrm>
        </p:spPr>
        <p:txBody>
          <a:bodyPr/>
          <a:lstStyle/>
          <a:p>
            <a:r>
              <a:rPr lang="nl-NL" dirty="0" smtClean="0"/>
              <a:t>K. Mul, MD</a:t>
            </a:r>
          </a:p>
          <a:p>
            <a:r>
              <a:rPr lang="nl-NL" dirty="0" err="1" smtClean="0"/>
              <a:t>Muscle</a:t>
            </a:r>
            <a:r>
              <a:rPr lang="nl-NL" dirty="0" smtClean="0"/>
              <a:t> Center, Radboud </a:t>
            </a:r>
            <a:r>
              <a:rPr lang="nl-NL" dirty="0" err="1" smtClean="0"/>
              <a:t>University</a:t>
            </a:r>
            <a:r>
              <a:rPr lang="nl-NL" dirty="0" smtClean="0"/>
              <a:t> </a:t>
            </a:r>
            <a:r>
              <a:rPr lang="nl-NL" dirty="0" err="1" smtClean="0"/>
              <a:t>Medical</a:t>
            </a:r>
            <a:r>
              <a:rPr lang="nl-NL" dirty="0" smtClean="0"/>
              <a:t> Center</a:t>
            </a:r>
          </a:p>
          <a:p>
            <a:r>
              <a:rPr lang="nl-NL" dirty="0" smtClean="0"/>
              <a:t>Nijmegen, the </a:t>
            </a:r>
            <a:r>
              <a:rPr lang="nl-NL" dirty="0" err="1" smtClean="0"/>
              <a:t>Netherlands</a:t>
            </a:r>
            <a:endParaRPr lang="nl-N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err="1" smtClean="0"/>
              <a:t>Congenital</a:t>
            </a:r>
            <a:r>
              <a:rPr lang="nl-NL" dirty="0" smtClean="0"/>
              <a:t> DM1</a:t>
            </a:r>
            <a:endParaRPr lang="nl-NL" dirty="0"/>
          </a:p>
        </p:txBody>
      </p:sp>
      <p:sp>
        <p:nvSpPr>
          <p:cNvPr id="5" name="Tijdelijke aanduiding voor tekst 4"/>
          <p:cNvSpPr>
            <a:spLocks noGrp="1"/>
          </p:cNvSpPr>
          <p:nvPr>
            <p:ph type="body" sz="quarter" idx="10"/>
          </p:nvPr>
        </p:nvSpPr>
        <p:spPr>
          <a:xfrm>
            <a:off x="755576" y="1844824"/>
            <a:ext cx="7632848" cy="635000"/>
          </a:xfrm>
        </p:spPr>
        <p:txBody>
          <a:bodyPr/>
          <a:lstStyle/>
          <a:p>
            <a:pPr>
              <a:buFont typeface="Arial" pitchFamily="34" charset="0"/>
              <a:buChar char="•"/>
            </a:pPr>
            <a:r>
              <a:rPr lang="nl-NL" dirty="0" err="1" smtClean="0">
                <a:solidFill>
                  <a:schemeClr val="tx1"/>
                </a:solidFill>
              </a:rPr>
              <a:t>Severe</a:t>
            </a:r>
            <a:r>
              <a:rPr lang="nl-NL" dirty="0" smtClean="0">
                <a:solidFill>
                  <a:schemeClr val="tx1"/>
                </a:solidFill>
              </a:rPr>
              <a:t>, </a:t>
            </a:r>
            <a:r>
              <a:rPr lang="en-US" dirty="0" smtClean="0">
                <a:solidFill>
                  <a:schemeClr val="tx1"/>
                </a:solidFill>
              </a:rPr>
              <a:t>can present potentially life-threatening issues at birth</a:t>
            </a:r>
          </a:p>
          <a:p>
            <a:pPr>
              <a:buFont typeface="Arial" pitchFamily="34" charset="0"/>
              <a:buChar char="•"/>
            </a:pPr>
            <a:endParaRPr lang="en-US" dirty="0" smtClean="0">
              <a:solidFill>
                <a:schemeClr val="tx1"/>
              </a:solidFill>
            </a:endParaRPr>
          </a:p>
          <a:p>
            <a:pPr>
              <a:buFont typeface="Arial" pitchFamily="34" charset="0"/>
              <a:buChar char="•"/>
            </a:pPr>
            <a:r>
              <a:rPr lang="nl-NL" dirty="0" smtClean="0">
                <a:solidFill>
                  <a:schemeClr val="tx1"/>
                </a:solidFill>
              </a:rPr>
              <a:t>99% of cases is </a:t>
            </a:r>
            <a:r>
              <a:rPr lang="nl-NL" dirty="0" err="1" smtClean="0">
                <a:solidFill>
                  <a:schemeClr val="tx1"/>
                </a:solidFill>
              </a:rPr>
              <a:t>passed</a:t>
            </a:r>
            <a:r>
              <a:rPr lang="nl-NL" dirty="0" smtClean="0">
                <a:solidFill>
                  <a:schemeClr val="tx1"/>
                </a:solidFill>
              </a:rPr>
              <a:t> </a:t>
            </a:r>
            <a:r>
              <a:rPr lang="nl-NL" dirty="0" err="1" smtClean="0">
                <a:solidFill>
                  <a:schemeClr val="tx1"/>
                </a:solidFill>
              </a:rPr>
              <a:t>on</a:t>
            </a:r>
            <a:r>
              <a:rPr lang="nl-NL" dirty="0" smtClean="0">
                <a:solidFill>
                  <a:schemeClr val="tx1"/>
                </a:solidFill>
              </a:rPr>
              <a:t> </a:t>
            </a:r>
            <a:r>
              <a:rPr lang="nl-NL" dirty="0" err="1" smtClean="0">
                <a:solidFill>
                  <a:schemeClr val="tx1"/>
                </a:solidFill>
              </a:rPr>
              <a:t>from</a:t>
            </a:r>
            <a:r>
              <a:rPr lang="nl-NL" dirty="0" smtClean="0">
                <a:solidFill>
                  <a:schemeClr val="tx1"/>
                </a:solidFill>
              </a:rPr>
              <a:t> </a:t>
            </a:r>
            <a:r>
              <a:rPr lang="nl-NL" dirty="0" err="1" smtClean="0">
                <a:solidFill>
                  <a:schemeClr val="tx1"/>
                </a:solidFill>
              </a:rPr>
              <a:t>mother</a:t>
            </a:r>
            <a:r>
              <a:rPr lang="nl-NL" dirty="0" smtClean="0">
                <a:solidFill>
                  <a:schemeClr val="tx1"/>
                </a:solidFill>
              </a:rPr>
              <a:t> to </a:t>
            </a:r>
            <a:r>
              <a:rPr lang="nl-NL" dirty="0" err="1" smtClean="0">
                <a:solidFill>
                  <a:schemeClr val="tx1"/>
                </a:solidFill>
              </a:rPr>
              <a:t>child</a:t>
            </a:r>
            <a:r>
              <a:rPr lang="nl-NL" dirty="0" smtClean="0">
                <a:solidFill>
                  <a:schemeClr val="tx1"/>
                </a:solidFill>
              </a:rPr>
              <a:t> </a:t>
            </a:r>
          </a:p>
          <a:p>
            <a:pPr>
              <a:buFont typeface="Arial" pitchFamily="34" charset="0"/>
              <a:buChar char="•"/>
            </a:pPr>
            <a:endParaRPr lang="nl-NL" dirty="0" smtClean="0">
              <a:solidFill>
                <a:schemeClr val="tx1"/>
              </a:solidFill>
            </a:endParaRPr>
          </a:p>
          <a:p>
            <a:pPr>
              <a:buFont typeface="Arial" pitchFamily="34" charset="0"/>
              <a:buChar char="•"/>
            </a:pPr>
            <a:r>
              <a:rPr lang="nl-NL" dirty="0" err="1" smtClean="0">
                <a:solidFill>
                  <a:schemeClr val="tx1"/>
                </a:solidFill>
              </a:rPr>
              <a:t>Before</a:t>
            </a:r>
            <a:r>
              <a:rPr lang="nl-NL" dirty="0" smtClean="0">
                <a:solidFill>
                  <a:schemeClr val="tx1"/>
                </a:solidFill>
              </a:rPr>
              <a:t> </a:t>
            </a:r>
            <a:r>
              <a:rPr lang="nl-NL" dirty="0" err="1" smtClean="0">
                <a:solidFill>
                  <a:schemeClr val="tx1"/>
                </a:solidFill>
              </a:rPr>
              <a:t>birth</a:t>
            </a:r>
            <a:r>
              <a:rPr lang="nl-NL" dirty="0" smtClean="0">
                <a:solidFill>
                  <a:schemeClr val="tx1"/>
                </a:solidFill>
              </a:rPr>
              <a:t>: </a:t>
            </a:r>
            <a:r>
              <a:rPr lang="en-US" dirty="0" smtClean="0">
                <a:solidFill>
                  <a:schemeClr val="tx1"/>
                </a:solidFill>
              </a:rPr>
              <a:t>an excess of amniotic fluid </a:t>
            </a:r>
            <a:r>
              <a:rPr lang="nl-NL" dirty="0" smtClean="0">
                <a:solidFill>
                  <a:schemeClr val="tx1"/>
                </a:solidFill>
              </a:rPr>
              <a:t>and </a:t>
            </a:r>
            <a:r>
              <a:rPr lang="nl-NL" dirty="0" err="1" smtClean="0">
                <a:solidFill>
                  <a:schemeClr val="tx1"/>
                </a:solidFill>
              </a:rPr>
              <a:t>reduced</a:t>
            </a:r>
            <a:r>
              <a:rPr lang="nl-NL" dirty="0" smtClean="0">
                <a:solidFill>
                  <a:schemeClr val="tx1"/>
                </a:solidFill>
              </a:rPr>
              <a:t> </a:t>
            </a:r>
            <a:r>
              <a:rPr lang="nl-NL" dirty="0" err="1" smtClean="0">
                <a:solidFill>
                  <a:schemeClr val="tx1"/>
                </a:solidFill>
              </a:rPr>
              <a:t>fetal</a:t>
            </a:r>
            <a:r>
              <a:rPr lang="nl-NL" dirty="0" smtClean="0">
                <a:solidFill>
                  <a:schemeClr val="tx1"/>
                </a:solidFill>
              </a:rPr>
              <a:t> </a:t>
            </a:r>
            <a:r>
              <a:rPr lang="nl-NL" dirty="0" err="1" smtClean="0">
                <a:solidFill>
                  <a:schemeClr val="tx1"/>
                </a:solidFill>
              </a:rPr>
              <a:t>movements</a:t>
            </a:r>
            <a:r>
              <a:rPr lang="nl-NL" dirty="0" smtClean="0">
                <a:solidFill>
                  <a:schemeClr val="tx1"/>
                </a:solidFill>
              </a:rPr>
              <a:t> </a:t>
            </a:r>
          </a:p>
          <a:p>
            <a:pPr>
              <a:buFont typeface="Arial" pitchFamily="34" charset="0"/>
              <a:buChar char="•"/>
            </a:pPr>
            <a:endParaRPr lang="nl-NL" dirty="0" smtClean="0">
              <a:solidFill>
                <a:schemeClr val="tx1"/>
              </a:solidFill>
            </a:endParaRPr>
          </a:p>
          <a:p>
            <a:pPr>
              <a:buFont typeface="Arial" pitchFamily="34" charset="0"/>
              <a:buChar char="•"/>
            </a:pPr>
            <a:r>
              <a:rPr lang="nl-NL" dirty="0" err="1" smtClean="0">
                <a:solidFill>
                  <a:schemeClr val="tx1"/>
                </a:solidFill>
              </a:rPr>
              <a:t>After</a:t>
            </a:r>
            <a:r>
              <a:rPr lang="nl-NL" dirty="0" smtClean="0">
                <a:solidFill>
                  <a:schemeClr val="tx1"/>
                </a:solidFill>
              </a:rPr>
              <a:t> </a:t>
            </a:r>
            <a:r>
              <a:rPr lang="nl-NL" dirty="0" err="1" smtClean="0">
                <a:solidFill>
                  <a:schemeClr val="tx1"/>
                </a:solidFill>
              </a:rPr>
              <a:t>delivery</a:t>
            </a:r>
            <a:r>
              <a:rPr lang="nl-NL" dirty="0" smtClean="0">
                <a:solidFill>
                  <a:schemeClr val="tx1"/>
                </a:solidFill>
              </a:rPr>
              <a:t>: </a:t>
            </a:r>
            <a:r>
              <a:rPr lang="nl-NL" dirty="0" err="1" smtClean="0">
                <a:solidFill>
                  <a:schemeClr val="tx1"/>
                </a:solidFill>
              </a:rPr>
              <a:t>severe</a:t>
            </a:r>
            <a:r>
              <a:rPr lang="nl-NL" dirty="0" smtClean="0">
                <a:solidFill>
                  <a:schemeClr val="tx1"/>
                </a:solidFill>
              </a:rPr>
              <a:t> </a:t>
            </a:r>
            <a:r>
              <a:rPr lang="nl-NL" dirty="0" err="1" smtClean="0">
                <a:solidFill>
                  <a:schemeClr val="tx1"/>
                </a:solidFill>
              </a:rPr>
              <a:t>generalized</a:t>
            </a:r>
            <a:r>
              <a:rPr lang="nl-NL" dirty="0" smtClean="0">
                <a:solidFill>
                  <a:schemeClr val="tx1"/>
                </a:solidFill>
              </a:rPr>
              <a:t> </a:t>
            </a:r>
            <a:r>
              <a:rPr lang="nl-NL" dirty="0" err="1" smtClean="0">
                <a:solidFill>
                  <a:schemeClr val="tx1"/>
                </a:solidFill>
              </a:rPr>
              <a:t>weakness</a:t>
            </a:r>
            <a:r>
              <a:rPr lang="nl-NL" dirty="0" smtClean="0">
                <a:solidFill>
                  <a:schemeClr val="tx1"/>
                </a:solidFill>
              </a:rPr>
              <a:t> and </a:t>
            </a:r>
            <a:r>
              <a:rPr lang="nl-NL" dirty="0" err="1" smtClean="0">
                <a:solidFill>
                  <a:schemeClr val="tx1"/>
                </a:solidFill>
              </a:rPr>
              <a:t>hypotonia</a:t>
            </a:r>
            <a:r>
              <a:rPr lang="nl-NL" dirty="0" smtClean="0">
                <a:solidFill>
                  <a:schemeClr val="tx1"/>
                </a:solidFill>
              </a:rPr>
              <a:t> (floppy baby),  </a:t>
            </a:r>
            <a:r>
              <a:rPr lang="nl-NL" dirty="0" err="1" smtClean="0">
                <a:solidFill>
                  <a:schemeClr val="tx1"/>
                </a:solidFill>
              </a:rPr>
              <a:t>respiratory</a:t>
            </a:r>
            <a:r>
              <a:rPr lang="nl-NL" dirty="0" smtClean="0">
                <a:solidFill>
                  <a:schemeClr val="tx1"/>
                </a:solidFill>
              </a:rPr>
              <a:t> </a:t>
            </a:r>
            <a:r>
              <a:rPr lang="nl-NL" dirty="0" err="1" smtClean="0">
                <a:solidFill>
                  <a:schemeClr val="tx1"/>
                </a:solidFill>
              </a:rPr>
              <a:t>problems</a:t>
            </a:r>
            <a:endParaRPr lang="nl-NL" dirty="0" smtClean="0">
              <a:solidFill>
                <a:schemeClr val="tx1"/>
              </a:solidFill>
            </a:endParaRPr>
          </a:p>
          <a:p>
            <a:pPr>
              <a:buFont typeface="Arial" pitchFamily="34" charset="0"/>
              <a:buChar char="•"/>
            </a:pPr>
            <a:endParaRPr lang="nl-NL" dirty="0" smtClean="0">
              <a:solidFill>
                <a:schemeClr val="tx1"/>
              </a:solidFill>
            </a:endParaRPr>
          </a:p>
          <a:p>
            <a:pPr>
              <a:buFont typeface="Arial" pitchFamily="34" charset="0"/>
              <a:buChar char="•"/>
            </a:pPr>
            <a:endParaRPr lang="nl-NL"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err="1" smtClean="0"/>
              <a:t>Congenital</a:t>
            </a:r>
            <a:r>
              <a:rPr lang="nl-NL" dirty="0" smtClean="0"/>
              <a:t> DM1</a:t>
            </a:r>
            <a:endParaRPr lang="nl-NL" dirty="0"/>
          </a:p>
        </p:txBody>
      </p:sp>
      <p:sp>
        <p:nvSpPr>
          <p:cNvPr id="5" name="Tijdelijke aanduiding voor tekst 4"/>
          <p:cNvSpPr>
            <a:spLocks noGrp="1"/>
          </p:cNvSpPr>
          <p:nvPr>
            <p:ph type="body" sz="quarter" idx="10"/>
          </p:nvPr>
        </p:nvSpPr>
        <p:spPr>
          <a:xfrm>
            <a:off x="755576" y="1844824"/>
            <a:ext cx="7416824" cy="635000"/>
          </a:xfrm>
        </p:spPr>
        <p:txBody>
          <a:bodyPr/>
          <a:lstStyle/>
          <a:p>
            <a:pPr>
              <a:buFont typeface="Arial" pitchFamily="34" charset="0"/>
              <a:buChar char="•"/>
            </a:pPr>
            <a:r>
              <a:rPr lang="nl-NL" dirty="0" err="1" smtClean="0">
                <a:solidFill>
                  <a:schemeClr val="tx1"/>
                </a:solidFill>
              </a:rPr>
              <a:t>Characteristic</a:t>
            </a:r>
            <a:r>
              <a:rPr lang="nl-NL" dirty="0" smtClean="0">
                <a:solidFill>
                  <a:schemeClr val="tx1"/>
                </a:solidFill>
              </a:rPr>
              <a:t> ‘</a:t>
            </a:r>
            <a:r>
              <a:rPr lang="nl-NL" dirty="0" err="1" smtClean="0">
                <a:solidFill>
                  <a:schemeClr val="tx1"/>
                </a:solidFill>
              </a:rPr>
              <a:t>tented</a:t>
            </a:r>
            <a:r>
              <a:rPr lang="nl-NL" dirty="0" smtClean="0">
                <a:solidFill>
                  <a:schemeClr val="tx1"/>
                </a:solidFill>
              </a:rPr>
              <a:t>’ upper lip </a:t>
            </a:r>
            <a:r>
              <a:rPr lang="nl-NL" dirty="0" err="1" smtClean="0">
                <a:solidFill>
                  <a:schemeClr val="tx1"/>
                </a:solidFill>
              </a:rPr>
              <a:t>making</a:t>
            </a:r>
            <a:r>
              <a:rPr lang="nl-NL" dirty="0" smtClean="0">
                <a:solidFill>
                  <a:schemeClr val="tx1"/>
                </a:solidFill>
              </a:rPr>
              <a:t> </a:t>
            </a:r>
            <a:r>
              <a:rPr lang="nl-NL" dirty="0" err="1" smtClean="0">
                <a:solidFill>
                  <a:schemeClr val="tx1"/>
                </a:solidFill>
              </a:rPr>
              <a:t>suckling</a:t>
            </a:r>
            <a:r>
              <a:rPr lang="nl-NL" dirty="0" smtClean="0">
                <a:solidFill>
                  <a:schemeClr val="tx1"/>
                </a:solidFill>
              </a:rPr>
              <a:t> </a:t>
            </a:r>
            <a:r>
              <a:rPr lang="nl-NL" dirty="0" err="1" smtClean="0">
                <a:solidFill>
                  <a:schemeClr val="tx1"/>
                </a:solidFill>
              </a:rPr>
              <a:t>difficult</a:t>
            </a:r>
            <a:endParaRPr lang="nl-NL" dirty="0" smtClean="0">
              <a:solidFill>
                <a:schemeClr val="tx1"/>
              </a:solidFill>
            </a:endParaRPr>
          </a:p>
          <a:p>
            <a:pPr>
              <a:buFont typeface="Arial" pitchFamily="34" charset="0"/>
              <a:buChar char="•"/>
            </a:pPr>
            <a:endParaRPr lang="nl-NL" dirty="0" smtClean="0">
              <a:solidFill>
                <a:schemeClr val="tx1"/>
              </a:solidFill>
            </a:endParaRPr>
          </a:p>
          <a:p>
            <a:pPr>
              <a:buFont typeface="Arial" pitchFamily="34" charset="0"/>
              <a:buChar char="•"/>
            </a:pPr>
            <a:endParaRPr lang="nl-NL" dirty="0">
              <a:solidFill>
                <a:schemeClr val="tx1"/>
              </a:solidFill>
            </a:endParaRPr>
          </a:p>
        </p:txBody>
      </p:sp>
      <p:pic>
        <p:nvPicPr>
          <p:cNvPr id="65538" name="Picture 2" descr="http://myotonicdystrophy.com/wp/wp-content/uploads/2012/09/Infant-with-Myotonic.jpg"/>
          <p:cNvPicPr>
            <a:picLocks noChangeAspect="1" noChangeArrowheads="1"/>
          </p:cNvPicPr>
          <p:nvPr/>
        </p:nvPicPr>
        <p:blipFill>
          <a:blip r:embed="rId2" cstate="print"/>
          <a:srcRect/>
          <a:stretch>
            <a:fillRect/>
          </a:stretch>
        </p:blipFill>
        <p:spPr bwMode="auto">
          <a:xfrm>
            <a:off x="2843808" y="2276872"/>
            <a:ext cx="2775560" cy="417921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err="1" smtClean="0"/>
              <a:t>Congenital</a:t>
            </a:r>
            <a:r>
              <a:rPr lang="nl-NL" dirty="0" smtClean="0"/>
              <a:t> DM1</a:t>
            </a:r>
            <a:endParaRPr lang="nl-NL" dirty="0"/>
          </a:p>
        </p:txBody>
      </p:sp>
      <p:sp>
        <p:nvSpPr>
          <p:cNvPr id="5" name="Tijdelijke aanduiding voor tekst 4"/>
          <p:cNvSpPr>
            <a:spLocks noGrp="1"/>
          </p:cNvSpPr>
          <p:nvPr>
            <p:ph type="body" sz="quarter" idx="10"/>
          </p:nvPr>
        </p:nvSpPr>
        <p:spPr>
          <a:xfrm>
            <a:off x="755576" y="1556792"/>
            <a:ext cx="7416824" cy="635000"/>
          </a:xfrm>
        </p:spPr>
        <p:txBody>
          <a:bodyPr/>
          <a:lstStyle/>
          <a:p>
            <a:pPr>
              <a:lnSpc>
                <a:spcPct val="150000"/>
              </a:lnSpc>
              <a:buFont typeface="Arial" pitchFamily="34" charset="0"/>
              <a:buChar char="•"/>
            </a:pPr>
            <a:r>
              <a:rPr lang="nl-NL" dirty="0" smtClean="0">
                <a:solidFill>
                  <a:schemeClr val="tx1"/>
                </a:solidFill>
              </a:rPr>
              <a:t>High </a:t>
            </a:r>
            <a:r>
              <a:rPr lang="nl-NL" dirty="0" err="1" smtClean="0">
                <a:solidFill>
                  <a:schemeClr val="tx1"/>
                </a:solidFill>
              </a:rPr>
              <a:t>mortality</a:t>
            </a:r>
            <a:r>
              <a:rPr lang="nl-NL" dirty="0" smtClean="0">
                <a:solidFill>
                  <a:schemeClr val="tx1"/>
                </a:solidFill>
              </a:rPr>
              <a:t> </a:t>
            </a:r>
            <a:r>
              <a:rPr lang="nl-NL" dirty="0" err="1" smtClean="0">
                <a:solidFill>
                  <a:schemeClr val="tx1"/>
                </a:solidFill>
              </a:rPr>
              <a:t>rate</a:t>
            </a:r>
            <a:r>
              <a:rPr lang="nl-NL" dirty="0" smtClean="0">
                <a:solidFill>
                  <a:schemeClr val="tx1"/>
                </a:solidFill>
              </a:rPr>
              <a:t> in baby’s </a:t>
            </a:r>
            <a:r>
              <a:rPr lang="nl-NL" dirty="0" err="1" smtClean="0">
                <a:solidFill>
                  <a:schemeClr val="tx1"/>
                </a:solidFill>
              </a:rPr>
              <a:t>due</a:t>
            </a:r>
            <a:r>
              <a:rPr lang="nl-NL" dirty="0" smtClean="0">
                <a:solidFill>
                  <a:schemeClr val="tx1"/>
                </a:solidFill>
              </a:rPr>
              <a:t> to </a:t>
            </a:r>
            <a:r>
              <a:rPr lang="nl-NL" dirty="0" err="1" smtClean="0">
                <a:solidFill>
                  <a:schemeClr val="tx1"/>
                </a:solidFill>
              </a:rPr>
              <a:t>respiratory</a:t>
            </a:r>
            <a:r>
              <a:rPr lang="nl-NL" dirty="0" smtClean="0">
                <a:solidFill>
                  <a:schemeClr val="tx1"/>
                </a:solidFill>
              </a:rPr>
              <a:t> </a:t>
            </a:r>
            <a:r>
              <a:rPr lang="nl-NL" dirty="0" err="1" smtClean="0">
                <a:solidFill>
                  <a:schemeClr val="tx1"/>
                </a:solidFill>
              </a:rPr>
              <a:t>failure</a:t>
            </a:r>
            <a:r>
              <a:rPr lang="nl-NL" dirty="0" smtClean="0">
                <a:solidFill>
                  <a:schemeClr val="tx1"/>
                </a:solidFill>
              </a:rPr>
              <a:t> </a:t>
            </a:r>
          </a:p>
          <a:p>
            <a:pPr>
              <a:lnSpc>
                <a:spcPct val="150000"/>
              </a:lnSpc>
              <a:buFont typeface="Arial" pitchFamily="34" charset="0"/>
              <a:buChar char="•"/>
            </a:pPr>
            <a:r>
              <a:rPr lang="nl-NL" dirty="0" err="1" smtClean="0">
                <a:solidFill>
                  <a:schemeClr val="tx1"/>
                </a:solidFill>
              </a:rPr>
              <a:t>Common</a:t>
            </a:r>
            <a:r>
              <a:rPr lang="nl-NL" dirty="0" smtClean="0">
                <a:solidFill>
                  <a:schemeClr val="tx1"/>
                </a:solidFill>
              </a:rPr>
              <a:t> </a:t>
            </a:r>
            <a:r>
              <a:rPr lang="nl-NL" dirty="0" err="1" smtClean="0">
                <a:solidFill>
                  <a:schemeClr val="tx1"/>
                </a:solidFill>
              </a:rPr>
              <a:t>problems</a:t>
            </a:r>
            <a:r>
              <a:rPr lang="nl-NL" dirty="0" smtClean="0">
                <a:solidFill>
                  <a:schemeClr val="tx1"/>
                </a:solidFill>
              </a:rPr>
              <a:t>: feeding </a:t>
            </a:r>
            <a:r>
              <a:rPr lang="nl-NL" dirty="0" err="1" smtClean="0">
                <a:solidFill>
                  <a:schemeClr val="tx1"/>
                </a:solidFill>
              </a:rPr>
              <a:t>difficulties</a:t>
            </a:r>
            <a:r>
              <a:rPr lang="nl-NL" dirty="0" smtClean="0">
                <a:solidFill>
                  <a:schemeClr val="tx1"/>
                </a:solidFill>
              </a:rPr>
              <a:t>, </a:t>
            </a:r>
            <a:r>
              <a:rPr lang="nl-NL" dirty="0" err="1" smtClean="0">
                <a:solidFill>
                  <a:schemeClr val="tx1"/>
                </a:solidFill>
              </a:rPr>
              <a:t>failure</a:t>
            </a:r>
            <a:r>
              <a:rPr lang="nl-NL" dirty="0" smtClean="0">
                <a:solidFill>
                  <a:schemeClr val="tx1"/>
                </a:solidFill>
              </a:rPr>
              <a:t> to </a:t>
            </a:r>
            <a:r>
              <a:rPr lang="nl-NL" dirty="0" err="1" smtClean="0">
                <a:solidFill>
                  <a:schemeClr val="tx1"/>
                </a:solidFill>
              </a:rPr>
              <a:t>thrive</a:t>
            </a:r>
            <a:r>
              <a:rPr lang="nl-NL" dirty="0" smtClean="0">
                <a:solidFill>
                  <a:schemeClr val="tx1"/>
                </a:solidFill>
              </a:rPr>
              <a:t>, club </a:t>
            </a:r>
            <a:r>
              <a:rPr lang="nl-NL" dirty="0" err="1" smtClean="0">
                <a:solidFill>
                  <a:schemeClr val="tx1"/>
                </a:solidFill>
              </a:rPr>
              <a:t>feet</a:t>
            </a:r>
            <a:endParaRPr lang="nl-NL" dirty="0" smtClean="0">
              <a:solidFill>
                <a:schemeClr val="tx1"/>
              </a:solidFill>
            </a:endParaRPr>
          </a:p>
          <a:p>
            <a:pPr>
              <a:lnSpc>
                <a:spcPct val="150000"/>
              </a:lnSpc>
              <a:buFont typeface="Arial" pitchFamily="34" charset="0"/>
              <a:buChar char="•"/>
            </a:pPr>
            <a:endParaRPr lang="nl-NL" dirty="0" smtClean="0">
              <a:solidFill>
                <a:schemeClr val="tx1"/>
              </a:solidFill>
            </a:endParaRPr>
          </a:p>
          <a:p>
            <a:pPr>
              <a:lnSpc>
                <a:spcPct val="150000"/>
              </a:lnSpc>
              <a:buFont typeface="Arial" pitchFamily="34" charset="0"/>
              <a:buChar char="•"/>
            </a:pPr>
            <a:r>
              <a:rPr lang="nl-NL" dirty="0" err="1" smtClean="0">
                <a:solidFill>
                  <a:schemeClr val="tx1"/>
                </a:solidFill>
              </a:rPr>
              <a:t>Surviving</a:t>
            </a:r>
            <a:r>
              <a:rPr lang="nl-NL" dirty="0" smtClean="0">
                <a:solidFill>
                  <a:schemeClr val="tx1"/>
                </a:solidFill>
              </a:rPr>
              <a:t> </a:t>
            </a:r>
            <a:r>
              <a:rPr lang="nl-NL" dirty="0" err="1" smtClean="0">
                <a:solidFill>
                  <a:schemeClr val="tx1"/>
                </a:solidFill>
              </a:rPr>
              <a:t>children</a:t>
            </a:r>
            <a:r>
              <a:rPr lang="nl-NL" dirty="0" smtClean="0">
                <a:solidFill>
                  <a:schemeClr val="tx1"/>
                </a:solidFill>
              </a:rPr>
              <a:t>:</a:t>
            </a:r>
          </a:p>
          <a:p>
            <a:pPr>
              <a:lnSpc>
                <a:spcPct val="150000"/>
              </a:lnSpc>
              <a:buFont typeface="Arial" pitchFamily="34" charset="0"/>
              <a:buChar char="•"/>
            </a:pPr>
            <a:r>
              <a:rPr lang="nl-NL" dirty="0" err="1" smtClean="0">
                <a:solidFill>
                  <a:schemeClr val="tx1"/>
                </a:solidFill>
              </a:rPr>
              <a:t>gradual</a:t>
            </a:r>
            <a:r>
              <a:rPr lang="nl-NL" dirty="0" smtClean="0">
                <a:solidFill>
                  <a:schemeClr val="tx1"/>
                </a:solidFill>
              </a:rPr>
              <a:t> </a:t>
            </a:r>
            <a:r>
              <a:rPr lang="nl-NL" dirty="0" err="1" smtClean="0">
                <a:solidFill>
                  <a:schemeClr val="tx1"/>
                </a:solidFill>
              </a:rPr>
              <a:t>improvement</a:t>
            </a:r>
            <a:r>
              <a:rPr lang="nl-NL" dirty="0" smtClean="0">
                <a:solidFill>
                  <a:schemeClr val="tx1"/>
                </a:solidFill>
              </a:rPr>
              <a:t> in motor </a:t>
            </a:r>
            <a:r>
              <a:rPr lang="nl-NL" dirty="0" err="1" smtClean="0">
                <a:solidFill>
                  <a:schemeClr val="tx1"/>
                </a:solidFill>
              </a:rPr>
              <a:t>function</a:t>
            </a:r>
            <a:r>
              <a:rPr lang="nl-NL" dirty="0" smtClean="0">
                <a:solidFill>
                  <a:schemeClr val="tx1"/>
                </a:solidFill>
              </a:rPr>
              <a:t> and </a:t>
            </a:r>
            <a:r>
              <a:rPr lang="nl-NL" dirty="0" err="1" smtClean="0">
                <a:solidFill>
                  <a:schemeClr val="tx1"/>
                </a:solidFill>
              </a:rPr>
              <a:t>respiratory</a:t>
            </a:r>
            <a:r>
              <a:rPr lang="nl-NL" dirty="0" smtClean="0">
                <a:solidFill>
                  <a:schemeClr val="tx1"/>
                </a:solidFill>
              </a:rPr>
              <a:t> </a:t>
            </a:r>
            <a:r>
              <a:rPr lang="nl-NL" dirty="0" err="1" smtClean="0">
                <a:solidFill>
                  <a:schemeClr val="tx1"/>
                </a:solidFill>
              </a:rPr>
              <a:t>function</a:t>
            </a:r>
            <a:r>
              <a:rPr lang="nl-NL" dirty="0" smtClean="0">
                <a:solidFill>
                  <a:schemeClr val="tx1"/>
                </a:solidFill>
              </a:rPr>
              <a:t>, </a:t>
            </a:r>
            <a:r>
              <a:rPr lang="nl-NL" dirty="0" err="1" smtClean="0">
                <a:solidFill>
                  <a:schemeClr val="tx1"/>
                </a:solidFill>
              </a:rPr>
              <a:t>become</a:t>
            </a:r>
            <a:r>
              <a:rPr lang="nl-NL" dirty="0" smtClean="0">
                <a:solidFill>
                  <a:schemeClr val="tx1"/>
                </a:solidFill>
              </a:rPr>
              <a:t> </a:t>
            </a:r>
            <a:r>
              <a:rPr lang="nl-NL" dirty="0" err="1" smtClean="0">
                <a:solidFill>
                  <a:schemeClr val="tx1"/>
                </a:solidFill>
              </a:rPr>
              <a:t>able</a:t>
            </a:r>
            <a:r>
              <a:rPr lang="nl-NL" dirty="0" smtClean="0">
                <a:solidFill>
                  <a:schemeClr val="tx1"/>
                </a:solidFill>
              </a:rPr>
              <a:t> to walk </a:t>
            </a:r>
          </a:p>
          <a:p>
            <a:pPr>
              <a:lnSpc>
                <a:spcPct val="150000"/>
              </a:lnSpc>
              <a:buFont typeface="Arial" pitchFamily="34" charset="0"/>
              <a:buChar char="•"/>
            </a:pPr>
            <a:r>
              <a:rPr lang="nl-NL" dirty="0" err="1" smtClean="0">
                <a:solidFill>
                  <a:schemeClr val="tx1"/>
                </a:solidFill>
              </a:rPr>
              <a:t>Learning</a:t>
            </a:r>
            <a:r>
              <a:rPr lang="nl-NL" dirty="0" smtClean="0">
                <a:solidFill>
                  <a:schemeClr val="tx1"/>
                </a:solidFill>
              </a:rPr>
              <a:t> </a:t>
            </a:r>
            <a:r>
              <a:rPr lang="nl-NL" dirty="0" err="1" smtClean="0">
                <a:solidFill>
                  <a:schemeClr val="tx1"/>
                </a:solidFill>
              </a:rPr>
              <a:t>difficulties</a:t>
            </a:r>
            <a:endParaRPr lang="nl-NL" dirty="0" smtClean="0">
              <a:solidFill>
                <a:schemeClr val="tx1"/>
              </a:solidFill>
            </a:endParaRPr>
          </a:p>
          <a:p>
            <a:pPr>
              <a:lnSpc>
                <a:spcPct val="150000"/>
              </a:lnSpc>
              <a:buFont typeface="Arial" pitchFamily="34" charset="0"/>
              <a:buChar char="•"/>
            </a:pPr>
            <a:r>
              <a:rPr lang="nl-NL" dirty="0" err="1" smtClean="0">
                <a:solidFill>
                  <a:schemeClr val="tx1"/>
                </a:solidFill>
              </a:rPr>
              <a:t>Early</a:t>
            </a:r>
            <a:r>
              <a:rPr lang="nl-NL" dirty="0" smtClean="0">
                <a:solidFill>
                  <a:schemeClr val="tx1"/>
                </a:solidFill>
              </a:rPr>
              <a:t> </a:t>
            </a:r>
            <a:r>
              <a:rPr lang="nl-NL" dirty="0" err="1" smtClean="0">
                <a:solidFill>
                  <a:schemeClr val="tx1"/>
                </a:solidFill>
              </a:rPr>
              <a:t>adulthood</a:t>
            </a:r>
            <a:r>
              <a:rPr lang="nl-NL" dirty="0" smtClean="0">
                <a:solidFill>
                  <a:schemeClr val="tx1"/>
                </a:solidFill>
              </a:rPr>
              <a:t>: </a:t>
            </a:r>
            <a:r>
              <a:rPr lang="nl-NL" dirty="0" err="1" smtClean="0">
                <a:solidFill>
                  <a:schemeClr val="tx1"/>
                </a:solidFill>
              </a:rPr>
              <a:t>symptoms</a:t>
            </a:r>
            <a:r>
              <a:rPr lang="nl-NL" dirty="0" smtClean="0">
                <a:solidFill>
                  <a:schemeClr val="tx1"/>
                </a:solidFill>
              </a:rPr>
              <a:t> as in the </a:t>
            </a:r>
            <a:r>
              <a:rPr lang="nl-NL" dirty="0" err="1" smtClean="0">
                <a:solidFill>
                  <a:schemeClr val="tx1"/>
                </a:solidFill>
              </a:rPr>
              <a:t>classical</a:t>
            </a:r>
            <a:r>
              <a:rPr lang="nl-NL" dirty="0" smtClean="0">
                <a:solidFill>
                  <a:schemeClr val="tx1"/>
                </a:solidFill>
              </a:rPr>
              <a:t> </a:t>
            </a:r>
            <a:r>
              <a:rPr lang="nl-NL" dirty="0" err="1" smtClean="0">
                <a:solidFill>
                  <a:schemeClr val="tx1"/>
                </a:solidFill>
              </a:rPr>
              <a:t>form</a:t>
            </a:r>
            <a:r>
              <a:rPr lang="nl-NL" dirty="0" smtClean="0">
                <a:solidFill>
                  <a:schemeClr val="tx1"/>
                </a:solidFill>
              </a:rPr>
              <a:t> of DM1 </a:t>
            </a:r>
            <a:r>
              <a:rPr lang="nl-NL" dirty="0" err="1" smtClean="0">
                <a:solidFill>
                  <a:schemeClr val="tx1"/>
                </a:solidFill>
              </a:rPr>
              <a:t>can</a:t>
            </a:r>
            <a:r>
              <a:rPr lang="nl-NL" dirty="0" smtClean="0">
                <a:solidFill>
                  <a:schemeClr val="tx1"/>
                </a:solidFill>
              </a:rPr>
              <a:t> </a:t>
            </a:r>
            <a:r>
              <a:rPr lang="nl-NL" dirty="0" err="1" smtClean="0">
                <a:solidFill>
                  <a:schemeClr val="tx1"/>
                </a:solidFill>
              </a:rPr>
              <a:t>develop</a:t>
            </a:r>
            <a:endParaRPr lang="nl-NL" dirty="0" smtClean="0">
              <a:solidFill>
                <a:schemeClr val="tx1"/>
              </a:solidFill>
            </a:endParaRPr>
          </a:p>
          <a:p>
            <a:pPr>
              <a:lnSpc>
                <a:spcPct val="150000"/>
              </a:lnSpc>
              <a:buFont typeface="Arial" pitchFamily="34" charset="0"/>
              <a:buChar char="•"/>
            </a:pPr>
            <a:r>
              <a:rPr lang="nl-NL" dirty="0" err="1" smtClean="0">
                <a:solidFill>
                  <a:schemeClr val="tx1"/>
                </a:solidFill>
              </a:rPr>
              <a:t>Often</a:t>
            </a:r>
            <a:r>
              <a:rPr lang="nl-NL" dirty="0" smtClean="0">
                <a:solidFill>
                  <a:schemeClr val="tx1"/>
                </a:solidFill>
              </a:rPr>
              <a:t> </a:t>
            </a:r>
            <a:r>
              <a:rPr lang="nl-NL" dirty="0" err="1" smtClean="0">
                <a:solidFill>
                  <a:schemeClr val="tx1"/>
                </a:solidFill>
              </a:rPr>
              <a:t>severe</a:t>
            </a:r>
            <a:r>
              <a:rPr lang="nl-NL" dirty="0" smtClean="0">
                <a:solidFill>
                  <a:schemeClr val="tx1"/>
                </a:solidFill>
              </a:rPr>
              <a:t> </a:t>
            </a:r>
            <a:r>
              <a:rPr lang="nl-NL" dirty="0" err="1" smtClean="0">
                <a:solidFill>
                  <a:schemeClr val="tx1"/>
                </a:solidFill>
              </a:rPr>
              <a:t>problems</a:t>
            </a:r>
            <a:r>
              <a:rPr lang="nl-NL" dirty="0" smtClean="0">
                <a:solidFill>
                  <a:schemeClr val="tx1"/>
                </a:solidFill>
              </a:rPr>
              <a:t> of the </a:t>
            </a:r>
            <a:r>
              <a:rPr lang="nl-NL" dirty="0" err="1" smtClean="0">
                <a:solidFill>
                  <a:schemeClr val="tx1"/>
                </a:solidFill>
              </a:rPr>
              <a:t>cardiorespiratory</a:t>
            </a:r>
            <a:r>
              <a:rPr lang="nl-NL" dirty="0" smtClean="0">
                <a:solidFill>
                  <a:schemeClr val="tx1"/>
                </a:solidFill>
              </a:rPr>
              <a:t> system in </a:t>
            </a:r>
            <a:r>
              <a:rPr lang="nl-NL" dirty="0" err="1" smtClean="0">
                <a:solidFill>
                  <a:schemeClr val="tx1"/>
                </a:solidFill>
              </a:rPr>
              <a:t>third</a:t>
            </a:r>
            <a:r>
              <a:rPr lang="nl-NL" dirty="0" smtClean="0">
                <a:solidFill>
                  <a:schemeClr val="tx1"/>
                </a:solidFill>
              </a:rPr>
              <a:t> and </a:t>
            </a:r>
            <a:r>
              <a:rPr lang="nl-NL" dirty="0" err="1" smtClean="0">
                <a:solidFill>
                  <a:schemeClr val="tx1"/>
                </a:solidFill>
              </a:rPr>
              <a:t>fourth</a:t>
            </a:r>
            <a:r>
              <a:rPr lang="nl-NL" dirty="0" smtClean="0">
                <a:solidFill>
                  <a:schemeClr val="tx1"/>
                </a:solidFill>
              </a:rPr>
              <a:t> decade </a:t>
            </a:r>
          </a:p>
          <a:p>
            <a:pPr>
              <a:lnSpc>
                <a:spcPct val="150000"/>
              </a:lnSpc>
              <a:buFont typeface="Arial" pitchFamily="34" charset="0"/>
              <a:buChar char="•"/>
            </a:pPr>
            <a:endParaRPr lang="nl-NL" dirty="0" smtClean="0">
              <a:solidFill>
                <a:schemeClr val="tx1"/>
              </a:solidFill>
            </a:endParaRPr>
          </a:p>
          <a:p>
            <a:pPr>
              <a:lnSpc>
                <a:spcPct val="150000"/>
              </a:lnSpc>
              <a:buFont typeface="Arial" pitchFamily="34" charset="0"/>
              <a:buChar char="•"/>
            </a:pPr>
            <a:endParaRPr lang="nl-NL"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0"/>
            <a:ext cx="4499992" cy="3416320"/>
          </a:xfrm>
          <a:prstGeom prst="rect">
            <a:avLst/>
          </a:prstGeom>
          <a:solidFill>
            <a:schemeClr val="tx2">
              <a:lumMod val="40000"/>
              <a:lumOff val="60000"/>
            </a:schemeClr>
          </a:solidFill>
        </p:spPr>
        <p:txBody>
          <a:bodyPr wrap="square" rtlCol="0">
            <a:spAutoFit/>
          </a:bodyPr>
          <a:lstStyle/>
          <a:p>
            <a:pPr algn="ctr"/>
            <a:r>
              <a:rPr lang="nl-NL" b="1" dirty="0" err="1" smtClean="0">
                <a:solidFill>
                  <a:schemeClr val="bg1"/>
                </a:solidFill>
              </a:rPr>
              <a:t>Congenital</a:t>
            </a:r>
            <a:endParaRPr lang="nl-NL" b="1" dirty="0" smtClean="0">
              <a:solidFill>
                <a:schemeClr val="bg1"/>
              </a:solidFill>
            </a:endParaRPr>
          </a:p>
          <a:p>
            <a:pPr algn="ctr"/>
            <a:endParaRPr lang="nl-NL" b="1" dirty="0" smtClean="0">
              <a:solidFill>
                <a:schemeClr val="bg1"/>
              </a:solidFill>
            </a:endParaRPr>
          </a:p>
          <a:p>
            <a:pPr algn="ctr"/>
            <a:r>
              <a:rPr lang="nl-NL" dirty="0" err="1" smtClean="0">
                <a:solidFill>
                  <a:schemeClr val="bg1"/>
                </a:solidFill>
              </a:rPr>
              <a:t>Neonaten</a:t>
            </a:r>
            <a:endParaRPr lang="nl-NL" dirty="0" smtClean="0">
              <a:solidFill>
                <a:schemeClr val="bg1"/>
              </a:solidFill>
            </a:endParaRPr>
          </a:p>
          <a:p>
            <a:pPr algn="ctr"/>
            <a:r>
              <a:rPr lang="nl-NL" dirty="0" smtClean="0">
                <a:solidFill>
                  <a:schemeClr val="bg1"/>
                </a:solidFill>
              </a:rPr>
              <a:t>Hypotonie en contracturen</a:t>
            </a:r>
          </a:p>
          <a:p>
            <a:pPr algn="ctr"/>
            <a:r>
              <a:rPr lang="nl-NL" dirty="0" smtClean="0">
                <a:solidFill>
                  <a:schemeClr val="bg1"/>
                </a:solidFill>
              </a:rPr>
              <a:t>Respiratoire en slikproblemen</a:t>
            </a:r>
          </a:p>
          <a:p>
            <a:pPr algn="ctr"/>
            <a:r>
              <a:rPr lang="nl-NL" dirty="0" smtClean="0">
                <a:solidFill>
                  <a:schemeClr val="bg1"/>
                </a:solidFill>
              </a:rPr>
              <a:t>IQ 40-70</a:t>
            </a:r>
          </a:p>
          <a:p>
            <a:pPr algn="ctr"/>
            <a:r>
              <a:rPr lang="nl-NL" dirty="0" smtClean="0">
                <a:solidFill>
                  <a:schemeClr val="bg1"/>
                </a:solidFill>
              </a:rPr>
              <a:t>Mediane overleving 4</a:t>
            </a:r>
            <a:r>
              <a:rPr lang="nl-NL" baseline="30000" dirty="0" smtClean="0">
                <a:solidFill>
                  <a:schemeClr val="bg1"/>
                </a:solidFill>
              </a:rPr>
              <a:t>e</a:t>
            </a:r>
            <a:r>
              <a:rPr lang="nl-NL" dirty="0" smtClean="0">
                <a:solidFill>
                  <a:schemeClr val="bg1"/>
                </a:solidFill>
              </a:rPr>
              <a:t> decade</a:t>
            </a:r>
          </a:p>
          <a:p>
            <a:endParaRPr lang="nl-NL" dirty="0"/>
          </a:p>
          <a:p>
            <a:endParaRPr lang="nl-NL" dirty="0" smtClean="0"/>
          </a:p>
          <a:p>
            <a:endParaRPr lang="nl-NL" dirty="0" smtClean="0"/>
          </a:p>
          <a:p>
            <a:endParaRPr lang="nl-NL" dirty="0" smtClean="0"/>
          </a:p>
          <a:p>
            <a:endParaRPr lang="nl-NL" dirty="0"/>
          </a:p>
        </p:txBody>
      </p:sp>
      <p:sp>
        <p:nvSpPr>
          <p:cNvPr id="7" name="Tekstvak 6"/>
          <p:cNvSpPr txBox="1"/>
          <p:nvPr/>
        </p:nvSpPr>
        <p:spPr>
          <a:xfrm>
            <a:off x="4499992" y="-8488"/>
            <a:ext cx="4659191" cy="3431709"/>
          </a:xfrm>
          <a:prstGeom prst="rect">
            <a:avLst/>
          </a:prstGeom>
          <a:solidFill>
            <a:schemeClr val="tx2">
              <a:lumMod val="60000"/>
              <a:lumOff val="40000"/>
            </a:schemeClr>
          </a:solidFill>
        </p:spPr>
        <p:txBody>
          <a:bodyPr wrap="square" rtlCol="0">
            <a:spAutoFit/>
          </a:bodyPr>
          <a:lstStyle/>
          <a:p>
            <a:pPr algn="ctr"/>
            <a:r>
              <a:rPr lang="nl-NL" b="1" dirty="0" err="1" smtClean="0">
                <a:solidFill>
                  <a:srgbClr val="FFFFFF"/>
                </a:solidFill>
              </a:rPr>
              <a:t>Childhood</a:t>
            </a:r>
            <a:endParaRPr lang="nl-NL" b="1" dirty="0" smtClean="0">
              <a:solidFill>
                <a:srgbClr val="FFFFFF"/>
              </a:solidFill>
            </a:endParaRPr>
          </a:p>
          <a:p>
            <a:pPr algn="ctr"/>
            <a:endParaRPr lang="nl-NL" dirty="0" smtClean="0">
              <a:solidFill>
                <a:srgbClr val="FFFFFF"/>
              </a:solidFill>
            </a:endParaRPr>
          </a:p>
          <a:p>
            <a:pPr algn="ctr"/>
            <a:r>
              <a:rPr lang="nl-NL" dirty="0" smtClean="0">
                <a:solidFill>
                  <a:srgbClr val="FFFFFF"/>
                </a:solidFill>
              </a:rPr>
              <a:t>1-12 jaar</a:t>
            </a:r>
          </a:p>
          <a:p>
            <a:pPr algn="ctr"/>
            <a:r>
              <a:rPr lang="nl-NL" dirty="0" smtClean="0">
                <a:solidFill>
                  <a:srgbClr val="FFFFFF"/>
                </a:solidFill>
              </a:rPr>
              <a:t>Leer en spraakproblemen</a:t>
            </a:r>
          </a:p>
          <a:p>
            <a:pPr algn="ctr"/>
            <a:r>
              <a:rPr lang="nl-NL" dirty="0" smtClean="0">
                <a:solidFill>
                  <a:srgbClr val="FFFFFF"/>
                </a:solidFill>
              </a:rPr>
              <a:t>Bulbaire spierzwakte, variabel</a:t>
            </a:r>
          </a:p>
          <a:p>
            <a:pPr algn="ctr"/>
            <a:r>
              <a:rPr lang="nl-NL" dirty="0" smtClean="0">
                <a:solidFill>
                  <a:srgbClr val="FFFFFF"/>
                </a:solidFill>
              </a:rPr>
              <a:t>Minderheid heeft vertraagde motorische ontwikkeling</a:t>
            </a:r>
          </a:p>
          <a:p>
            <a:pPr algn="ctr"/>
            <a:r>
              <a:rPr lang="nl-NL" dirty="0" smtClean="0">
                <a:solidFill>
                  <a:srgbClr val="FFFFFF"/>
                </a:solidFill>
              </a:rPr>
              <a:t>Sporadisch ritmestoornissen</a:t>
            </a:r>
          </a:p>
          <a:p>
            <a:pPr algn="ctr"/>
            <a:r>
              <a:rPr lang="nl-NL" dirty="0" smtClean="0">
                <a:solidFill>
                  <a:srgbClr val="FFFFFF"/>
                </a:solidFill>
              </a:rPr>
              <a:t>IQ 70-100 &gt; 50-70</a:t>
            </a:r>
          </a:p>
          <a:p>
            <a:pPr algn="ctr"/>
            <a:r>
              <a:rPr lang="nl-NL" dirty="0" smtClean="0">
                <a:solidFill>
                  <a:srgbClr val="FFFFFF"/>
                </a:solidFill>
              </a:rPr>
              <a:t>Moeheid</a:t>
            </a:r>
          </a:p>
          <a:p>
            <a:pPr algn="ctr"/>
            <a:r>
              <a:rPr lang="nl-NL" dirty="0" smtClean="0">
                <a:solidFill>
                  <a:srgbClr val="FFFFFF"/>
                </a:solidFill>
              </a:rPr>
              <a:t>Aandachtstoornis, hyperactiviteit</a:t>
            </a:r>
          </a:p>
          <a:p>
            <a:pPr algn="ctr"/>
            <a:r>
              <a:rPr lang="nl-NL" dirty="0" smtClean="0">
                <a:solidFill>
                  <a:srgbClr val="FFFFFF"/>
                </a:solidFill>
              </a:rPr>
              <a:t>Mediane overleving cf. adulte type</a:t>
            </a:r>
          </a:p>
          <a:p>
            <a:endParaRPr lang="nl-NL" sz="100" dirty="0">
              <a:solidFill>
                <a:srgbClr val="FFFFFF"/>
              </a:solidFill>
            </a:endParaRPr>
          </a:p>
        </p:txBody>
      </p:sp>
      <p:sp>
        <p:nvSpPr>
          <p:cNvPr id="8" name="Tekstvak 7"/>
          <p:cNvSpPr txBox="1"/>
          <p:nvPr/>
        </p:nvSpPr>
        <p:spPr>
          <a:xfrm>
            <a:off x="-10180" y="3419122"/>
            <a:ext cx="4509155" cy="3693319"/>
          </a:xfrm>
          <a:prstGeom prst="rect">
            <a:avLst/>
          </a:prstGeom>
          <a:solidFill>
            <a:schemeClr val="tx2">
              <a:lumMod val="75000"/>
            </a:schemeClr>
          </a:solidFill>
        </p:spPr>
        <p:txBody>
          <a:bodyPr wrap="square" rtlCol="0">
            <a:spAutoFit/>
          </a:bodyPr>
          <a:lstStyle/>
          <a:p>
            <a:pPr algn="ctr"/>
            <a:r>
              <a:rPr lang="nl-NL" b="1" dirty="0" err="1" smtClean="0">
                <a:solidFill>
                  <a:srgbClr val="FFFFFF"/>
                </a:solidFill>
              </a:rPr>
              <a:t>Classical</a:t>
            </a:r>
            <a:r>
              <a:rPr lang="nl-NL" b="1" dirty="0" smtClean="0">
                <a:solidFill>
                  <a:srgbClr val="FFFFFF"/>
                </a:solidFill>
              </a:rPr>
              <a:t> / </a:t>
            </a:r>
            <a:r>
              <a:rPr lang="nl-NL" b="1" dirty="0" err="1" smtClean="0">
                <a:solidFill>
                  <a:srgbClr val="FFFFFF"/>
                </a:solidFill>
              </a:rPr>
              <a:t>adult-onset</a:t>
            </a:r>
            <a:r>
              <a:rPr lang="nl-NL" b="1" dirty="0" smtClean="0">
                <a:solidFill>
                  <a:srgbClr val="FFFFFF"/>
                </a:solidFill>
              </a:rPr>
              <a:t> </a:t>
            </a:r>
          </a:p>
          <a:p>
            <a:pPr algn="ctr"/>
            <a:endParaRPr lang="nl-NL" b="1" dirty="0">
              <a:solidFill>
                <a:srgbClr val="FFFFFF"/>
              </a:solidFill>
            </a:endParaRPr>
          </a:p>
          <a:p>
            <a:pPr algn="ctr"/>
            <a:r>
              <a:rPr lang="nl-NL" dirty="0" smtClean="0">
                <a:solidFill>
                  <a:srgbClr val="FFFFFF"/>
                </a:solidFill>
              </a:rPr>
              <a:t>12-50 jaar</a:t>
            </a:r>
          </a:p>
          <a:p>
            <a:pPr algn="ctr"/>
            <a:r>
              <a:rPr lang="nl-NL" dirty="0" smtClean="0">
                <a:solidFill>
                  <a:srgbClr val="FFFFFF"/>
                </a:solidFill>
              </a:rPr>
              <a:t>Myotonie</a:t>
            </a:r>
          </a:p>
          <a:p>
            <a:pPr algn="ctr"/>
            <a:r>
              <a:rPr lang="nl-NL" dirty="0" smtClean="0">
                <a:solidFill>
                  <a:srgbClr val="FFFFFF"/>
                </a:solidFill>
              </a:rPr>
              <a:t>Spierzwakte</a:t>
            </a:r>
            <a:r>
              <a:rPr lang="nl-NL" dirty="0">
                <a:solidFill>
                  <a:srgbClr val="FFFFFF"/>
                </a:solidFill>
              </a:rPr>
              <a:t> </a:t>
            </a:r>
            <a:r>
              <a:rPr lang="nl-NL" dirty="0" smtClean="0">
                <a:solidFill>
                  <a:srgbClr val="FFFFFF"/>
                </a:solidFill>
              </a:rPr>
              <a:t>in gelaat</a:t>
            </a:r>
          </a:p>
          <a:p>
            <a:pPr algn="ctr"/>
            <a:r>
              <a:rPr lang="nl-NL" dirty="0" smtClean="0">
                <a:solidFill>
                  <a:srgbClr val="FFFFFF"/>
                </a:solidFill>
              </a:rPr>
              <a:t>en distale extremiteiten </a:t>
            </a:r>
          </a:p>
          <a:p>
            <a:pPr algn="ctr"/>
            <a:r>
              <a:rPr lang="nl-NL" dirty="0" smtClean="0">
                <a:solidFill>
                  <a:srgbClr val="FFFFFF"/>
                </a:solidFill>
              </a:rPr>
              <a:t>Rolstoelafhankelijkheid in 50%</a:t>
            </a:r>
          </a:p>
          <a:p>
            <a:pPr algn="ctr"/>
            <a:r>
              <a:rPr lang="nl-NL" dirty="0" smtClean="0">
                <a:solidFill>
                  <a:srgbClr val="FFFFFF"/>
                </a:solidFill>
              </a:rPr>
              <a:t>Multi-orgaan betrokkenheid</a:t>
            </a:r>
          </a:p>
          <a:p>
            <a:pPr algn="ctr"/>
            <a:r>
              <a:rPr lang="nl-NL" dirty="0" smtClean="0">
                <a:solidFill>
                  <a:srgbClr val="FFFFFF"/>
                </a:solidFill>
              </a:rPr>
              <a:t>Cognitieve en gedragsstoornissen - apathie</a:t>
            </a:r>
          </a:p>
          <a:p>
            <a:pPr algn="ctr"/>
            <a:r>
              <a:rPr lang="nl-NL" dirty="0" smtClean="0">
                <a:solidFill>
                  <a:srgbClr val="FFFFFF"/>
                </a:solidFill>
              </a:rPr>
              <a:t>Moeheid </a:t>
            </a:r>
          </a:p>
          <a:p>
            <a:pPr algn="ctr"/>
            <a:r>
              <a:rPr lang="nl-NL" dirty="0" smtClean="0">
                <a:solidFill>
                  <a:srgbClr val="FFFFFF"/>
                </a:solidFill>
              </a:rPr>
              <a:t>Mediane overleving 60</a:t>
            </a:r>
            <a:r>
              <a:rPr lang="nl-NL" baseline="30000" dirty="0" smtClean="0">
                <a:solidFill>
                  <a:srgbClr val="FFFFFF"/>
                </a:solidFill>
              </a:rPr>
              <a:t>e</a:t>
            </a:r>
            <a:r>
              <a:rPr lang="nl-NL" dirty="0" smtClean="0">
                <a:solidFill>
                  <a:srgbClr val="FFFFFF"/>
                </a:solidFill>
              </a:rPr>
              <a:t>  jaar</a:t>
            </a:r>
          </a:p>
          <a:p>
            <a:pPr algn="ctr"/>
            <a:r>
              <a:rPr lang="nl-NL" dirty="0" smtClean="0">
                <a:solidFill>
                  <a:srgbClr val="FFFFFF"/>
                </a:solidFill>
              </a:rPr>
              <a:t>Acute hartdood 20-30% van overlijden</a:t>
            </a:r>
          </a:p>
          <a:p>
            <a:endParaRPr lang="nl-NL" dirty="0">
              <a:solidFill>
                <a:srgbClr val="FFFFFF"/>
              </a:solidFill>
            </a:endParaRPr>
          </a:p>
        </p:txBody>
      </p:sp>
      <p:sp>
        <p:nvSpPr>
          <p:cNvPr id="9" name="Tekstvak 8"/>
          <p:cNvSpPr txBox="1"/>
          <p:nvPr/>
        </p:nvSpPr>
        <p:spPr>
          <a:xfrm>
            <a:off x="4498975" y="3419137"/>
            <a:ext cx="4653617" cy="3693319"/>
          </a:xfrm>
          <a:prstGeom prst="rect">
            <a:avLst/>
          </a:prstGeom>
          <a:solidFill>
            <a:schemeClr val="tx2">
              <a:lumMod val="50000"/>
            </a:schemeClr>
          </a:solidFill>
        </p:spPr>
        <p:txBody>
          <a:bodyPr wrap="square" rtlCol="0">
            <a:spAutoFit/>
          </a:bodyPr>
          <a:lstStyle/>
          <a:p>
            <a:pPr algn="ctr"/>
            <a:r>
              <a:rPr lang="nl-NL" b="1" dirty="0" smtClean="0">
                <a:solidFill>
                  <a:srgbClr val="FFFFFF"/>
                </a:solidFill>
              </a:rPr>
              <a:t>Mild / </a:t>
            </a:r>
            <a:r>
              <a:rPr lang="nl-NL" b="1" dirty="0" err="1" smtClean="0">
                <a:solidFill>
                  <a:srgbClr val="FFFFFF"/>
                </a:solidFill>
              </a:rPr>
              <a:t>late-onset</a:t>
            </a:r>
            <a:endParaRPr lang="nl-NL" b="1" dirty="0" smtClean="0">
              <a:solidFill>
                <a:srgbClr val="FFFFFF"/>
              </a:solidFill>
            </a:endParaRPr>
          </a:p>
          <a:p>
            <a:pPr algn="ctr"/>
            <a:endParaRPr lang="nl-NL" dirty="0" smtClean="0">
              <a:solidFill>
                <a:srgbClr val="FFFFFF"/>
              </a:solidFill>
            </a:endParaRPr>
          </a:p>
          <a:p>
            <a:pPr algn="ctr"/>
            <a:r>
              <a:rPr lang="nl-NL" dirty="0" smtClean="0">
                <a:solidFill>
                  <a:srgbClr val="FFFFFF"/>
                </a:solidFill>
              </a:rPr>
              <a:t>50 jaar en ouder</a:t>
            </a:r>
          </a:p>
          <a:p>
            <a:pPr algn="ctr"/>
            <a:r>
              <a:rPr lang="nl-NL" dirty="0" smtClean="0">
                <a:solidFill>
                  <a:srgbClr val="FFFFFF"/>
                </a:solidFill>
              </a:rPr>
              <a:t>Cataract</a:t>
            </a:r>
            <a:endParaRPr lang="nl-NL" dirty="0">
              <a:solidFill>
                <a:srgbClr val="FFFFFF"/>
              </a:solidFill>
            </a:endParaRPr>
          </a:p>
          <a:p>
            <a:pPr algn="ctr"/>
            <a:r>
              <a:rPr lang="nl-NL" dirty="0">
                <a:solidFill>
                  <a:srgbClr val="FFFFFF"/>
                </a:solidFill>
              </a:rPr>
              <a:t>L</a:t>
            </a:r>
            <a:r>
              <a:rPr lang="nl-NL" dirty="0" smtClean="0">
                <a:solidFill>
                  <a:srgbClr val="FFFFFF"/>
                </a:solidFill>
              </a:rPr>
              <a:t>ichte </a:t>
            </a:r>
            <a:r>
              <a:rPr lang="nl-NL" dirty="0">
                <a:solidFill>
                  <a:srgbClr val="FFFFFF"/>
                </a:solidFill>
              </a:rPr>
              <a:t>spierzwakte, variabele myotonie</a:t>
            </a:r>
          </a:p>
          <a:p>
            <a:pPr algn="ctr"/>
            <a:r>
              <a:rPr lang="nl-NL" dirty="0" smtClean="0">
                <a:solidFill>
                  <a:srgbClr val="FFFFFF"/>
                </a:solidFill>
              </a:rPr>
              <a:t>Zeer beperkte progressie spierbetrokkenheid hyperactiviteit</a:t>
            </a:r>
          </a:p>
          <a:p>
            <a:pPr algn="ctr"/>
            <a:r>
              <a:rPr lang="nl-NL" dirty="0" smtClean="0">
                <a:solidFill>
                  <a:srgbClr val="FFFFFF"/>
                </a:solidFill>
              </a:rPr>
              <a:t>Mediane overleving cf. adulte type</a:t>
            </a:r>
          </a:p>
          <a:p>
            <a:endParaRPr lang="nl-NL" dirty="0">
              <a:solidFill>
                <a:srgbClr val="FFFFFF"/>
              </a:solidFill>
            </a:endParaRPr>
          </a:p>
          <a:p>
            <a:endParaRPr lang="nl-NL" dirty="0" smtClean="0">
              <a:solidFill>
                <a:srgbClr val="FFFFFF"/>
              </a:solidFill>
            </a:endParaRPr>
          </a:p>
          <a:p>
            <a:endParaRPr lang="nl-NL" dirty="0">
              <a:solidFill>
                <a:srgbClr val="FFFFFF"/>
              </a:solidFill>
            </a:endParaRPr>
          </a:p>
          <a:p>
            <a:endParaRPr lang="nl-NL" dirty="0" smtClean="0">
              <a:solidFill>
                <a:srgbClr val="FFFFFF"/>
              </a:solidFill>
            </a:endParaRPr>
          </a:p>
          <a:p>
            <a:endParaRPr lang="nl-NL" dirty="0">
              <a:solidFill>
                <a:srgbClr val="FFFFFF"/>
              </a:solidFill>
            </a:endParaRPr>
          </a:p>
        </p:txBody>
      </p:sp>
      <p:grpSp>
        <p:nvGrpSpPr>
          <p:cNvPr id="3" name="Groeperen 10"/>
          <p:cNvGrpSpPr/>
          <p:nvPr/>
        </p:nvGrpSpPr>
        <p:grpSpPr>
          <a:xfrm>
            <a:off x="4860032" y="399863"/>
            <a:ext cx="4104456" cy="2957129"/>
            <a:chOff x="4860032" y="404663"/>
            <a:chExt cx="4104456" cy="2957129"/>
          </a:xfrm>
        </p:grpSpPr>
        <p:sp>
          <p:nvSpPr>
            <p:cNvPr id="4" name="Rechthoek 3"/>
            <p:cNvSpPr/>
            <p:nvPr/>
          </p:nvSpPr>
          <p:spPr>
            <a:xfrm>
              <a:off x="4860032" y="404664"/>
              <a:ext cx="4104456" cy="295232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 name="Afbeelding 1" descr="myodyssm.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940152" y="404663"/>
              <a:ext cx="2016224" cy="2957129"/>
            </a:xfrm>
            <a:prstGeom prst="rect">
              <a:avLst/>
            </a:prstGeom>
          </p:spPr>
        </p:pic>
      </p:grpSp>
      <p:grpSp>
        <p:nvGrpSpPr>
          <p:cNvPr id="10" name="Groeperen 15"/>
          <p:cNvGrpSpPr/>
          <p:nvPr/>
        </p:nvGrpSpPr>
        <p:grpSpPr>
          <a:xfrm>
            <a:off x="179512" y="3905672"/>
            <a:ext cx="4104456" cy="2952328"/>
            <a:chOff x="179512" y="3905672"/>
            <a:chExt cx="4104456" cy="2952328"/>
          </a:xfrm>
        </p:grpSpPr>
        <p:sp>
          <p:nvSpPr>
            <p:cNvPr id="14" name="Rechthoek 13"/>
            <p:cNvSpPr/>
            <p:nvPr/>
          </p:nvSpPr>
          <p:spPr>
            <a:xfrm>
              <a:off x="179512" y="3905672"/>
              <a:ext cx="4104456" cy="295232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2" name="Afbeelding 11" descr="myd2.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88408" y="4077071"/>
              <a:ext cx="2087448" cy="2685947"/>
            </a:xfrm>
            <a:prstGeom prst="rect">
              <a:avLst/>
            </a:prstGeom>
          </p:spPr>
        </p:pic>
      </p:grpSp>
      <p:grpSp>
        <p:nvGrpSpPr>
          <p:cNvPr id="11" name="Groeperen 18"/>
          <p:cNvGrpSpPr/>
          <p:nvPr/>
        </p:nvGrpSpPr>
        <p:grpSpPr>
          <a:xfrm>
            <a:off x="4572000" y="3881946"/>
            <a:ext cx="4572000" cy="2952328"/>
            <a:chOff x="4572000" y="3881946"/>
            <a:chExt cx="4572000" cy="2952328"/>
          </a:xfrm>
        </p:grpSpPr>
        <p:sp>
          <p:nvSpPr>
            <p:cNvPr id="18" name="Rechthoek 17"/>
            <p:cNvSpPr/>
            <p:nvPr/>
          </p:nvSpPr>
          <p:spPr>
            <a:xfrm>
              <a:off x="4572000" y="3881946"/>
              <a:ext cx="4572000" cy="2952328"/>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7" name="Afbeelding 16" descr="myotonic-dystrophy.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932040" y="3933056"/>
              <a:ext cx="3816424" cy="2724503"/>
            </a:xfrm>
            <a:prstGeom prst="rect">
              <a:avLst/>
            </a:prstGeom>
          </p:spPr>
        </p:pic>
      </p:grpSp>
      <p:pic>
        <p:nvPicPr>
          <p:cNvPr id="6" name="Afbeelding 5" descr="congenmyoton.jp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53749" y="617677"/>
            <a:ext cx="2790197" cy="1729922"/>
          </a:xfrm>
          <a:prstGeom prst="rect">
            <a:avLst/>
          </a:prstGeom>
        </p:spPr>
      </p:pic>
    </p:spTree>
    <p:extLst>
      <p:ext uri="{BB962C8B-B14F-4D97-AF65-F5344CB8AC3E}">
        <p14:creationId xmlns="" xmlns:p14="http://schemas.microsoft.com/office/powerpoint/2010/main" val="1019284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err="1" smtClean="0"/>
              <a:t>Childhood-onset</a:t>
            </a:r>
            <a:r>
              <a:rPr lang="nl-NL" dirty="0" smtClean="0"/>
              <a:t> DM1</a:t>
            </a:r>
            <a:endParaRPr lang="nl-NL" dirty="0"/>
          </a:p>
        </p:txBody>
      </p:sp>
      <p:sp>
        <p:nvSpPr>
          <p:cNvPr id="5" name="Tijdelijke aanduiding voor tekst 4"/>
          <p:cNvSpPr>
            <a:spLocks noGrp="1"/>
          </p:cNvSpPr>
          <p:nvPr>
            <p:ph type="body" sz="quarter" idx="10"/>
          </p:nvPr>
        </p:nvSpPr>
        <p:spPr>
          <a:xfrm>
            <a:off x="755576" y="1844824"/>
            <a:ext cx="7416824" cy="635000"/>
          </a:xfrm>
        </p:spPr>
        <p:txBody>
          <a:bodyPr/>
          <a:lstStyle/>
          <a:p>
            <a:pPr>
              <a:buFont typeface="Arial" pitchFamily="34" charset="0"/>
              <a:buChar char="•"/>
            </a:pPr>
            <a:r>
              <a:rPr lang="en-US" dirty="0" smtClean="0">
                <a:solidFill>
                  <a:schemeClr val="tx1"/>
                </a:solidFill>
              </a:rPr>
              <a:t>Typically first presents with learning difficulties</a:t>
            </a:r>
            <a:endParaRPr lang="nl-NL" dirty="0" smtClean="0">
              <a:solidFill>
                <a:schemeClr val="tx1"/>
              </a:solidFill>
            </a:endParaRPr>
          </a:p>
          <a:p>
            <a:pPr>
              <a:buFont typeface="Arial" pitchFamily="34" charset="0"/>
              <a:buChar char="•"/>
            </a:pPr>
            <a:endParaRPr lang="nl-NL" dirty="0" smtClean="0">
              <a:solidFill>
                <a:schemeClr val="tx1"/>
              </a:solidFill>
            </a:endParaRPr>
          </a:p>
          <a:p>
            <a:pPr>
              <a:buFont typeface="Arial" pitchFamily="34" charset="0"/>
              <a:buChar char="•"/>
            </a:pPr>
            <a:r>
              <a:rPr lang="nl-NL" dirty="0" err="1" smtClean="0">
                <a:solidFill>
                  <a:schemeClr val="tx1"/>
                </a:solidFill>
              </a:rPr>
              <a:t>Myotonia</a:t>
            </a:r>
            <a:r>
              <a:rPr lang="nl-NL" dirty="0" smtClean="0">
                <a:solidFill>
                  <a:schemeClr val="tx1"/>
                </a:solidFill>
              </a:rPr>
              <a:t> </a:t>
            </a:r>
            <a:r>
              <a:rPr lang="nl-NL" dirty="0" err="1" smtClean="0">
                <a:solidFill>
                  <a:schemeClr val="tx1"/>
                </a:solidFill>
              </a:rPr>
              <a:t>often</a:t>
            </a:r>
            <a:r>
              <a:rPr lang="nl-NL" dirty="0" smtClean="0">
                <a:solidFill>
                  <a:schemeClr val="tx1"/>
                </a:solidFill>
              </a:rPr>
              <a:t> </a:t>
            </a:r>
            <a:r>
              <a:rPr lang="nl-NL" dirty="0" err="1" smtClean="0">
                <a:solidFill>
                  <a:schemeClr val="tx1"/>
                </a:solidFill>
              </a:rPr>
              <a:t>develops</a:t>
            </a:r>
            <a:r>
              <a:rPr lang="nl-NL" dirty="0" smtClean="0">
                <a:solidFill>
                  <a:schemeClr val="tx1"/>
                </a:solidFill>
              </a:rPr>
              <a:t> at </a:t>
            </a:r>
            <a:r>
              <a:rPr lang="nl-NL" dirty="0" err="1" smtClean="0">
                <a:solidFill>
                  <a:schemeClr val="tx1"/>
                </a:solidFill>
              </a:rPr>
              <a:t>an</a:t>
            </a:r>
            <a:r>
              <a:rPr lang="nl-NL" dirty="0" smtClean="0">
                <a:solidFill>
                  <a:schemeClr val="tx1"/>
                </a:solidFill>
              </a:rPr>
              <a:t> </a:t>
            </a:r>
            <a:r>
              <a:rPr lang="nl-NL" dirty="0" err="1" smtClean="0">
                <a:solidFill>
                  <a:schemeClr val="tx1"/>
                </a:solidFill>
              </a:rPr>
              <a:t>older</a:t>
            </a:r>
            <a:r>
              <a:rPr lang="nl-NL" dirty="0" smtClean="0">
                <a:solidFill>
                  <a:schemeClr val="tx1"/>
                </a:solidFill>
              </a:rPr>
              <a:t> </a:t>
            </a:r>
            <a:r>
              <a:rPr lang="nl-NL" dirty="0" err="1" smtClean="0">
                <a:solidFill>
                  <a:schemeClr val="tx1"/>
                </a:solidFill>
              </a:rPr>
              <a:t>age</a:t>
            </a:r>
            <a:endParaRPr lang="nl-NL" dirty="0" smtClean="0">
              <a:solidFill>
                <a:schemeClr val="tx1"/>
              </a:solidFill>
            </a:endParaRPr>
          </a:p>
          <a:p>
            <a:pPr>
              <a:buFont typeface="Arial" pitchFamily="34" charset="0"/>
              <a:buChar char="•"/>
            </a:pPr>
            <a:endParaRPr lang="nl-NL" dirty="0" smtClean="0">
              <a:solidFill>
                <a:schemeClr val="tx1"/>
              </a:solidFill>
            </a:endParaRPr>
          </a:p>
          <a:p>
            <a:pPr>
              <a:buFont typeface="Arial" pitchFamily="34" charset="0"/>
              <a:buChar char="•"/>
            </a:pPr>
            <a:r>
              <a:rPr lang="nl-NL" dirty="0" err="1" smtClean="0">
                <a:solidFill>
                  <a:schemeClr val="tx1"/>
                </a:solidFill>
              </a:rPr>
              <a:t>Facial</a:t>
            </a:r>
            <a:r>
              <a:rPr lang="nl-NL" dirty="0" smtClean="0">
                <a:solidFill>
                  <a:schemeClr val="tx1"/>
                </a:solidFill>
              </a:rPr>
              <a:t> </a:t>
            </a:r>
            <a:r>
              <a:rPr lang="nl-NL" dirty="0" err="1" smtClean="0">
                <a:solidFill>
                  <a:schemeClr val="tx1"/>
                </a:solidFill>
              </a:rPr>
              <a:t>weakness</a:t>
            </a:r>
            <a:r>
              <a:rPr lang="nl-NL" dirty="0" smtClean="0">
                <a:solidFill>
                  <a:schemeClr val="tx1"/>
                </a:solidFill>
              </a:rPr>
              <a:t> </a:t>
            </a:r>
          </a:p>
          <a:p>
            <a:pPr>
              <a:buFont typeface="Arial" pitchFamily="34" charset="0"/>
              <a:buChar char="•"/>
            </a:pPr>
            <a:endParaRPr lang="nl-NL" dirty="0" smtClean="0">
              <a:solidFill>
                <a:schemeClr val="tx1"/>
              </a:solidFill>
            </a:endParaRPr>
          </a:p>
          <a:p>
            <a:pPr>
              <a:buFont typeface="Arial" pitchFamily="34" charset="0"/>
              <a:buChar char="•"/>
            </a:pPr>
            <a:r>
              <a:rPr lang="nl-NL" dirty="0" err="1" smtClean="0">
                <a:solidFill>
                  <a:schemeClr val="tx1"/>
                </a:solidFill>
              </a:rPr>
              <a:t>Can</a:t>
            </a:r>
            <a:r>
              <a:rPr lang="nl-NL" dirty="0" smtClean="0">
                <a:solidFill>
                  <a:schemeClr val="tx1"/>
                </a:solidFill>
              </a:rPr>
              <a:t> </a:t>
            </a:r>
            <a:r>
              <a:rPr lang="nl-NL" dirty="0" err="1" smtClean="0">
                <a:solidFill>
                  <a:schemeClr val="tx1"/>
                </a:solidFill>
              </a:rPr>
              <a:t>be</a:t>
            </a:r>
            <a:r>
              <a:rPr lang="nl-NL" dirty="0" smtClean="0">
                <a:solidFill>
                  <a:schemeClr val="tx1"/>
                </a:solidFill>
              </a:rPr>
              <a:t> </a:t>
            </a:r>
            <a:r>
              <a:rPr lang="nl-NL" dirty="0" err="1" smtClean="0">
                <a:solidFill>
                  <a:schemeClr val="tx1"/>
                </a:solidFill>
              </a:rPr>
              <a:t>passed</a:t>
            </a:r>
            <a:r>
              <a:rPr lang="nl-NL" dirty="0" smtClean="0">
                <a:solidFill>
                  <a:schemeClr val="tx1"/>
                </a:solidFill>
              </a:rPr>
              <a:t> </a:t>
            </a:r>
            <a:r>
              <a:rPr lang="nl-NL" dirty="0" err="1" smtClean="0">
                <a:solidFill>
                  <a:schemeClr val="tx1"/>
                </a:solidFill>
              </a:rPr>
              <a:t>on</a:t>
            </a:r>
            <a:r>
              <a:rPr lang="nl-NL" dirty="0" smtClean="0">
                <a:solidFill>
                  <a:schemeClr val="tx1"/>
                </a:solidFill>
              </a:rPr>
              <a:t> </a:t>
            </a:r>
            <a:r>
              <a:rPr lang="nl-NL" dirty="0" err="1" smtClean="0">
                <a:solidFill>
                  <a:schemeClr val="tx1"/>
                </a:solidFill>
              </a:rPr>
              <a:t>both</a:t>
            </a:r>
            <a:r>
              <a:rPr lang="nl-NL" dirty="0" smtClean="0">
                <a:solidFill>
                  <a:schemeClr val="tx1"/>
                </a:solidFill>
              </a:rPr>
              <a:t> </a:t>
            </a:r>
            <a:r>
              <a:rPr lang="nl-NL" dirty="0" err="1" smtClean="0">
                <a:solidFill>
                  <a:schemeClr val="tx1"/>
                </a:solidFill>
              </a:rPr>
              <a:t>by</a:t>
            </a:r>
            <a:r>
              <a:rPr lang="nl-NL" dirty="0" smtClean="0">
                <a:solidFill>
                  <a:schemeClr val="tx1"/>
                </a:solidFill>
              </a:rPr>
              <a:t> </a:t>
            </a:r>
            <a:r>
              <a:rPr lang="nl-NL" dirty="0" err="1" smtClean="0">
                <a:solidFill>
                  <a:schemeClr val="tx1"/>
                </a:solidFill>
              </a:rPr>
              <a:t>father</a:t>
            </a:r>
            <a:r>
              <a:rPr lang="nl-NL" dirty="0" smtClean="0">
                <a:solidFill>
                  <a:schemeClr val="tx1"/>
                </a:solidFill>
              </a:rPr>
              <a:t> </a:t>
            </a:r>
            <a:r>
              <a:rPr lang="nl-NL" dirty="0" err="1" smtClean="0">
                <a:solidFill>
                  <a:schemeClr val="tx1"/>
                </a:solidFill>
              </a:rPr>
              <a:t>or</a:t>
            </a:r>
            <a:r>
              <a:rPr lang="nl-NL" dirty="0" smtClean="0">
                <a:solidFill>
                  <a:schemeClr val="tx1"/>
                </a:solidFill>
              </a:rPr>
              <a:t> </a:t>
            </a:r>
            <a:r>
              <a:rPr lang="nl-NL" dirty="0" err="1" smtClean="0">
                <a:solidFill>
                  <a:schemeClr val="tx1"/>
                </a:solidFill>
              </a:rPr>
              <a:t>by</a:t>
            </a:r>
            <a:r>
              <a:rPr lang="nl-NL" dirty="0" smtClean="0">
                <a:solidFill>
                  <a:schemeClr val="tx1"/>
                </a:solidFill>
              </a:rPr>
              <a:t> </a:t>
            </a:r>
            <a:r>
              <a:rPr lang="nl-NL" dirty="0" err="1" smtClean="0">
                <a:solidFill>
                  <a:schemeClr val="tx1"/>
                </a:solidFill>
              </a:rPr>
              <a:t>mother</a:t>
            </a:r>
            <a:r>
              <a:rPr lang="nl-NL" dirty="0" smtClean="0">
                <a:solidFill>
                  <a:schemeClr val="tx1"/>
                </a:solidFill>
              </a:rPr>
              <a:t> </a:t>
            </a:r>
          </a:p>
          <a:p>
            <a:pPr>
              <a:buFont typeface="Arial" pitchFamily="34" charset="0"/>
              <a:buChar char="•"/>
            </a:pPr>
            <a:endParaRPr lang="nl-NL" dirty="0" smtClean="0">
              <a:solidFill>
                <a:schemeClr val="tx1"/>
              </a:solidFill>
            </a:endParaRPr>
          </a:p>
          <a:p>
            <a:pPr>
              <a:buFont typeface="Arial" pitchFamily="34" charset="0"/>
              <a:buChar char="•"/>
            </a:pPr>
            <a:endParaRPr lang="nl-NL" dirty="0" smtClean="0">
              <a:solidFill>
                <a:schemeClr val="tx1"/>
              </a:solidFill>
            </a:endParaRPr>
          </a:p>
          <a:p>
            <a:pPr>
              <a:buFont typeface="Arial" pitchFamily="34" charset="0"/>
              <a:buChar char="•"/>
            </a:pPr>
            <a:endParaRPr lang="nl-NL"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0"/>
            <a:ext cx="4499992" cy="3416320"/>
          </a:xfrm>
          <a:prstGeom prst="rect">
            <a:avLst/>
          </a:prstGeom>
          <a:solidFill>
            <a:schemeClr val="tx2">
              <a:lumMod val="40000"/>
              <a:lumOff val="60000"/>
            </a:schemeClr>
          </a:solidFill>
        </p:spPr>
        <p:txBody>
          <a:bodyPr wrap="square" rtlCol="0">
            <a:spAutoFit/>
          </a:bodyPr>
          <a:lstStyle/>
          <a:p>
            <a:pPr algn="ctr"/>
            <a:r>
              <a:rPr lang="nl-NL" b="1" dirty="0" err="1" smtClean="0">
                <a:solidFill>
                  <a:schemeClr val="bg1"/>
                </a:solidFill>
              </a:rPr>
              <a:t>Congenital</a:t>
            </a:r>
            <a:endParaRPr lang="nl-NL" b="1" dirty="0" smtClean="0">
              <a:solidFill>
                <a:schemeClr val="bg1"/>
              </a:solidFill>
            </a:endParaRPr>
          </a:p>
          <a:p>
            <a:pPr algn="ctr"/>
            <a:endParaRPr lang="nl-NL" b="1" dirty="0" smtClean="0">
              <a:solidFill>
                <a:schemeClr val="bg1"/>
              </a:solidFill>
            </a:endParaRPr>
          </a:p>
          <a:p>
            <a:pPr algn="ctr"/>
            <a:r>
              <a:rPr lang="nl-NL" dirty="0" err="1" smtClean="0">
                <a:solidFill>
                  <a:schemeClr val="bg1"/>
                </a:solidFill>
              </a:rPr>
              <a:t>Neonaten</a:t>
            </a:r>
            <a:endParaRPr lang="nl-NL" dirty="0" smtClean="0">
              <a:solidFill>
                <a:schemeClr val="bg1"/>
              </a:solidFill>
            </a:endParaRPr>
          </a:p>
          <a:p>
            <a:pPr algn="ctr"/>
            <a:r>
              <a:rPr lang="nl-NL" dirty="0" smtClean="0">
                <a:solidFill>
                  <a:schemeClr val="bg1"/>
                </a:solidFill>
              </a:rPr>
              <a:t>Hypotonie en contracturen</a:t>
            </a:r>
          </a:p>
          <a:p>
            <a:pPr algn="ctr"/>
            <a:r>
              <a:rPr lang="nl-NL" dirty="0" smtClean="0">
                <a:solidFill>
                  <a:schemeClr val="bg1"/>
                </a:solidFill>
              </a:rPr>
              <a:t>Respiratoire en slikproblemen</a:t>
            </a:r>
          </a:p>
          <a:p>
            <a:pPr algn="ctr"/>
            <a:r>
              <a:rPr lang="nl-NL" dirty="0" smtClean="0">
                <a:solidFill>
                  <a:schemeClr val="bg1"/>
                </a:solidFill>
              </a:rPr>
              <a:t>IQ 40-70</a:t>
            </a:r>
          </a:p>
          <a:p>
            <a:pPr algn="ctr"/>
            <a:r>
              <a:rPr lang="nl-NL" dirty="0" smtClean="0">
                <a:solidFill>
                  <a:schemeClr val="bg1"/>
                </a:solidFill>
              </a:rPr>
              <a:t>Mediane overleving 4</a:t>
            </a:r>
            <a:r>
              <a:rPr lang="nl-NL" baseline="30000" dirty="0" smtClean="0">
                <a:solidFill>
                  <a:schemeClr val="bg1"/>
                </a:solidFill>
              </a:rPr>
              <a:t>e</a:t>
            </a:r>
            <a:r>
              <a:rPr lang="nl-NL" dirty="0" smtClean="0">
                <a:solidFill>
                  <a:schemeClr val="bg1"/>
                </a:solidFill>
              </a:rPr>
              <a:t> decade</a:t>
            </a:r>
          </a:p>
          <a:p>
            <a:endParaRPr lang="nl-NL" dirty="0"/>
          </a:p>
          <a:p>
            <a:endParaRPr lang="nl-NL" dirty="0" smtClean="0"/>
          </a:p>
          <a:p>
            <a:endParaRPr lang="nl-NL" dirty="0" smtClean="0"/>
          </a:p>
          <a:p>
            <a:endParaRPr lang="nl-NL" dirty="0" smtClean="0"/>
          </a:p>
          <a:p>
            <a:endParaRPr lang="nl-NL" dirty="0"/>
          </a:p>
        </p:txBody>
      </p:sp>
      <p:sp>
        <p:nvSpPr>
          <p:cNvPr id="7" name="Tekstvak 6"/>
          <p:cNvSpPr txBox="1"/>
          <p:nvPr/>
        </p:nvSpPr>
        <p:spPr>
          <a:xfrm>
            <a:off x="4499992" y="-8488"/>
            <a:ext cx="4659191" cy="3431709"/>
          </a:xfrm>
          <a:prstGeom prst="rect">
            <a:avLst/>
          </a:prstGeom>
          <a:solidFill>
            <a:schemeClr val="tx2">
              <a:lumMod val="60000"/>
              <a:lumOff val="40000"/>
            </a:schemeClr>
          </a:solidFill>
        </p:spPr>
        <p:txBody>
          <a:bodyPr wrap="square" rtlCol="0">
            <a:spAutoFit/>
          </a:bodyPr>
          <a:lstStyle/>
          <a:p>
            <a:pPr algn="ctr"/>
            <a:r>
              <a:rPr lang="nl-NL" b="1" dirty="0" err="1" smtClean="0">
                <a:solidFill>
                  <a:srgbClr val="FFFFFF"/>
                </a:solidFill>
              </a:rPr>
              <a:t>Childhood</a:t>
            </a:r>
            <a:endParaRPr lang="nl-NL" b="1" dirty="0" smtClean="0">
              <a:solidFill>
                <a:srgbClr val="FFFFFF"/>
              </a:solidFill>
            </a:endParaRPr>
          </a:p>
          <a:p>
            <a:pPr algn="ctr"/>
            <a:endParaRPr lang="nl-NL" dirty="0" smtClean="0">
              <a:solidFill>
                <a:srgbClr val="FFFFFF"/>
              </a:solidFill>
            </a:endParaRPr>
          </a:p>
          <a:p>
            <a:pPr algn="ctr"/>
            <a:r>
              <a:rPr lang="nl-NL" dirty="0" smtClean="0">
                <a:solidFill>
                  <a:srgbClr val="FFFFFF"/>
                </a:solidFill>
              </a:rPr>
              <a:t>1-12 jaar</a:t>
            </a:r>
          </a:p>
          <a:p>
            <a:pPr algn="ctr"/>
            <a:r>
              <a:rPr lang="nl-NL" dirty="0" smtClean="0">
                <a:solidFill>
                  <a:srgbClr val="FFFFFF"/>
                </a:solidFill>
              </a:rPr>
              <a:t>Leer en spraakproblemen</a:t>
            </a:r>
          </a:p>
          <a:p>
            <a:pPr algn="ctr"/>
            <a:r>
              <a:rPr lang="nl-NL" dirty="0" smtClean="0">
                <a:solidFill>
                  <a:srgbClr val="FFFFFF"/>
                </a:solidFill>
              </a:rPr>
              <a:t>Bulbaire spierzwakte, variabel</a:t>
            </a:r>
          </a:p>
          <a:p>
            <a:pPr algn="ctr"/>
            <a:r>
              <a:rPr lang="nl-NL" dirty="0" smtClean="0">
                <a:solidFill>
                  <a:srgbClr val="FFFFFF"/>
                </a:solidFill>
              </a:rPr>
              <a:t>Minderheid heeft vertraagde motorische ontwikkeling</a:t>
            </a:r>
          </a:p>
          <a:p>
            <a:pPr algn="ctr"/>
            <a:r>
              <a:rPr lang="nl-NL" dirty="0" smtClean="0">
                <a:solidFill>
                  <a:srgbClr val="FFFFFF"/>
                </a:solidFill>
              </a:rPr>
              <a:t>Sporadisch ritmestoornissen</a:t>
            </a:r>
          </a:p>
          <a:p>
            <a:pPr algn="ctr"/>
            <a:r>
              <a:rPr lang="nl-NL" dirty="0" smtClean="0">
                <a:solidFill>
                  <a:srgbClr val="FFFFFF"/>
                </a:solidFill>
              </a:rPr>
              <a:t>IQ 70-100 &gt; 50-70</a:t>
            </a:r>
          </a:p>
          <a:p>
            <a:pPr algn="ctr"/>
            <a:r>
              <a:rPr lang="nl-NL" dirty="0" smtClean="0">
                <a:solidFill>
                  <a:srgbClr val="FFFFFF"/>
                </a:solidFill>
              </a:rPr>
              <a:t>Moeheid</a:t>
            </a:r>
          </a:p>
          <a:p>
            <a:pPr algn="ctr"/>
            <a:r>
              <a:rPr lang="nl-NL" dirty="0" smtClean="0">
                <a:solidFill>
                  <a:srgbClr val="FFFFFF"/>
                </a:solidFill>
              </a:rPr>
              <a:t>Aandachtstoornis, hyperactiviteit</a:t>
            </a:r>
          </a:p>
          <a:p>
            <a:pPr algn="ctr"/>
            <a:r>
              <a:rPr lang="nl-NL" dirty="0" smtClean="0">
                <a:solidFill>
                  <a:srgbClr val="FFFFFF"/>
                </a:solidFill>
              </a:rPr>
              <a:t>Mediane overleving cf. adulte type</a:t>
            </a:r>
          </a:p>
          <a:p>
            <a:endParaRPr lang="nl-NL" sz="100" dirty="0">
              <a:solidFill>
                <a:srgbClr val="FFFFFF"/>
              </a:solidFill>
            </a:endParaRPr>
          </a:p>
        </p:txBody>
      </p:sp>
      <p:sp>
        <p:nvSpPr>
          <p:cNvPr id="8" name="Tekstvak 7"/>
          <p:cNvSpPr txBox="1"/>
          <p:nvPr/>
        </p:nvSpPr>
        <p:spPr>
          <a:xfrm>
            <a:off x="-10180" y="3419122"/>
            <a:ext cx="4509155" cy="3693319"/>
          </a:xfrm>
          <a:prstGeom prst="rect">
            <a:avLst/>
          </a:prstGeom>
          <a:solidFill>
            <a:schemeClr val="tx2">
              <a:lumMod val="75000"/>
            </a:schemeClr>
          </a:solidFill>
        </p:spPr>
        <p:txBody>
          <a:bodyPr wrap="square" rtlCol="0">
            <a:spAutoFit/>
          </a:bodyPr>
          <a:lstStyle/>
          <a:p>
            <a:pPr algn="ctr"/>
            <a:r>
              <a:rPr lang="nl-NL" b="1" dirty="0" err="1" smtClean="0">
                <a:solidFill>
                  <a:srgbClr val="FFFFFF"/>
                </a:solidFill>
              </a:rPr>
              <a:t>Classical</a:t>
            </a:r>
            <a:r>
              <a:rPr lang="nl-NL" b="1" dirty="0" smtClean="0">
                <a:solidFill>
                  <a:srgbClr val="FFFFFF"/>
                </a:solidFill>
              </a:rPr>
              <a:t> / </a:t>
            </a:r>
            <a:r>
              <a:rPr lang="nl-NL" b="1" dirty="0" err="1" smtClean="0">
                <a:solidFill>
                  <a:srgbClr val="FFFFFF"/>
                </a:solidFill>
              </a:rPr>
              <a:t>adult-onset</a:t>
            </a:r>
            <a:r>
              <a:rPr lang="nl-NL" b="1" dirty="0" smtClean="0">
                <a:solidFill>
                  <a:srgbClr val="FFFFFF"/>
                </a:solidFill>
              </a:rPr>
              <a:t> </a:t>
            </a:r>
          </a:p>
          <a:p>
            <a:pPr algn="ctr"/>
            <a:endParaRPr lang="nl-NL" b="1" dirty="0">
              <a:solidFill>
                <a:srgbClr val="FFFFFF"/>
              </a:solidFill>
            </a:endParaRPr>
          </a:p>
          <a:p>
            <a:pPr algn="ctr"/>
            <a:r>
              <a:rPr lang="nl-NL" dirty="0" smtClean="0">
                <a:solidFill>
                  <a:srgbClr val="FFFFFF"/>
                </a:solidFill>
              </a:rPr>
              <a:t>12-50 jaar</a:t>
            </a:r>
          </a:p>
          <a:p>
            <a:pPr algn="ctr"/>
            <a:r>
              <a:rPr lang="nl-NL" dirty="0" smtClean="0">
                <a:solidFill>
                  <a:srgbClr val="FFFFFF"/>
                </a:solidFill>
              </a:rPr>
              <a:t>Myotonie</a:t>
            </a:r>
          </a:p>
          <a:p>
            <a:pPr algn="ctr"/>
            <a:r>
              <a:rPr lang="nl-NL" dirty="0" smtClean="0">
                <a:solidFill>
                  <a:srgbClr val="FFFFFF"/>
                </a:solidFill>
              </a:rPr>
              <a:t>Spierzwakte</a:t>
            </a:r>
            <a:r>
              <a:rPr lang="nl-NL" dirty="0">
                <a:solidFill>
                  <a:srgbClr val="FFFFFF"/>
                </a:solidFill>
              </a:rPr>
              <a:t> </a:t>
            </a:r>
            <a:r>
              <a:rPr lang="nl-NL" dirty="0" smtClean="0">
                <a:solidFill>
                  <a:srgbClr val="FFFFFF"/>
                </a:solidFill>
              </a:rPr>
              <a:t>in gelaat</a:t>
            </a:r>
          </a:p>
          <a:p>
            <a:pPr algn="ctr"/>
            <a:r>
              <a:rPr lang="nl-NL" dirty="0" smtClean="0">
                <a:solidFill>
                  <a:srgbClr val="FFFFFF"/>
                </a:solidFill>
              </a:rPr>
              <a:t>en distale extremiteiten </a:t>
            </a:r>
          </a:p>
          <a:p>
            <a:pPr algn="ctr"/>
            <a:r>
              <a:rPr lang="nl-NL" dirty="0" smtClean="0">
                <a:solidFill>
                  <a:srgbClr val="FFFFFF"/>
                </a:solidFill>
              </a:rPr>
              <a:t>Rolstoelafhankelijkheid in 50%</a:t>
            </a:r>
          </a:p>
          <a:p>
            <a:pPr algn="ctr"/>
            <a:r>
              <a:rPr lang="nl-NL" dirty="0" smtClean="0">
                <a:solidFill>
                  <a:srgbClr val="FFFFFF"/>
                </a:solidFill>
              </a:rPr>
              <a:t>Multi-orgaan betrokkenheid</a:t>
            </a:r>
          </a:p>
          <a:p>
            <a:pPr algn="ctr"/>
            <a:r>
              <a:rPr lang="nl-NL" dirty="0" smtClean="0">
                <a:solidFill>
                  <a:srgbClr val="FFFFFF"/>
                </a:solidFill>
              </a:rPr>
              <a:t>Cognitieve en gedragsstoornissen - apathie</a:t>
            </a:r>
          </a:p>
          <a:p>
            <a:pPr algn="ctr"/>
            <a:r>
              <a:rPr lang="nl-NL" dirty="0" smtClean="0">
                <a:solidFill>
                  <a:srgbClr val="FFFFFF"/>
                </a:solidFill>
              </a:rPr>
              <a:t>Moeheid </a:t>
            </a:r>
          </a:p>
          <a:p>
            <a:pPr algn="ctr"/>
            <a:r>
              <a:rPr lang="nl-NL" dirty="0" smtClean="0">
                <a:solidFill>
                  <a:srgbClr val="FFFFFF"/>
                </a:solidFill>
              </a:rPr>
              <a:t>Mediane overleving 60</a:t>
            </a:r>
            <a:r>
              <a:rPr lang="nl-NL" baseline="30000" dirty="0" smtClean="0">
                <a:solidFill>
                  <a:srgbClr val="FFFFFF"/>
                </a:solidFill>
              </a:rPr>
              <a:t>e</a:t>
            </a:r>
            <a:r>
              <a:rPr lang="nl-NL" dirty="0" smtClean="0">
                <a:solidFill>
                  <a:srgbClr val="FFFFFF"/>
                </a:solidFill>
              </a:rPr>
              <a:t>  jaar</a:t>
            </a:r>
          </a:p>
          <a:p>
            <a:pPr algn="ctr"/>
            <a:r>
              <a:rPr lang="nl-NL" dirty="0" smtClean="0">
                <a:solidFill>
                  <a:srgbClr val="FFFFFF"/>
                </a:solidFill>
              </a:rPr>
              <a:t>Acute hartdood 20-30% van overlijden</a:t>
            </a:r>
          </a:p>
          <a:p>
            <a:endParaRPr lang="nl-NL" dirty="0">
              <a:solidFill>
                <a:srgbClr val="FFFFFF"/>
              </a:solidFill>
            </a:endParaRPr>
          </a:p>
        </p:txBody>
      </p:sp>
      <p:sp>
        <p:nvSpPr>
          <p:cNvPr id="9" name="Tekstvak 8"/>
          <p:cNvSpPr txBox="1"/>
          <p:nvPr/>
        </p:nvSpPr>
        <p:spPr>
          <a:xfrm>
            <a:off x="4498975" y="3419137"/>
            <a:ext cx="4653617" cy="3693319"/>
          </a:xfrm>
          <a:prstGeom prst="rect">
            <a:avLst/>
          </a:prstGeom>
          <a:solidFill>
            <a:schemeClr val="tx2">
              <a:lumMod val="50000"/>
            </a:schemeClr>
          </a:solidFill>
        </p:spPr>
        <p:txBody>
          <a:bodyPr wrap="square" rtlCol="0">
            <a:spAutoFit/>
          </a:bodyPr>
          <a:lstStyle/>
          <a:p>
            <a:pPr algn="ctr"/>
            <a:r>
              <a:rPr lang="nl-NL" b="1" dirty="0" smtClean="0">
                <a:solidFill>
                  <a:srgbClr val="FFFFFF"/>
                </a:solidFill>
              </a:rPr>
              <a:t>Mild / </a:t>
            </a:r>
            <a:r>
              <a:rPr lang="nl-NL" b="1" dirty="0" err="1" smtClean="0">
                <a:solidFill>
                  <a:srgbClr val="FFFFFF"/>
                </a:solidFill>
              </a:rPr>
              <a:t>late-onset</a:t>
            </a:r>
            <a:endParaRPr lang="nl-NL" b="1" dirty="0" smtClean="0">
              <a:solidFill>
                <a:srgbClr val="FFFFFF"/>
              </a:solidFill>
            </a:endParaRPr>
          </a:p>
          <a:p>
            <a:pPr algn="ctr"/>
            <a:endParaRPr lang="nl-NL" dirty="0" smtClean="0">
              <a:solidFill>
                <a:srgbClr val="FFFFFF"/>
              </a:solidFill>
            </a:endParaRPr>
          </a:p>
          <a:p>
            <a:pPr algn="ctr"/>
            <a:r>
              <a:rPr lang="nl-NL" dirty="0" smtClean="0">
                <a:solidFill>
                  <a:srgbClr val="FFFFFF"/>
                </a:solidFill>
              </a:rPr>
              <a:t>50 jaar en ouder</a:t>
            </a:r>
          </a:p>
          <a:p>
            <a:pPr algn="ctr"/>
            <a:r>
              <a:rPr lang="nl-NL" dirty="0" smtClean="0">
                <a:solidFill>
                  <a:srgbClr val="FFFFFF"/>
                </a:solidFill>
              </a:rPr>
              <a:t>Cataract</a:t>
            </a:r>
            <a:endParaRPr lang="nl-NL" dirty="0">
              <a:solidFill>
                <a:srgbClr val="FFFFFF"/>
              </a:solidFill>
            </a:endParaRPr>
          </a:p>
          <a:p>
            <a:pPr algn="ctr"/>
            <a:r>
              <a:rPr lang="nl-NL" dirty="0">
                <a:solidFill>
                  <a:srgbClr val="FFFFFF"/>
                </a:solidFill>
              </a:rPr>
              <a:t>L</a:t>
            </a:r>
            <a:r>
              <a:rPr lang="nl-NL" dirty="0" smtClean="0">
                <a:solidFill>
                  <a:srgbClr val="FFFFFF"/>
                </a:solidFill>
              </a:rPr>
              <a:t>ichte </a:t>
            </a:r>
            <a:r>
              <a:rPr lang="nl-NL" dirty="0">
                <a:solidFill>
                  <a:srgbClr val="FFFFFF"/>
                </a:solidFill>
              </a:rPr>
              <a:t>spierzwakte, variabele myotonie</a:t>
            </a:r>
          </a:p>
          <a:p>
            <a:pPr algn="ctr"/>
            <a:r>
              <a:rPr lang="nl-NL" dirty="0" smtClean="0">
                <a:solidFill>
                  <a:srgbClr val="FFFFFF"/>
                </a:solidFill>
              </a:rPr>
              <a:t>Zeer beperkte progressie spierbetrokkenheid hyperactiviteit</a:t>
            </a:r>
          </a:p>
          <a:p>
            <a:pPr algn="ctr"/>
            <a:r>
              <a:rPr lang="nl-NL" dirty="0" smtClean="0">
                <a:solidFill>
                  <a:srgbClr val="FFFFFF"/>
                </a:solidFill>
              </a:rPr>
              <a:t>Mediane overleving cf. adulte type</a:t>
            </a:r>
          </a:p>
          <a:p>
            <a:endParaRPr lang="nl-NL" dirty="0">
              <a:solidFill>
                <a:srgbClr val="FFFFFF"/>
              </a:solidFill>
            </a:endParaRPr>
          </a:p>
          <a:p>
            <a:endParaRPr lang="nl-NL" dirty="0" smtClean="0">
              <a:solidFill>
                <a:srgbClr val="FFFFFF"/>
              </a:solidFill>
            </a:endParaRPr>
          </a:p>
          <a:p>
            <a:endParaRPr lang="nl-NL" dirty="0">
              <a:solidFill>
                <a:srgbClr val="FFFFFF"/>
              </a:solidFill>
            </a:endParaRPr>
          </a:p>
          <a:p>
            <a:endParaRPr lang="nl-NL" dirty="0" smtClean="0">
              <a:solidFill>
                <a:srgbClr val="FFFFFF"/>
              </a:solidFill>
            </a:endParaRPr>
          </a:p>
          <a:p>
            <a:endParaRPr lang="nl-NL" dirty="0">
              <a:solidFill>
                <a:srgbClr val="FFFFFF"/>
              </a:solidFill>
            </a:endParaRPr>
          </a:p>
        </p:txBody>
      </p:sp>
      <p:grpSp>
        <p:nvGrpSpPr>
          <p:cNvPr id="3" name="Groeperen 10"/>
          <p:cNvGrpSpPr/>
          <p:nvPr/>
        </p:nvGrpSpPr>
        <p:grpSpPr>
          <a:xfrm>
            <a:off x="4860032" y="399863"/>
            <a:ext cx="4104456" cy="2957129"/>
            <a:chOff x="4860032" y="404663"/>
            <a:chExt cx="4104456" cy="2957129"/>
          </a:xfrm>
        </p:grpSpPr>
        <p:sp>
          <p:nvSpPr>
            <p:cNvPr id="4" name="Rechthoek 3"/>
            <p:cNvSpPr/>
            <p:nvPr/>
          </p:nvSpPr>
          <p:spPr>
            <a:xfrm>
              <a:off x="4860032" y="404664"/>
              <a:ext cx="4104456" cy="295232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 name="Afbeelding 1" descr="myodyssm.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940152" y="404663"/>
              <a:ext cx="2016224" cy="2957129"/>
            </a:xfrm>
            <a:prstGeom prst="rect">
              <a:avLst/>
            </a:prstGeom>
          </p:spPr>
        </p:pic>
      </p:grpSp>
      <p:grpSp>
        <p:nvGrpSpPr>
          <p:cNvPr id="10" name="Groeperen 15"/>
          <p:cNvGrpSpPr/>
          <p:nvPr/>
        </p:nvGrpSpPr>
        <p:grpSpPr>
          <a:xfrm>
            <a:off x="179512" y="3905672"/>
            <a:ext cx="4104456" cy="2952328"/>
            <a:chOff x="179512" y="3905672"/>
            <a:chExt cx="4104456" cy="2952328"/>
          </a:xfrm>
        </p:grpSpPr>
        <p:sp>
          <p:nvSpPr>
            <p:cNvPr id="14" name="Rechthoek 13"/>
            <p:cNvSpPr/>
            <p:nvPr/>
          </p:nvSpPr>
          <p:spPr>
            <a:xfrm>
              <a:off x="179512" y="3905672"/>
              <a:ext cx="4104456" cy="295232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2" name="Afbeelding 11" descr="myd2.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88408" y="4077071"/>
              <a:ext cx="2087448" cy="2685947"/>
            </a:xfrm>
            <a:prstGeom prst="rect">
              <a:avLst/>
            </a:prstGeom>
          </p:spPr>
        </p:pic>
      </p:grpSp>
      <p:grpSp>
        <p:nvGrpSpPr>
          <p:cNvPr id="11" name="Groeperen 18"/>
          <p:cNvGrpSpPr/>
          <p:nvPr/>
        </p:nvGrpSpPr>
        <p:grpSpPr>
          <a:xfrm>
            <a:off x="4572000" y="3881946"/>
            <a:ext cx="4572000" cy="2952328"/>
            <a:chOff x="4572000" y="3881946"/>
            <a:chExt cx="4572000" cy="2952328"/>
          </a:xfrm>
        </p:grpSpPr>
        <p:sp>
          <p:nvSpPr>
            <p:cNvPr id="18" name="Rechthoek 17"/>
            <p:cNvSpPr/>
            <p:nvPr/>
          </p:nvSpPr>
          <p:spPr>
            <a:xfrm>
              <a:off x="4572000" y="3881946"/>
              <a:ext cx="4572000" cy="2952328"/>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7" name="Afbeelding 16" descr="myotonic-dystrophy.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932040" y="3933056"/>
              <a:ext cx="3816424" cy="2724503"/>
            </a:xfrm>
            <a:prstGeom prst="rect">
              <a:avLst/>
            </a:prstGeom>
          </p:spPr>
        </p:pic>
      </p:grpSp>
      <p:pic>
        <p:nvPicPr>
          <p:cNvPr id="6" name="Afbeelding 5" descr="congenmyoton.jp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53749" y="617677"/>
            <a:ext cx="2790197" cy="1729922"/>
          </a:xfrm>
          <a:prstGeom prst="rect">
            <a:avLst/>
          </a:prstGeom>
        </p:spPr>
      </p:pic>
    </p:spTree>
    <p:extLst>
      <p:ext uri="{BB962C8B-B14F-4D97-AF65-F5344CB8AC3E}">
        <p14:creationId xmlns="" xmlns:p14="http://schemas.microsoft.com/office/powerpoint/2010/main" val="1019284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Mild </a:t>
            </a:r>
            <a:r>
              <a:rPr lang="nl-NL" dirty="0" err="1" smtClean="0"/>
              <a:t>form</a:t>
            </a:r>
            <a:endParaRPr lang="nl-NL" dirty="0"/>
          </a:p>
        </p:txBody>
      </p:sp>
      <p:sp>
        <p:nvSpPr>
          <p:cNvPr id="3" name="Tijdelijke aanduiding voor inhoud 2"/>
          <p:cNvSpPr>
            <a:spLocks noGrp="1"/>
          </p:cNvSpPr>
          <p:nvPr>
            <p:ph idx="1"/>
          </p:nvPr>
        </p:nvSpPr>
        <p:spPr/>
        <p:txBody>
          <a:bodyPr/>
          <a:lstStyle/>
          <a:p>
            <a:r>
              <a:rPr lang="nl-NL" dirty="0" err="1" smtClean="0"/>
              <a:t>Very</a:t>
            </a:r>
            <a:r>
              <a:rPr lang="nl-NL" dirty="0" smtClean="0"/>
              <a:t> mild </a:t>
            </a:r>
            <a:r>
              <a:rPr lang="nl-NL" dirty="0" err="1" smtClean="0"/>
              <a:t>symptoms</a:t>
            </a:r>
            <a:r>
              <a:rPr lang="nl-NL" dirty="0" smtClean="0"/>
              <a:t>: cataract, </a:t>
            </a:r>
            <a:r>
              <a:rPr lang="nl-NL" dirty="0" err="1" smtClean="0"/>
              <a:t>myotonia</a:t>
            </a:r>
            <a:r>
              <a:rPr lang="nl-NL" dirty="0" smtClean="0"/>
              <a:t>, minor </a:t>
            </a:r>
            <a:r>
              <a:rPr lang="nl-NL" dirty="0" err="1" smtClean="0"/>
              <a:t>weakness</a:t>
            </a:r>
            <a:endParaRPr lang="nl-NL" dirty="0" smtClean="0"/>
          </a:p>
          <a:p>
            <a:endParaRPr lang="nl-NL" dirty="0" smtClean="0"/>
          </a:p>
          <a:p>
            <a:r>
              <a:rPr lang="nl-NL" dirty="0" err="1" smtClean="0"/>
              <a:t>Starting</a:t>
            </a:r>
            <a:r>
              <a:rPr lang="nl-NL" dirty="0" smtClean="0"/>
              <a:t> at later </a:t>
            </a:r>
            <a:r>
              <a:rPr lang="nl-NL" dirty="0" err="1" smtClean="0"/>
              <a:t>age</a:t>
            </a:r>
            <a:r>
              <a:rPr lang="nl-NL" dirty="0" smtClean="0"/>
              <a:t>: 5th to 7th decade</a:t>
            </a:r>
          </a:p>
          <a:p>
            <a:endParaRPr lang="nl-NL" dirty="0" smtClean="0"/>
          </a:p>
          <a:p>
            <a:r>
              <a:rPr lang="nl-NL" dirty="0" err="1" smtClean="0"/>
              <a:t>Often</a:t>
            </a:r>
            <a:r>
              <a:rPr lang="nl-NL" dirty="0" smtClean="0"/>
              <a:t> do </a:t>
            </a:r>
            <a:r>
              <a:rPr lang="nl-NL" dirty="0" err="1" smtClean="0"/>
              <a:t>not</a:t>
            </a:r>
            <a:r>
              <a:rPr lang="nl-NL" dirty="0" smtClean="0"/>
              <a:t> </a:t>
            </a:r>
            <a:r>
              <a:rPr lang="nl-NL" dirty="0" err="1" smtClean="0"/>
              <a:t>seek</a:t>
            </a:r>
            <a:r>
              <a:rPr lang="nl-NL" dirty="0" smtClean="0"/>
              <a:t> </a:t>
            </a:r>
            <a:r>
              <a:rPr lang="nl-NL" dirty="0" err="1" smtClean="0"/>
              <a:t>medical</a:t>
            </a:r>
            <a:r>
              <a:rPr lang="nl-NL" dirty="0" smtClean="0"/>
              <a:t> </a:t>
            </a:r>
            <a:r>
              <a:rPr lang="nl-NL" dirty="0" err="1" smtClean="0"/>
              <a:t>attention</a:t>
            </a:r>
            <a:endParaRPr lang="nl-N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Titel 13"/>
          <p:cNvSpPr>
            <a:spLocks noGrp="1"/>
          </p:cNvSpPr>
          <p:nvPr>
            <p:ph type="title"/>
          </p:nvPr>
        </p:nvSpPr>
        <p:spPr/>
        <p:txBody>
          <a:bodyPr/>
          <a:lstStyle/>
          <a:p>
            <a:pPr eaLnBrk="1" hangingPunct="1"/>
            <a:r>
              <a:rPr lang="nl-NL" dirty="0" smtClean="0"/>
              <a:t>DM1 </a:t>
            </a:r>
            <a:r>
              <a:rPr lang="nl-NL" dirty="0" err="1" smtClean="0"/>
              <a:t>variability</a:t>
            </a:r>
            <a:r>
              <a:rPr lang="nl-NL" dirty="0" smtClean="0"/>
              <a:t>: multiple </a:t>
            </a:r>
            <a:r>
              <a:rPr lang="nl-NL" dirty="0" err="1" smtClean="0"/>
              <a:t>faces</a:t>
            </a:r>
            <a:endParaRPr lang="nl-NL" dirty="0" smtClean="0"/>
          </a:p>
        </p:txBody>
      </p:sp>
      <p:sp>
        <p:nvSpPr>
          <p:cNvPr id="324610" name="Tijdelijke aanduiding voor voettekst 3"/>
          <p:cNvSpPr>
            <a:spLocks noGrp="1"/>
          </p:cNvSpPr>
          <p:nvPr>
            <p:ph type="ftr" sz="quarter" idx="4294967295"/>
          </p:nvPr>
        </p:nvSpPr>
        <p:spPr bwMode="auto">
          <a:xfrm>
            <a:off x="142875" y="6429375"/>
            <a:ext cx="2133600" cy="365125"/>
          </a:xfrm>
          <a:prstGeom prst="rect">
            <a:avLst/>
          </a:prstGeom>
          <a:noFill/>
          <a:ln>
            <a:miter lim="800000"/>
            <a:headEnd/>
            <a:tailEnd/>
          </a:ln>
        </p:spPr>
        <p:txBody>
          <a:bodyPr wrap="square" numCol="1" anchorCtr="0" compatLnSpc="1">
            <a:prstTxWarp prst="textNoShape">
              <a:avLst/>
            </a:prstTxWarp>
          </a:bodyPr>
          <a:lstStyle/>
          <a:p>
            <a:pPr algn="l" fontAlgn="base">
              <a:spcBef>
                <a:spcPct val="0"/>
              </a:spcBef>
              <a:spcAft>
                <a:spcPct val="0"/>
              </a:spcAft>
            </a:pPr>
            <a:r>
              <a:rPr lang="nl-NL" smtClean="0">
                <a:solidFill>
                  <a:srgbClr val="898989"/>
                </a:solidFill>
                <a:ea typeface="MS PGothic" pitchFamily="34" charset="-128"/>
              </a:rPr>
              <a:t>	</a:t>
            </a:r>
            <a:fld id="{52CEC0C7-5816-44C8-93C6-A371F8D9CF74}" type="slidenum">
              <a:rPr lang="nl-NL" smtClean="0">
                <a:solidFill>
                  <a:srgbClr val="898989"/>
                </a:solidFill>
                <a:ea typeface="MS PGothic" pitchFamily="34" charset="-128"/>
              </a:rPr>
              <a:pPr algn="l" fontAlgn="base">
                <a:spcBef>
                  <a:spcPct val="0"/>
                </a:spcBef>
                <a:spcAft>
                  <a:spcPct val="0"/>
                </a:spcAft>
              </a:pPr>
              <a:t>17</a:t>
            </a:fld>
            <a:endParaRPr lang="nl-NL" smtClean="0">
              <a:solidFill>
                <a:srgbClr val="898989"/>
              </a:solidFill>
              <a:ea typeface="MS PGothic" pitchFamily="34" charset="-128"/>
            </a:endParaRPr>
          </a:p>
        </p:txBody>
      </p:sp>
      <p:pic>
        <p:nvPicPr>
          <p:cNvPr id="324611" name="Picture 3" descr="DM infantile                                                   00017F66Jean Mathieu                   ABA78158:"/>
          <p:cNvPicPr>
            <a:picLocks noChangeAspect="1" noChangeArrowheads="1"/>
          </p:cNvPicPr>
          <p:nvPr/>
        </p:nvPicPr>
        <p:blipFill>
          <a:blip r:embed="rId2" cstate="print"/>
          <a:srcRect/>
          <a:stretch>
            <a:fillRect/>
          </a:stretch>
        </p:blipFill>
        <p:spPr bwMode="auto">
          <a:xfrm>
            <a:off x="7286625" y="285750"/>
            <a:ext cx="1500188" cy="1500188"/>
          </a:xfrm>
          <a:prstGeom prst="rect">
            <a:avLst/>
          </a:prstGeom>
          <a:noFill/>
          <a:ln w="9525">
            <a:noFill/>
            <a:miter lim="800000"/>
            <a:headEnd/>
            <a:tailEnd/>
          </a:ln>
        </p:spPr>
      </p:pic>
      <p:pic>
        <p:nvPicPr>
          <p:cNvPr id="6" name="Picture 7" descr="Naamloos-3"/>
          <p:cNvPicPr>
            <a:picLocks noChangeAspect="1" noChangeArrowheads="1"/>
          </p:cNvPicPr>
          <p:nvPr/>
        </p:nvPicPr>
        <p:blipFill>
          <a:blip r:embed="rId3" cstate="print"/>
          <a:srcRect/>
          <a:stretch>
            <a:fillRect/>
          </a:stretch>
        </p:blipFill>
        <p:spPr bwMode="auto">
          <a:xfrm>
            <a:off x="7265988" y="1895475"/>
            <a:ext cx="1520825" cy="2247900"/>
          </a:xfrm>
          <a:prstGeom prst="rect">
            <a:avLst/>
          </a:prstGeom>
          <a:noFill/>
          <a:ln w="9525">
            <a:noFill/>
            <a:miter lim="800000"/>
            <a:headEnd/>
            <a:tailEnd/>
          </a:ln>
        </p:spPr>
      </p:pic>
      <p:pic>
        <p:nvPicPr>
          <p:cNvPr id="7" name="Picture 2" descr="Naamloos-4"/>
          <p:cNvPicPr>
            <a:picLocks noChangeAspect="1" noChangeArrowheads="1"/>
          </p:cNvPicPr>
          <p:nvPr/>
        </p:nvPicPr>
        <p:blipFill>
          <a:blip r:embed="rId4" cstate="print"/>
          <a:srcRect/>
          <a:stretch>
            <a:fillRect/>
          </a:stretch>
        </p:blipFill>
        <p:spPr bwMode="auto">
          <a:xfrm>
            <a:off x="7286625" y="4310063"/>
            <a:ext cx="1574800" cy="2333625"/>
          </a:xfrm>
          <a:prstGeom prst="rect">
            <a:avLst/>
          </a:prstGeom>
          <a:noFill/>
          <a:ln w="9525">
            <a:noFill/>
            <a:miter lim="800000"/>
            <a:headEnd/>
            <a:tailEnd/>
          </a:ln>
        </p:spPr>
      </p:pic>
      <p:pic>
        <p:nvPicPr>
          <p:cNvPr id="8" name="Picture 9" descr="dystrofmyot familie"/>
          <p:cNvPicPr>
            <a:picLocks noChangeAspect="1" noChangeArrowheads="1"/>
          </p:cNvPicPr>
          <p:nvPr/>
        </p:nvPicPr>
        <p:blipFill>
          <a:blip r:embed="rId5" cstate="print"/>
          <a:srcRect l="18748" t="6104" r="55202" b="45016"/>
          <a:stretch>
            <a:fillRect/>
          </a:stretch>
        </p:blipFill>
        <p:spPr bwMode="auto">
          <a:xfrm>
            <a:off x="5359400" y="2132013"/>
            <a:ext cx="1570038" cy="2011362"/>
          </a:xfrm>
          <a:prstGeom prst="rect">
            <a:avLst/>
          </a:prstGeom>
          <a:noFill/>
          <a:ln w="9525">
            <a:noFill/>
            <a:miter lim="800000"/>
            <a:headEnd/>
            <a:tailEnd/>
          </a:ln>
        </p:spPr>
      </p:pic>
      <p:pic>
        <p:nvPicPr>
          <p:cNvPr id="10" name="Picture 3" descr="4"/>
          <p:cNvPicPr>
            <a:picLocks noChangeAspect="1" noChangeArrowheads="1"/>
          </p:cNvPicPr>
          <p:nvPr/>
        </p:nvPicPr>
        <p:blipFill>
          <a:blip r:embed="rId6" cstate="print"/>
          <a:srcRect/>
          <a:stretch>
            <a:fillRect/>
          </a:stretch>
        </p:blipFill>
        <p:spPr bwMode="auto">
          <a:xfrm>
            <a:off x="642938" y="2071688"/>
            <a:ext cx="4011612" cy="2143125"/>
          </a:xfrm>
          <a:prstGeom prst="rect">
            <a:avLst/>
          </a:prstGeom>
          <a:noFill/>
          <a:ln w="28575">
            <a:noFill/>
            <a:miter lim="800000"/>
            <a:headEnd/>
            <a:tailEnd/>
          </a:ln>
        </p:spPr>
      </p:pic>
      <p:pic>
        <p:nvPicPr>
          <p:cNvPr id="11" name="Picture 8" descr="pat1"/>
          <p:cNvPicPr>
            <a:picLocks noChangeAspect="1" noChangeArrowheads="1"/>
          </p:cNvPicPr>
          <p:nvPr/>
        </p:nvPicPr>
        <p:blipFill>
          <a:blip r:embed="rId7" cstate="print"/>
          <a:srcRect/>
          <a:stretch>
            <a:fillRect/>
          </a:stretch>
        </p:blipFill>
        <p:spPr bwMode="auto">
          <a:xfrm>
            <a:off x="3357563" y="4400550"/>
            <a:ext cx="1751012" cy="2106613"/>
          </a:xfrm>
          <a:prstGeom prst="rect">
            <a:avLst/>
          </a:prstGeom>
          <a:noFill/>
          <a:ln w="9525">
            <a:noFill/>
            <a:miter lim="800000"/>
            <a:headEnd/>
            <a:tailEnd/>
          </a:ln>
        </p:spPr>
      </p:pic>
      <p:pic>
        <p:nvPicPr>
          <p:cNvPr id="12" name="Picture 3" descr="9"/>
          <p:cNvPicPr>
            <a:picLocks noChangeAspect="1" noChangeArrowheads="1"/>
          </p:cNvPicPr>
          <p:nvPr/>
        </p:nvPicPr>
        <p:blipFill>
          <a:blip r:embed="rId8" cstate="print"/>
          <a:srcRect/>
          <a:stretch>
            <a:fillRect/>
          </a:stretch>
        </p:blipFill>
        <p:spPr bwMode="auto">
          <a:xfrm>
            <a:off x="285750" y="4572000"/>
            <a:ext cx="2905125" cy="1697038"/>
          </a:xfrm>
          <a:prstGeom prst="rect">
            <a:avLst/>
          </a:prstGeom>
          <a:noFill/>
          <a:ln w="28575">
            <a:noFill/>
            <a:miter lim="800000"/>
            <a:headEnd/>
            <a:tailEnd/>
          </a:ln>
        </p:spPr>
      </p:pic>
      <p:pic>
        <p:nvPicPr>
          <p:cNvPr id="13" name="Picture 3" descr="patientMD_BW"/>
          <p:cNvPicPr>
            <a:picLocks noChangeAspect="1" noChangeArrowheads="1"/>
          </p:cNvPicPr>
          <p:nvPr/>
        </p:nvPicPr>
        <p:blipFill>
          <a:blip r:embed="rId9" cstate="print"/>
          <a:srcRect l="6552" t="3407" r="8966" b="8521"/>
          <a:stretch>
            <a:fillRect/>
          </a:stretch>
        </p:blipFill>
        <p:spPr bwMode="auto">
          <a:xfrm>
            <a:off x="5275263" y="4368800"/>
            <a:ext cx="1687512" cy="2136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500"/>
                            </p:stCondLst>
                            <p:childTnLst>
                              <p:par>
                                <p:cTn id="24" presetID="2" presetClass="entr" presetSubtype="4"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2000"/>
                            </p:stCondLst>
                            <p:childTnLst>
                              <p:par>
                                <p:cTn id="29" presetID="2" presetClass="entr" presetSubtype="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Genetic</a:t>
            </a:r>
            <a:r>
              <a:rPr lang="nl-NL" dirty="0" smtClean="0"/>
              <a:t> </a:t>
            </a:r>
            <a:r>
              <a:rPr lang="nl-NL" dirty="0" err="1" smtClean="0"/>
              <a:t>mechanism</a:t>
            </a:r>
            <a:r>
              <a:rPr lang="nl-NL" dirty="0" smtClean="0"/>
              <a:t> </a:t>
            </a:r>
            <a:r>
              <a:rPr lang="nl-NL" dirty="0" err="1" smtClean="0"/>
              <a:t>for</a:t>
            </a:r>
            <a:r>
              <a:rPr lang="nl-NL" dirty="0" smtClean="0"/>
              <a:t> DM1</a:t>
            </a:r>
            <a:endParaRPr lang="nl-NL" dirty="0"/>
          </a:p>
        </p:txBody>
      </p:sp>
      <p:sp>
        <p:nvSpPr>
          <p:cNvPr id="3" name="Tijdelijke aanduiding voor inhoud 2"/>
          <p:cNvSpPr txBox="1">
            <a:spLocks/>
          </p:cNvSpPr>
          <p:nvPr/>
        </p:nvSpPr>
        <p:spPr>
          <a:xfrm>
            <a:off x="522000" y="1814635"/>
            <a:ext cx="8100000" cy="4125365"/>
          </a:xfrm>
          <a:prstGeom prst="rect">
            <a:avLst/>
          </a:prstGeom>
        </p:spPr>
        <p:txBody>
          <a:bodyPr/>
          <a:lstStyle/>
          <a:p>
            <a:pPr marL="322263" marR="0" lvl="0" indent="-322263" algn="l" defTabSz="914400" rtl="0" eaLnBrk="1" fontAlgn="auto" latinLnBrk="0" hangingPunct="1">
              <a:lnSpc>
                <a:spcPts val="2500"/>
              </a:lnSpc>
              <a:spcBef>
                <a:spcPts val="0"/>
              </a:spcBef>
              <a:spcAft>
                <a:spcPts val="0"/>
              </a:spcAft>
              <a:buClr>
                <a:schemeClr val="tx2"/>
              </a:buClr>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Diverse </a:t>
            </a:r>
            <a:r>
              <a:rPr kumimoji="0" lang="nl-NL" sz="2000" b="0" i="0" u="none" strike="noStrike" kern="1200" cap="none" spc="0" normalizeH="0" baseline="0" noProof="0" dirty="0" err="1" smtClean="0">
                <a:ln>
                  <a:noFill/>
                </a:ln>
                <a:solidFill>
                  <a:schemeClr val="tx1"/>
                </a:solidFill>
                <a:effectLst/>
                <a:uLnTx/>
                <a:uFillTx/>
                <a:latin typeface="+mn-lt"/>
                <a:ea typeface="+mn-ea"/>
                <a:cs typeface="+mn-cs"/>
              </a:rPr>
              <a:t>clinical</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r>
              <a:rPr kumimoji="0" lang="nl-NL" sz="2000" b="0" i="0" u="none" strike="noStrike" kern="1200" cap="none" spc="0" normalizeH="0" baseline="0" noProof="0" dirty="0" err="1" smtClean="0">
                <a:ln>
                  <a:noFill/>
                </a:ln>
                <a:solidFill>
                  <a:schemeClr val="tx1"/>
                </a:solidFill>
                <a:effectLst/>
                <a:uLnTx/>
                <a:uFillTx/>
                <a:latin typeface="+mn-lt"/>
                <a:ea typeface="+mn-ea"/>
                <a:cs typeface="+mn-cs"/>
              </a:rPr>
              <a:t>manifestation</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kumimoji="0" lang="nl-NL" sz="2000" b="0" i="0" u="none" strike="noStrike" kern="1200" cap="none" spc="0" normalizeH="0" noProof="0" dirty="0" err="1" smtClean="0">
                <a:ln>
                  <a:noFill/>
                </a:ln>
                <a:solidFill>
                  <a:schemeClr val="tx1"/>
                </a:solidFill>
                <a:effectLst/>
                <a:uLnTx/>
                <a:uFillTx/>
                <a:latin typeface="+mn-lt"/>
                <a:ea typeface="+mn-ea"/>
                <a:cs typeface="+mn-cs"/>
              </a:rPr>
              <a:t>same</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kumimoji="0" lang="nl-NL" sz="2000" b="0" i="0" u="none" strike="noStrike" kern="1200" cap="none" spc="0" normalizeH="0" noProof="0" dirty="0" err="1" smtClean="0">
                <a:ln>
                  <a:noFill/>
                </a:ln>
                <a:solidFill>
                  <a:schemeClr val="tx1"/>
                </a:solidFill>
                <a:effectLst/>
                <a:uLnTx/>
                <a:uFillTx/>
                <a:latin typeface="+mn-lt"/>
                <a:ea typeface="+mn-ea"/>
                <a:cs typeface="+mn-cs"/>
              </a:rPr>
              <a:t>genetic</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kumimoji="0" lang="nl-NL" sz="2000" b="0" i="0" u="none" strike="noStrike" kern="1200" cap="none" spc="0" normalizeH="0" noProof="0" dirty="0" err="1" smtClean="0">
                <a:ln>
                  <a:noFill/>
                </a:ln>
                <a:solidFill>
                  <a:schemeClr val="tx1"/>
                </a:solidFill>
                <a:effectLst/>
                <a:uLnTx/>
                <a:uFillTx/>
                <a:latin typeface="+mn-lt"/>
                <a:ea typeface="+mn-ea"/>
                <a:cs typeface="+mn-cs"/>
              </a:rPr>
              <a:t>mechanism</a:t>
            </a:r>
            <a:r>
              <a:rPr kumimoji="0" lang="nl-NL" sz="2000" b="0" i="0" u="none" strike="noStrike" kern="1200" cap="none" spc="0" normalizeH="0" noProof="0" dirty="0" smtClean="0">
                <a:ln>
                  <a:noFill/>
                </a:ln>
                <a:solidFill>
                  <a:schemeClr val="tx1"/>
                </a:solidFill>
                <a:effectLst/>
                <a:uLnTx/>
                <a:uFillTx/>
                <a:latin typeface="+mn-lt"/>
                <a:ea typeface="+mn-ea"/>
                <a:cs typeface="+mn-cs"/>
              </a:rPr>
              <a:t>… </a:t>
            </a:r>
            <a:endParaRPr kumimoji="0" lang="nl-NL"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323528" y="1004344"/>
            <a:ext cx="8640960" cy="533400"/>
          </a:xfrm>
        </p:spPr>
        <p:txBody>
          <a:bodyPr/>
          <a:lstStyle/>
          <a:p>
            <a:r>
              <a:rPr lang="nl-NL" dirty="0" smtClean="0">
                <a:latin typeface="+mn-lt"/>
                <a:cs typeface="Calibri" pitchFamily="34" charset="0"/>
              </a:rPr>
              <a:t>DNA </a:t>
            </a:r>
            <a:r>
              <a:rPr lang="nl-NL" dirty="0" err="1" smtClean="0">
                <a:latin typeface="+mn-lt"/>
                <a:cs typeface="Calibri" pitchFamily="34" charset="0"/>
              </a:rPr>
              <a:t>contains</a:t>
            </a:r>
            <a:r>
              <a:rPr lang="nl-NL" dirty="0" smtClean="0">
                <a:latin typeface="+mn-lt"/>
                <a:cs typeface="Calibri" pitchFamily="34" charset="0"/>
              </a:rPr>
              <a:t> the </a:t>
            </a:r>
            <a:r>
              <a:rPr lang="nl-NL" dirty="0" err="1" smtClean="0">
                <a:latin typeface="+mn-lt"/>
                <a:cs typeface="Calibri" pitchFamily="34" charset="0"/>
              </a:rPr>
              <a:t>construction</a:t>
            </a:r>
            <a:r>
              <a:rPr lang="nl-NL" dirty="0" smtClean="0">
                <a:latin typeface="+mn-lt"/>
                <a:cs typeface="Calibri" pitchFamily="34" charset="0"/>
              </a:rPr>
              <a:t> code </a:t>
            </a:r>
            <a:r>
              <a:rPr lang="nl-NL" dirty="0" err="1" smtClean="0">
                <a:latin typeface="+mn-lt"/>
                <a:cs typeface="Calibri" pitchFamily="34" charset="0"/>
              </a:rPr>
              <a:t>for</a:t>
            </a:r>
            <a:r>
              <a:rPr lang="nl-NL" dirty="0" smtClean="0">
                <a:latin typeface="+mn-lt"/>
                <a:cs typeface="Calibri" pitchFamily="34" charset="0"/>
              </a:rPr>
              <a:t> </a:t>
            </a:r>
            <a:r>
              <a:rPr lang="nl-NL" dirty="0" err="1" smtClean="0">
                <a:latin typeface="+mn-lt"/>
                <a:cs typeface="Calibri" pitchFamily="34" charset="0"/>
              </a:rPr>
              <a:t>our</a:t>
            </a:r>
            <a:r>
              <a:rPr lang="nl-NL" dirty="0" smtClean="0">
                <a:latin typeface="+mn-lt"/>
                <a:cs typeface="Calibri" pitchFamily="34" charset="0"/>
              </a:rPr>
              <a:t> </a:t>
            </a:r>
            <a:r>
              <a:rPr lang="nl-NL" dirty="0" err="1" smtClean="0">
                <a:latin typeface="+mn-lt"/>
                <a:cs typeface="Calibri" pitchFamily="34" charset="0"/>
              </a:rPr>
              <a:t>bodies</a:t>
            </a:r>
            <a:r>
              <a:rPr lang="nl-NL" dirty="0" smtClean="0">
                <a:latin typeface="+mn-lt"/>
                <a:cs typeface="Calibri" pitchFamily="34" charset="0"/>
              </a:rPr>
              <a:t> </a:t>
            </a:r>
            <a:endParaRPr lang="nl-NL" dirty="0">
              <a:latin typeface="+mn-lt"/>
              <a:cs typeface="Calibri" pitchFamily="34" charset="0"/>
            </a:endParaRPr>
          </a:p>
        </p:txBody>
      </p:sp>
      <p:pic>
        <p:nvPicPr>
          <p:cNvPr id="125960" name="Picture 8" descr="metaphase"/>
          <p:cNvPicPr>
            <a:picLocks noChangeAspect="1" noChangeArrowheads="1"/>
          </p:cNvPicPr>
          <p:nvPr/>
        </p:nvPicPr>
        <p:blipFill>
          <a:blip r:embed="rId3" cstate="print"/>
          <a:srcRect b="2092"/>
          <a:stretch>
            <a:fillRect/>
          </a:stretch>
        </p:blipFill>
        <p:spPr bwMode="auto">
          <a:xfrm>
            <a:off x="5489575" y="2224438"/>
            <a:ext cx="3101975" cy="2855913"/>
          </a:xfrm>
          <a:prstGeom prst="rect">
            <a:avLst/>
          </a:prstGeom>
          <a:noFill/>
          <a:ln w="9525">
            <a:solidFill>
              <a:schemeClr val="tx1"/>
            </a:solidFill>
            <a:miter lim="800000"/>
            <a:headEnd/>
            <a:tailEnd/>
          </a:ln>
        </p:spPr>
      </p:pic>
      <p:sp>
        <p:nvSpPr>
          <p:cNvPr id="125961" name="Text Box 9"/>
          <p:cNvSpPr txBox="1">
            <a:spLocks noChangeArrowheads="1"/>
          </p:cNvSpPr>
          <p:nvPr/>
        </p:nvSpPr>
        <p:spPr bwMode="auto">
          <a:xfrm>
            <a:off x="4876217" y="5381353"/>
            <a:ext cx="4404283" cy="369332"/>
          </a:xfrm>
          <a:prstGeom prst="rect">
            <a:avLst/>
          </a:prstGeom>
          <a:noFill/>
          <a:ln w="9525">
            <a:noFill/>
            <a:miter lim="800000"/>
            <a:headEnd/>
            <a:tailEnd/>
          </a:ln>
          <a:effectLst/>
        </p:spPr>
        <p:txBody>
          <a:bodyPr wrap="none">
            <a:spAutoFit/>
          </a:bodyPr>
          <a:lstStyle/>
          <a:p>
            <a:pPr algn="ctr"/>
            <a:r>
              <a:rPr lang="en-US" dirty="0" smtClean="0">
                <a:cs typeface="Calibri" pitchFamily="34" charset="0"/>
              </a:rPr>
              <a:t>DNA is packed into 46 chromosomes per cell </a:t>
            </a:r>
            <a:endParaRPr lang="en-US" sz="1800" dirty="0" smtClean="0">
              <a:cs typeface="Calibri" pitchFamily="34" charset="0"/>
            </a:endParaRPr>
          </a:p>
        </p:txBody>
      </p:sp>
      <p:grpSp>
        <p:nvGrpSpPr>
          <p:cNvPr id="2" name="Group 18"/>
          <p:cNvGrpSpPr>
            <a:grpSpLocks/>
          </p:cNvGrpSpPr>
          <p:nvPr/>
        </p:nvGrpSpPr>
        <p:grpSpPr bwMode="auto">
          <a:xfrm>
            <a:off x="427038" y="2114476"/>
            <a:ext cx="4319588" cy="3505200"/>
            <a:chOff x="269" y="1477"/>
            <a:chExt cx="2721" cy="2208"/>
          </a:xfrm>
        </p:grpSpPr>
        <p:pic>
          <p:nvPicPr>
            <p:cNvPr id="125959" name="Picture 7" descr="cells edited"/>
            <p:cNvPicPr>
              <a:picLocks noChangeAspect="1" noChangeArrowheads="1"/>
            </p:cNvPicPr>
            <p:nvPr/>
          </p:nvPicPr>
          <p:blipFill>
            <a:blip r:embed="rId4" cstate="print"/>
            <a:srcRect/>
            <a:stretch>
              <a:fillRect/>
            </a:stretch>
          </p:blipFill>
          <p:spPr bwMode="auto">
            <a:xfrm>
              <a:off x="269" y="1477"/>
              <a:ext cx="2670" cy="1947"/>
            </a:xfrm>
            <a:prstGeom prst="rect">
              <a:avLst/>
            </a:prstGeom>
            <a:noFill/>
          </p:spPr>
        </p:pic>
        <p:sp>
          <p:nvSpPr>
            <p:cNvPr id="125962" name="Text Box 10"/>
            <p:cNvSpPr txBox="1">
              <a:spLocks noChangeArrowheads="1"/>
            </p:cNvSpPr>
            <p:nvPr/>
          </p:nvSpPr>
          <p:spPr bwMode="auto">
            <a:xfrm>
              <a:off x="329" y="3472"/>
              <a:ext cx="649" cy="213"/>
            </a:xfrm>
            <a:prstGeom prst="rect">
              <a:avLst/>
            </a:prstGeom>
            <a:noFill/>
            <a:ln w="9525">
              <a:noFill/>
              <a:miter lim="800000"/>
              <a:headEnd/>
              <a:tailEnd/>
            </a:ln>
            <a:effectLst/>
          </p:spPr>
          <p:txBody>
            <a:bodyPr wrap="none">
              <a:spAutoFit/>
            </a:bodyPr>
            <a:lstStyle/>
            <a:p>
              <a:r>
                <a:rPr lang="nl-NL" sz="1600" b="1" dirty="0" err="1" smtClean="0">
                  <a:cs typeface="Calibri" pitchFamily="34" charset="0"/>
                </a:rPr>
                <a:t>Nerve</a:t>
              </a:r>
              <a:r>
                <a:rPr lang="nl-NL" sz="1600" b="1" dirty="0" smtClean="0">
                  <a:cs typeface="Calibri" pitchFamily="34" charset="0"/>
                </a:rPr>
                <a:t> </a:t>
              </a:r>
              <a:r>
                <a:rPr lang="nl-NL" sz="1600" b="1" dirty="0" err="1" smtClean="0">
                  <a:cs typeface="Calibri" pitchFamily="34" charset="0"/>
                </a:rPr>
                <a:t>cell</a:t>
              </a:r>
              <a:endParaRPr lang="nl-NL" sz="1600" b="1" dirty="0">
                <a:cs typeface="Calibri" pitchFamily="34" charset="0"/>
              </a:endParaRPr>
            </a:p>
          </p:txBody>
        </p:sp>
        <p:sp>
          <p:nvSpPr>
            <p:cNvPr id="125963" name="Text Box 11"/>
            <p:cNvSpPr txBox="1">
              <a:spLocks noChangeArrowheads="1"/>
            </p:cNvSpPr>
            <p:nvPr/>
          </p:nvSpPr>
          <p:spPr bwMode="auto">
            <a:xfrm>
              <a:off x="2277" y="3366"/>
              <a:ext cx="712" cy="213"/>
            </a:xfrm>
            <a:prstGeom prst="rect">
              <a:avLst/>
            </a:prstGeom>
            <a:noFill/>
            <a:ln w="9525">
              <a:noFill/>
              <a:miter lim="800000"/>
              <a:headEnd/>
              <a:tailEnd/>
            </a:ln>
            <a:effectLst/>
          </p:spPr>
          <p:txBody>
            <a:bodyPr wrap="none">
              <a:spAutoFit/>
            </a:bodyPr>
            <a:lstStyle/>
            <a:p>
              <a:r>
                <a:rPr lang="nl-NL" sz="1600" b="1" dirty="0" err="1" smtClean="0">
                  <a:cs typeface="Calibri" pitchFamily="34" charset="0"/>
                </a:rPr>
                <a:t>Muscle</a:t>
              </a:r>
              <a:r>
                <a:rPr lang="nl-NL" sz="1600" b="1" dirty="0" smtClean="0">
                  <a:cs typeface="Calibri" pitchFamily="34" charset="0"/>
                </a:rPr>
                <a:t> </a:t>
              </a:r>
              <a:r>
                <a:rPr lang="nl-NL" sz="1600" b="1" dirty="0" err="1" smtClean="0">
                  <a:cs typeface="Calibri" pitchFamily="34" charset="0"/>
                </a:rPr>
                <a:t>cell</a:t>
              </a:r>
              <a:endParaRPr lang="nl-NL" sz="1600" b="1" dirty="0">
                <a:cs typeface="Calibri" pitchFamily="34" charset="0"/>
              </a:endParaRPr>
            </a:p>
          </p:txBody>
        </p:sp>
        <p:sp>
          <p:nvSpPr>
            <p:cNvPr id="125966" name="Rectangle 14"/>
            <p:cNvSpPr>
              <a:spLocks noChangeArrowheads="1"/>
            </p:cNvSpPr>
            <p:nvPr/>
          </p:nvSpPr>
          <p:spPr bwMode="auto">
            <a:xfrm rot="2605040">
              <a:off x="826" y="2059"/>
              <a:ext cx="1258" cy="323"/>
            </a:xfrm>
            <a:prstGeom prst="rect">
              <a:avLst/>
            </a:prstGeom>
            <a:solidFill>
              <a:schemeClr val="bg1"/>
            </a:solidFill>
            <a:ln w="9525">
              <a:noFill/>
              <a:miter lim="800000"/>
              <a:headEnd/>
              <a:tailEnd/>
            </a:ln>
            <a:effectLst/>
          </p:spPr>
          <p:txBody>
            <a:bodyPr wrap="none" anchor="ctr"/>
            <a:lstStyle/>
            <a:p>
              <a:endParaRPr lang="nl-NL">
                <a:cs typeface="Calibri" pitchFamily="34" charset="0"/>
              </a:endParaRPr>
            </a:p>
          </p:txBody>
        </p:sp>
        <p:sp>
          <p:nvSpPr>
            <p:cNvPr id="125964" name="Text Box 12"/>
            <p:cNvSpPr txBox="1">
              <a:spLocks noChangeArrowheads="1"/>
            </p:cNvSpPr>
            <p:nvPr/>
          </p:nvSpPr>
          <p:spPr bwMode="auto">
            <a:xfrm>
              <a:off x="1141" y="2503"/>
              <a:ext cx="640" cy="213"/>
            </a:xfrm>
            <a:prstGeom prst="rect">
              <a:avLst/>
            </a:prstGeom>
            <a:noFill/>
            <a:ln w="9525">
              <a:noFill/>
              <a:miter lim="800000"/>
              <a:headEnd/>
              <a:tailEnd/>
            </a:ln>
            <a:effectLst/>
          </p:spPr>
          <p:txBody>
            <a:bodyPr wrap="none">
              <a:spAutoFit/>
            </a:bodyPr>
            <a:lstStyle/>
            <a:p>
              <a:r>
                <a:rPr lang="nl-NL" sz="1600" b="1" dirty="0" err="1" smtClean="0">
                  <a:cs typeface="Calibri" pitchFamily="34" charset="0"/>
                </a:rPr>
                <a:t>Blood</a:t>
              </a:r>
              <a:r>
                <a:rPr lang="nl-NL" sz="1600" b="1" dirty="0" smtClean="0">
                  <a:cs typeface="Calibri" pitchFamily="34" charset="0"/>
                </a:rPr>
                <a:t> </a:t>
              </a:r>
              <a:r>
                <a:rPr lang="nl-NL" sz="1600" b="1" dirty="0" err="1" smtClean="0">
                  <a:cs typeface="Calibri" pitchFamily="34" charset="0"/>
                </a:rPr>
                <a:t>cell</a:t>
              </a:r>
              <a:endParaRPr lang="nl-NL" sz="1600" b="1" dirty="0">
                <a:cs typeface="Calibri" pitchFamily="34" charset="0"/>
              </a:endParaRPr>
            </a:p>
          </p:txBody>
        </p:sp>
        <p:sp>
          <p:nvSpPr>
            <p:cNvPr id="125969" name="Rectangle 17"/>
            <p:cNvSpPr>
              <a:spLocks noChangeArrowheads="1"/>
            </p:cNvSpPr>
            <p:nvPr/>
          </p:nvSpPr>
          <p:spPr bwMode="auto">
            <a:xfrm>
              <a:off x="1646" y="1611"/>
              <a:ext cx="1344" cy="535"/>
            </a:xfrm>
            <a:prstGeom prst="rect">
              <a:avLst/>
            </a:prstGeom>
            <a:solidFill>
              <a:schemeClr val="bg1"/>
            </a:solidFill>
            <a:ln w="9525">
              <a:noFill/>
              <a:miter lim="800000"/>
              <a:headEnd/>
              <a:tailEnd/>
            </a:ln>
            <a:effectLst/>
          </p:spPr>
          <p:txBody>
            <a:bodyPr wrap="none" anchor="ctr"/>
            <a:lstStyle/>
            <a:p>
              <a:endParaRPr lang="nl-NL">
                <a:cs typeface="Calibri" pitchFamily="34" charset="0"/>
              </a:endParaRPr>
            </a:p>
          </p:txBody>
        </p:sp>
        <p:pic>
          <p:nvPicPr>
            <p:cNvPr id="125968" name="Picture 16" descr="cells edited"/>
            <p:cNvPicPr>
              <a:picLocks noChangeAspect="1" noChangeArrowheads="1"/>
            </p:cNvPicPr>
            <p:nvPr/>
          </p:nvPicPr>
          <p:blipFill>
            <a:blip r:embed="rId4" cstate="print"/>
            <a:srcRect l="84494" b="70416"/>
            <a:stretch>
              <a:fillRect/>
            </a:stretch>
          </p:blipFill>
          <p:spPr bwMode="auto">
            <a:xfrm>
              <a:off x="1638" y="1667"/>
              <a:ext cx="414" cy="576"/>
            </a:xfrm>
            <a:prstGeom prst="rect">
              <a:avLst/>
            </a:prstGeom>
            <a:noFill/>
          </p:spPr>
        </p:pic>
      </p:grpSp>
      <p:sp>
        <p:nvSpPr>
          <p:cNvPr id="15" name="Tijdelijke aanduiding voor dianummer 3"/>
          <p:cNvSpPr txBox="1">
            <a:spLocks/>
          </p:cNvSpPr>
          <p:nvPr/>
        </p:nvSpPr>
        <p:spPr bwMode="auto">
          <a:xfrm>
            <a:off x="0" y="6492875"/>
            <a:ext cx="2133600" cy="365125"/>
          </a:xfrm>
          <a:prstGeom prst="rect">
            <a:avLst/>
          </a:prstGeom>
          <a:noFill/>
          <a:ln w="9525">
            <a:noFill/>
            <a:miter lim="800000"/>
            <a:headEnd/>
            <a:tailEnd/>
          </a:ln>
        </p:spPr>
        <p:txBody>
          <a:bodyPr/>
          <a:lstStyle/>
          <a:p>
            <a:pPr algn="l"/>
            <a:fld id="{EA8FCB2F-DF06-4D70-948E-CF077993C3C3}" type="slidenum">
              <a:rPr lang="nl-NL" sz="1200">
                <a:cs typeface="Calibri" pitchFamily="34" charset="0"/>
              </a:rPr>
              <a:pPr algn="l"/>
              <a:t>19</a:t>
            </a:fld>
            <a:endParaRPr lang="nl-NL" sz="1200">
              <a:cs typeface="Calibri" pitchFamily="34" charset="0"/>
            </a:endParaRPr>
          </a:p>
        </p:txBody>
      </p:sp>
      <p:sp>
        <p:nvSpPr>
          <p:cNvPr id="3" name="Rechthoek 2"/>
          <p:cNvSpPr/>
          <p:nvPr/>
        </p:nvSpPr>
        <p:spPr>
          <a:xfrm>
            <a:off x="2309813" y="2450051"/>
            <a:ext cx="1137657" cy="91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 xmlns:p14="http://schemas.microsoft.com/office/powerpoint/2010/main" val="630823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Myotonic</a:t>
            </a:r>
            <a:r>
              <a:rPr lang="en-US" dirty="0" smtClean="0"/>
              <a:t> dystrophy type 1</a:t>
            </a:r>
            <a:endParaRPr lang="en-US" dirty="0"/>
          </a:p>
        </p:txBody>
      </p:sp>
      <p:sp>
        <p:nvSpPr>
          <p:cNvPr id="3" name="Content Placeholder 2"/>
          <p:cNvSpPr>
            <a:spLocks noGrp="1"/>
          </p:cNvSpPr>
          <p:nvPr>
            <p:ph idx="1"/>
          </p:nvPr>
        </p:nvSpPr>
        <p:spPr/>
        <p:txBody>
          <a:bodyPr>
            <a:normAutofit/>
          </a:bodyPr>
          <a:lstStyle/>
          <a:p>
            <a:pPr>
              <a:lnSpc>
                <a:spcPct val="200000"/>
              </a:lnSpc>
            </a:pPr>
            <a:r>
              <a:rPr lang="en-US" dirty="0" smtClean="0"/>
              <a:t>Multisystem disorder</a:t>
            </a:r>
          </a:p>
          <a:p>
            <a:pPr>
              <a:lnSpc>
                <a:spcPct val="200000"/>
              </a:lnSpc>
            </a:pPr>
            <a:r>
              <a:rPr lang="en-US" dirty="0" smtClean="0"/>
              <a:t>Can affect babies, children, or adults</a:t>
            </a:r>
          </a:p>
          <a:p>
            <a:pPr>
              <a:lnSpc>
                <a:spcPct val="200000"/>
              </a:lnSpc>
            </a:pPr>
            <a:r>
              <a:rPr lang="en-US" dirty="0" smtClean="0"/>
              <a:t>Genetic disease that is passed on from parent to child</a:t>
            </a:r>
          </a:p>
          <a:p>
            <a:pPr>
              <a:lnSpc>
                <a:spcPct val="200000"/>
              </a:lnSpc>
            </a:pPr>
            <a:r>
              <a:rPr lang="en-US" dirty="0" smtClean="0"/>
              <a:t>Can get worse in subsequent generations (anticipation)</a:t>
            </a:r>
          </a:p>
        </p:txBody>
      </p:sp>
    </p:spTree>
    <p:extLst>
      <p:ext uri="{BB962C8B-B14F-4D97-AF65-F5344CB8AC3E}">
        <p14:creationId xmlns="" xmlns:p14="http://schemas.microsoft.com/office/powerpoint/2010/main" val="1241739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Schermafbeelding 2016-01-25 om 08.46.26.png"/>
          <p:cNvPicPr>
            <a:picLocks noGrp="1" noChangeAspect="1"/>
          </p:cNvPicPr>
          <p:nvPr>
            <p:ph type="pic" sz="quarter" idx="15"/>
          </p:nvPr>
        </p:nvPicPr>
        <p:blipFill>
          <a:blip r:embed="rId3" cstate="print">
            <a:extLst>
              <a:ext uri="{28A0092B-C50C-407E-A947-70E740481C1C}">
                <a14:useLocalDpi xmlns="" xmlns:a14="http://schemas.microsoft.com/office/drawing/2010/main" val="0"/>
              </a:ext>
            </a:extLst>
          </a:blip>
          <a:srcRect t="1382" b="1382"/>
          <a:stretch>
            <a:fillRect/>
          </a:stretch>
        </p:blipFill>
        <p:spPr/>
      </p:pic>
    </p:spTree>
    <p:extLst>
      <p:ext uri="{BB962C8B-B14F-4D97-AF65-F5344CB8AC3E}">
        <p14:creationId xmlns="" xmlns:p14="http://schemas.microsoft.com/office/powerpoint/2010/main" val="28984461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Schermafbeelding 2016-01-25 om 08.46.26.png"/>
          <p:cNvPicPr>
            <a:picLocks noGrp="1" noChangeAspect="1"/>
          </p:cNvPicPr>
          <p:nvPr>
            <p:ph type="pic" sz="quarter" idx="15"/>
          </p:nvPr>
        </p:nvPicPr>
        <p:blipFill>
          <a:blip r:embed="rId3" cstate="print">
            <a:extLst>
              <a:ext uri="{28A0092B-C50C-407E-A947-70E740481C1C}">
                <a14:useLocalDpi xmlns="" xmlns:a14="http://schemas.microsoft.com/office/drawing/2010/main" val="0"/>
              </a:ext>
            </a:extLst>
          </a:blip>
          <a:srcRect t="1382" b="1382"/>
          <a:stretch>
            <a:fillRect/>
          </a:stretch>
        </p:blipFill>
        <p:spPr/>
      </p:pic>
      <p:sp>
        <p:nvSpPr>
          <p:cNvPr id="3" name="Vermenigvuldigen 2"/>
          <p:cNvSpPr/>
          <p:nvPr/>
        </p:nvSpPr>
        <p:spPr>
          <a:xfrm>
            <a:off x="2039194" y="6030666"/>
            <a:ext cx="144016" cy="144016"/>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p:cNvSpPr txBox="1"/>
          <p:nvPr/>
        </p:nvSpPr>
        <p:spPr>
          <a:xfrm>
            <a:off x="2411760" y="5445224"/>
            <a:ext cx="1296144" cy="369332"/>
          </a:xfrm>
          <a:prstGeom prst="rect">
            <a:avLst/>
          </a:prstGeom>
          <a:noFill/>
        </p:spPr>
        <p:txBody>
          <a:bodyPr wrap="square" rtlCol="0">
            <a:spAutoFit/>
          </a:bodyPr>
          <a:lstStyle/>
          <a:p>
            <a:r>
              <a:rPr lang="nl-NL" dirty="0" smtClean="0">
                <a:solidFill>
                  <a:srgbClr val="FF0000"/>
                </a:solidFill>
              </a:rPr>
              <a:t>DMPK gene</a:t>
            </a:r>
            <a:endParaRPr lang="nl-NL" dirty="0">
              <a:solidFill>
                <a:srgbClr val="FF0000"/>
              </a:solidFill>
            </a:endParaRPr>
          </a:p>
        </p:txBody>
      </p:sp>
    </p:spTree>
    <p:extLst>
      <p:ext uri="{BB962C8B-B14F-4D97-AF65-F5344CB8AC3E}">
        <p14:creationId xmlns="" xmlns:p14="http://schemas.microsoft.com/office/powerpoint/2010/main" val="2898446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p:sp>
      <p:grpSp>
        <p:nvGrpSpPr>
          <p:cNvPr id="2" name="Groeperen 4"/>
          <p:cNvGrpSpPr/>
          <p:nvPr/>
        </p:nvGrpSpPr>
        <p:grpSpPr>
          <a:xfrm>
            <a:off x="2510052" y="2477293"/>
            <a:ext cx="3574116" cy="3832027"/>
            <a:chOff x="4633780" y="1436293"/>
            <a:chExt cx="4510220" cy="5272187"/>
          </a:xfrm>
        </p:grpSpPr>
        <p:pic>
          <p:nvPicPr>
            <p:cNvPr id="6" name="Afbeelding 5" descr="helix.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33780" y="1484746"/>
              <a:ext cx="4007248" cy="5223734"/>
            </a:xfrm>
            <a:prstGeom prst="rect">
              <a:avLst/>
            </a:prstGeom>
          </p:spPr>
        </p:pic>
        <p:sp>
          <p:nvSpPr>
            <p:cNvPr id="7" name="Rechthoek 6"/>
            <p:cNvSpPr/>
            <p:nvPr/>
          </p:nvSpPr>
          <p:spPr>
            <a:xfrm>
              <a:off x="8617288" y="1436293"/>
              <a:ext cx="526712" cy="52703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sp>
        <p:nvSpPr>
          <p:cNvPr id="8" name="Rectangle 2"/>
          <p:cNvSpPr txBox="1">
            <a:spLocks noChangeArrowheads="1"/>
          </p:cNvSpPr>
          <p:nvPr/>
        </p:nvSpPr>
        <p:spPr>
          <a:xfrm>
            <a:off x="525403" y="1004344"/>
            <a:ext cx="8640960" cy="533400"/>
          </a:xfrm>
          <a:prstGeom prst="rect">
            <a:avLst/>
          </a:prstGeom>
        </p:spPr>
        <p:txBody>
          <a:bodyPr/>
          <a:lstStyle/>
          <a:p>
            <a:pPr marL="0" marR="0" lvl="0" indent="0" algn="l" defTabSz="914400" rtl="0" eaLnBrk="1" fontAlgn="auto" latinLnBrk="0" hangingPunct="1">
              <a:lnSpc>
                <a:spcPts val="4200"/>
              </a:lnSpc>
              <a:spcBef>
                <a:spcPct val="0"/>
              </a:spcBef>
              <a:spcAft>
                <a:spcPts val="0"/>
              </a:spcAft>
              <a:buClrTx/>
              <a:buSzTx/>
              <a:buFontTx/>
              <a:buNone/>
              <a:tabLst/>
              <a:defRPr/>
            </a:pPr>
            <a:r>
              <a:rPr kumimoji="0" lang="nl-NL" sz="4000" b="1" i="0" u="none" strike="noStrike" kern="1200" cap="none" spc="0" normalizeH="0" baseline="0" noProof="0" smtClean="0">
                <a:ln>
                  <a:noFill/>
                </a:ln>
                <a:solidFill>
                  <a:schemeClr val="tx2"/>
                </a:solidFill>
                <a:effectLst/>
                <a:uLnTx/>
                <a:uFillTx/>
                <a:latin typeface="+mn-lt"/>
                <a:ea typeface="+mj-ea"/>
                <a:cs typeface="Calibri" pitchFamily="34" charset="0"/>
              </a:rPr>
              <a:t>DNA contains the code to construct proteins, the body’s ‘building blocks’</a:t>
            </a:r>
            <a:endParaRPr kumimoji="0" lang="nl-NL" sz="4000" b="1" i="0" u="none" strike="noStrike" kern="1200" cap="none" spc="0" normalizeH="0" baseline="0" noProof="0" dirty="0">
              <a:ln>
                <a:noFill/>
              </a:ln>
              <a:solidFill>
                <a:schemeClr val="tx2"/>
              </a:solidFill>
              <a:effectLst/>
              <a:uLnTx/>
              <a:uFillTx/>
              <a:latin typeface="+mn-lt"/>
              <a:ea typeface="+mj-ea"/>
              <a:cs typeface="Calibri" pitchFamily="34" charset="0"/>
            </a:endParaRPr>
          </a:p>
        </p:txBody>
      </p:sp>
    </p:spTree>
    <p:extLst>
      <p:ext uri="{BB962C8B-B14F-4D97-AF65-F5344CB8AC3E}">
        <p14:creationId xmlns:p14="http://schemas.microsoft.com/office/powerpoint/2010/main" xmlns="" val="18470207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1284" y="933124"/>
            <a:ext cx="8456363" cy="533400"/>
          </a:xfrm>
        </p:spPr>
        <p:txBody>
          <a:bodyPr/>
          <a:lstStyle/>
          <a:p>
            <a:r>
              <a:rPr lang="en-US" dirty="0" err="1" smtClean="0">
                <a:latin typeface="+mn-lt"/>
                <a:cs typeface="Calibri" pitchFamily="34" charset="0"/>
              </a:rPr>
              <a:t>Myotonic</a:t>
            </a:r>
            <a:r>
              <a:rPr lang="en-US" dirty="0" smtClean="0">
                <a:latin typeface="+mn-lt"/>
                <a:cs typeface="Calibri" pitchFamily="34" charset="0"/>
              </a:rPr>
              <a:t> dystrophy 1: abnormal CTG-series </a:t>
            </a:r>
            <a:endParaRPr lang="nl-NL" dirty="0" smtClean="0">
              <a:latin typeface="+mn-lt"/>
              <a:cs typeface="Calibri" pitchFamily="34" charset="0"/>
            </a:endParaRPr>
          </a:p>
        </p:txBody>
      </p:sp>
      <p:pic>
        <p:nvPicPr>
          <p:cNvPr id="10243" name="Picture 5" descr="metaphase"/>
          <p:cNvPicPr>
            <a:picLocks noChangeAspect="1" noChangeArrowheads="1"/>
          </p:cNvPicPr>
          <p:nvPr/>
        </p:nvPicPr>
        <p:blipFill>
          <a:blip r:embed="rId3" cstate="print"/>
          <a:srcRect b="2092"/>
          <a:stretch>
            <a:fillRect/>
          </a:stretch>
        </p:blipFill>
        <p:spPr bwMode="auto">
          <a:xfrm>
            <a:off x="292100" y="1924050"/>
            <a:ext cx="3794125" cy="3492500"/>
          </a:xfrm>
          <a:prstGeom prst="rect">
            <a:avLst/>
          </a:prstGeom>
          <a:noFill/>
          <a:ln w="9525">
            <a:solidFill>
              <a:schemeClr val="tx1"/>
            </a:solidFill>
            <a:miter lim="800000"/>
            <a:headEnd/>
            <a:tailEnd/>
          </a:ln>
        </p:spPr>
      </p:pic>
      <p:sp>
        <p:nvSpPr>
          <p:cNvPr id="10244" name="Text Box 6"/>
          <p:cNvSpPr txBox="1">
            <a:spLocks noChangeArrowheads="1"/>
          </p:cNvSpPr>
          <p:nvPr/>
        </p:nvSpPr>
        <p:spPr bwMode="auto">
          <a:xfrm>
            <a:off x="876519" y="5618645"/>
            <a:ext cx="2619115" cy="369332"/>
          </a:xfrm>
          <a:prstGeom prst="rect">
            <a:avLst/>
          </a:prstGeom>
          <a:noFill/>
          <a:ln w="9525">
            <a:noFill/>
            <a:miter lim="800000"/>
            <a:headEnd/>
            <a:tailEnd/>
          </a:ln>
        </p:spPr>
        <p:txBody>
          <a:bodyPr wrap="none">
            <a:spAutoFit/>
          </a:bodyPr>
          <a:lstStyle/>
          <a:p>
            <a:pPr algn="ctr"/>
            <a:r>
              <a:rPr lang="en-US" sz="1800" dirty="0">
                <a:cs typeface="Calibri" pitchFamily="34" charset="0"/>
              </a:rPr>
              <a:t>46 </a:t>
            </a:r>
            <a:r>
              <a:rPr lang="en-US" sz="1800" dirty="0" smtClean="0">
                <a:cs typeface="Calibri" pitchFamily="34" charset="0"/>
              </a:rPr>
              <a:t>chromosomes per cell</a:t>
            </a:r>
          </a:p>
        </p:txBody>
      </p:sp>
      <p:sp>
        <p:nvSpPr>
          <p:cNvPr id="10245" name="Text Box 9"/>
          <p:cNvSpPr txBox="1">
            <a:spLocks noChangeArrowheads="1"/>
          </p:cNvSpPr>
          <p:nvPr/>
        </p:nvSpPr>
        <p:spPr bwMode="auto">
          <a:xfrm>
            <a:off x="4498855" y="5631096"/>
            <a:ext cx="1996380" cy="369332"/>
          </a:xfrm>
          <a:prstGeom prst="rect">
            <a:avLst/>
          </a:prstGeom>
          <a:noFill/>
          <a:ln w="9525">
            <a:noFill/>
            <a:miter lim="800000"/>
            <a:headEnd/>
            <a:tailEnd/>
          </a:ln>
        </p:spPr>
        <p:txBody>
          <a:bodyPr wrap="none">
            <a:spAutoFit/>
          </a:bodyPr>
          <a:lstStyle/>
          <a:p>
            <a:r>
              <a:rPr lang="en-US" sz="1800" dirty="0" smtClean="0">
                <a:cs typeface="Calibri" pitchFamily="34" charset="0"/>
              </a:rPr>
              <a:t>chromosome </a:t>
            </a:r>
            <a:r>
              <a:rPr lang="en-US" sz="1800" dirty="0">
                <a:cs typeface="Calibri" pitchFamily="34" charset="0"/>
              </a:rPr>
              <a:t>nr. </a:t>
            </a:r>
            <a:r>
              <a:rPr lang="en-US" sz="1800" dirty="0" smtClean="0">
                <a:cs typeface="Calibri" pitchFamily="34" charset="0"/>
              </a:rPr>
              <a:t>19</a:t>
            </a:r>
            <a:endParaRPr lang="en-US" sz="1800" dirty="0">
              <a:cs typeface="Calibri" pitchFamily="34" charset="0"/>
            </a:endParaRPr>
          </a:p>
        </p:txBody>
      </p:sp>
      <p:sp>
        <p:nvSpPr>
          <p:cNvPr id="10246" name="Text Box 10"/>
          <p:cNvSpPr txBox="1">
            <a:spLocks noChangeArrowheads="1"/>
          </p:cNvSpPr>
          <p:nvPr/>
        </p:nvSpPr>
        <p:spPr bwMode="auto">
          <a:xfrm>
            <a:off x="7231063" y="5568950"/>
            <a:ext cx="609600" cy="369888"/>
          </a:xfrm>
          <a:prstGeom prst="rect">
            <a:avLst/>
          </a:prstGeom>
          <a:noFill/>
          <a:ln w="9525">
            <a:noFill/>
            <a:miter lim="800000"/>
            <a:headEnd/>
            <a:tailEnd/>
          </a:ln>
        </p:spPr>
        <p:txBody>
          <a:bodyPr wrap="none">
            <a:spAutoFit/>
          </a:bodyPr>
          <a:lstStyle/>
          <a:p>
            <a:r>
              <a:rPr lang="en-US" sz="1800">
                <a:cs typeface="Calibri" pitchFamily="34" charset="0"/>
              </a:rPr>
              <a:t>DNA</a:t>
            </a:r>
            <a:endParaRPr lang="nl-NL" sz="1800">
              <a:cs typeface="Calibri" pitchFamily="34" charset="0"/>
            </a:endParaRPr>
          </a:p>
        </p:txBody>
      </p:sp>
      <p:sp>
        <p:nvSpPr>
          <p:cNvPr id="10247" name="Text Box 11"/>
          <p:cNvSpPr txBox="1">
            <a:spLocks noChangeArrowheads="1"/>
          </p:cNvSpPr>
          <p:nvPr/>
        </p:nvSpPr>
        <p:spPr bwMode="auto">
          <a:xfrm>
            <a:off x="8011415" y="3186210"/>
            <a:ext cx="1174617" cy="646331"/>
          </a:xfrm>
          <a:prstGeom prst="rect">
            <a:avLst/>
          </a:prstGeom>
          <a:noFill/>
          <a:ln w="9525">
            <a:noFill/>
            <a:miter lim="800000"/>
            <a:headEnd/>
            <a:tailEnd/>
          </a:ln>
        </p:spPr>
        <p:txBody>
          <a:bodyPr wrap="none">
            <a:spAutoFit/>
          </a:bodyPr>
          <a:lstStyle/>
          <a:p>
            <a:pPr algn="ctr"/>
            <a:r>
              <a:rPr lang="en-US" dirty="0" smtClean="0">
                <a:cs typeface="Calibri" pitchFamily="34" charset="0"/>
              </a:rPr>
              <a:t>Expanded </a:t>
            </a:r>
          </a:p>
          <a:p>
            <a:pPr algn="ctr"/>
            <a:r>
              <a:rPr lang="en-US" dirty="0" smtClean="0">
                <a:cs typeface="Calibri" pitchFamily="34" charset="0"/>
              </a:rPr>
              <a:t>CTG-series</a:t>
            </a:r>
            <a:endParaRPr lang="en-US" sz="1800" dirty="0" smtClean="0">
              <a:cs typeface="Calibri" pitchFamily="34" charset="0"/>
            </a:endParaRPr>
          </a:p>
        </p:txBody>
      </p:sp>
      <p:grpSp>
        <p:nvGrpSpPr>
          <p:cNvPr id="2" name="Group 15"/>
          <p:cNvGrpSpPr>
            <a:grpSpLocks/>
          </p:cNvGrpSpPr>
          <p:nvPr/>
        </p:nvGrpSpPr>
        <p:grpSpPr bwMode="auto">
          <a:xfrm>
            <a:off x="7867650" y="3000375"/>
            <a:ext cx="133350" cy="1028700"/>
            <a:chOff x="4828" y="2034"/>
            <a:chExt cx="84" cy="648"/>
          </a:xfrm>
        </p:grpSpPr>
        <p:sp>
          <p:nvSpPr>
            <p:cNvPr id="10252" name="Line 12"/>
            <p:cNvSpPr>
              <a:spLocks noChangeShapeType="1"/>
            </p:cNvSpPr>
            <p:nvPr/>
          </p:nvSpPr>
          <p:spPr bwMode="auto">
            <a:xfrm>
              <a:off x="4912" y="2034"/>
              <a:ext cx="0" cy="648"/>
            </a:xfrm>
            <a:prstGeom prst="line">
              <a:avLst/>
            </a:prstGeom>
            <a:noFill/>
            <a:ln w="19050">
              <a:solidFill>
                <a:schemeClr val="tx1"/>
              </a:solidFill>
              <a:round/>
              <a:headEnd/>
              <a:tailEnd/>
            </a:ln>
          </p:spPr>
          <p:txBody>
            <a:bodyPr/>
            <a:lstStyle/>
            <a:p>
              <a:endParaRPr lang="nl-NL"/>
            </a:p>
          </p:txBody>
        </p:sp>
        <p:sp>
          <p:nvSpPr>
            <p:cNvPr id="10253" name="Line 13"/>
            <p:cNvSpPr>
              <a:spLocks noChangeShapeType="1"/>
            </p:cNvSpPr>
            <p:nvPr/>
          </p:nvSpPr>
          <p:spPr bwMode="auto">
            <a:xfrm>
              <a:off x="4828" y="2040"/>
              <a:ext cx="84" cy="0"/>
            </a:xfrm>
            <a:prstGeom prst="line">
              <a:avLst/>
            </a:prstGeom>
            <a:noFill/>
            <a:ln w="19050">
              <a:solidFill>
                <a:schemeClr val="tx1"/>
              </a:solidFill>
              <a:round/>
              <a:headEnd/>
              <a:tailEnd/>
            </a:ln>
          </p:spPr>
          <p:txBody>
            <a:bodyPr/>
            <a:lstStyle/>
            <a:p>
              <a:endParaRPr lang="nl-NL"/>
            </a:p>
          </p:txBody>
        </p:sp>
        <p:sp>
          <p:nvSpPr>
            <p:cNvPr id="10254" name="Line 14"/>
            <p:cNvSpPr>
              <a:spLocks noChangeShapeType="1"/>
            </p:cNvSpPr>
            <p:nvPr/>
          </p:nvSpPr>
          <p:spPr bwMode="auto">
            <a:xfrm>
              <a:off x="4828" y="2676"/>
              <a:ext cx="84" cy="0"/>
            </a:xfrm>
            <a:prstGeom prst="line">
              <a:avLst/>
            </a:prstGeom>
            <a:noFill/>
            <a:ln w="19050">
              <a:solidFill>
                <a:schemeClr val="tx1"/>
              </a:solidFill>
              <a:round/>
              <a:headEnd/>
              <a:tailEnd/>
            </a:ln>
          </p:spPr>
          <p:txBody>
            <a:bodyPr/>
            <a:lstStyle/>
            <a:p>
              <a:endParaRPr lang="nl-NL"/>
            </a:p>
          </p:txBody>
        </p:sp>
      </p:grpSp>
      <p:pic>
        <p:nvPicPr>
          <p:cNvPr id="10249" name="Picture 31" descr="genes no text rood"/>
          <p:cNvPicPr>
            <a:picLocks noChangeAspect="1" noChangeArrowheads="1"/>
          </p:cNvPicPr>
          <p:nvPr/>
        </p:nvPicPr>
        <p:blipFill>
          <a:blip r:embed="rId4" cstate="print"/>
          <a:srcRect/>
          <a:stretch>
            <a:fillRect/>
          </a:stretch>
        </p:blipFill>
        <p:spPr bwMode="auto">
          <a:xfrm>
            <a:off x="4794250" y="1987550"/>
            <a:ext cx="2970213" cy="3430588"/>
          </a:xfrm>
          <a:prstGeom prst="rect">
            <a:avLst/>
          </a:prstGeom>
          <a:noFill/>
          <a:ln w="9525">
            <a:noFill/>
            <a:miter lim="800000"/>
            <a:headEnd/>
            <a:tailEnd/>
          </a:ln>
        </p:spPr>
      </p:pic>
      <p:sp>
        <p:nvSpPr>
          <p:cNvPr id="10250" name="Freeform 36"/>
          <p:cNvSpPr>
            <a:spLocks/>
          </p:cNvSpPr>
          <p:nvPr/>
        </p:nvSpPr>
        <p:spPr bwMode="auto">
          <a:xfrm>
            <a:off x="2819400" y="1639888"/>
            <a:ext cx="2533650" cy="912812"/>
          </a:xfrm>
          <a:custGeom>
            <a:avLst/>
            <a:gdLst>
              <a:gd name="T0" fmla="*/ 0 w 1596"/>
              <a:gd name="T1" fmla="*/ 2147483647 h 575"/>
              <a:gd name="T2" fmla="*/ 2147483647 w 1596"/>
              <a:gd name="T3" fmla="*/ 2147483647 h 575"/>
              <a:gd name="T4" fmla="*/ 2147483647 w 1596"/>
              <a:gd name="T5" fmla="*/ 2147483647 h 575"/>
              <a:gd name="T6" fmla="*/ 0 60000 65536"/>
              <a:gd name="T7" fmla="*/ 0 60000 65536"/>
              <a:gd name="T8" fmla="*/ 0 60000 65536"/>
              <a:gd name="T9" fmla="*/ 0 w 1596"/>
              <a:gd name="T10" fmla="*/ 0 h 575"/>
              <a:gd name="T11" fmla="*/ 1596 w 1596"/>
              <a:gd name="T12" fmla="*/ 575 h 575"/>
            </a:gdLst>
            <a:ahLst/>
            <a:cxnLst>
              <a:cxn ang="T6">
                <a:pos x="T0" y="T1"/>
              </a:cxn>
              <a:cxn ang="T7">
                <a:pos x="T2" y="T3"/>
              </a:cxn>
              <a:cxn ang="T8">
                <a:pos x="T4" y="T5"/>
              </a:cxn>
            </a:cxnLst>
            <a:rect l="T9" t="T10" r="T11" b="T12"/>
            <a:pathLst>
              <a:path w="1596" h="575">
                <a:moveTo>
                  <a:pt x="0" y="575"/>
                </a:moveTo>
                <a:cubicBezTo>
                  <a:pt x="164" y="328"/>
                  <a:pt x="328" y="82"/>
                  <a:pt x="594" y="41"/>
                </a:cubicBezTo>
                <a:cubicBezTo>
                  <a:pt x="860" y="0"/>
                  <a:pt x="1228" y="164"/>
                  <a:pt x="1596" y="329"/>
                </a:cubicBezTo>
              </a:path>
            </a:pathLst>
          </a:custGeom>
          <a:noFill/>
          <a:ln w="28575" cmpd="sng">
            <a:solidFill>
              <a:schemeClr val="tx1"/>
            </a:solidFill>
            <a:round/>
            <a:headEnd type="none" w="med" len="med"/>
            <a:tailEnd type="triangle" w="med" len="med"/>
          </a:ln>
        </p:spPr>
        <p:txBody>
          <a:bodyPr/>
          <a:lstStyle/>
          <a:p>
            <a:endParaRPr lang="nl-NL"/>
          </a:p>
        </p:txBody>
      </p:sp>
      <p:sp>
        <p:nvSpPr>
          <p:cNvPr id="10251" name="Tijdelijke aanduiding voor dianummer 3"/>
          <p:cNvSpPr txBox="1">
            <a:spLocks/>
          </p:cNvSpPr>
          <p:nvPr/>
        </p:nvSpPr>
        <p:spPr bwMode="auto">
          <a:xfrm>
            <a:off x="0" y="6492875"/>
            <a:ext cx="2133600" cy="365125"/>
          </a:xfrm>
          <a:prstGeom prst="rect">
            <a:avLst/>
          </a:prstGeom>
          <a:noFill/>
          <a:ln w="9525">
            <a:noFill/>
            <a:miter lim="800000"/>
            <a:headEnd/>
            <a:tailEnd/>
          </a:ln>
        </p:spPr>
        <p:txBody>
          <a:bodyPr/>
          <a:lstStyle/>
          <a:p>
            <a:pPr algn="l"/>
            <a:fld id="{EA8FCB2F-DF06-4D70-948E-CF077993C3C3}" type="slidenum">
              <a:rPr lang="nl-NL" sz="1200">
                <a:cs typeface="Calibri" pitchFamily="34" charset="0"/>
              </a:rPr>
              <a:pPr algn="l"/>
              <a:t>23</a:t>
            </a:fld>
            <a:endParaRPr lang="nl-NL" sz="1200">
              <a:cs typeface="Calibri" pitchFamily="34" charset="0"/>
            </a:endParaRPr>
          </a:p>
        </p:txBody>
      </p:sp>
    </p:spTree>
    <p:extLst>
      <p:ext uri="{BB962C8B-B14F-4D97-AF65-F5344CB8AC3E}">
        <p14:creationId xmlns="" xmlns:p14="http://schemas.microsoft.com/office/powerpoint/2010/main" val="23692534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026"/>
          <p:cNvSpPr txBox="1">
            <a:spLocks noChangeArrowheads="1"/>
          </p:cNvSpPr>
          <p:nvPr/>
        </p:nvSpPr>
        <p:spPr bwMode="auto">
          <a:xfrm>
            <a:off x="346075" y="268288"/>
            <a:ext cx="8397875" cy="65556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r>
              <a:rPr lang="en-US" altLang="en-US" sz="2000" dirty="0">
                <a:solidFill>
                  <a:schemeClr val="tx1"/>
                </a:solidFill>
                <a:effectLst/>
                <a:latin typeface="Arial" pitchFamily="34" charset="0"/>
              </a:rPr>
              <a:t>GGATCCGCCAAGGACTTTGATTATTGCGTGAAAGTGCTGACTGCCAGGACAGGAAGCTAGCTAAGATGCAAGTTCCCAGCCTAGAGCAGTGGCCTCTGGCTG</a:t>
            </a:r>
            <a:r>
              <a:rPr lang="en-US" altLang="en-US" sz="2000" dirty="0">
                <a:solidFill>
                  <a:srgbClr val="FF0000"/>
                </a:solidFill>
                <a:effectLst/>
                <a:latin typeface="Arial" pitchFamily="34" charset="0"/>
              </a:rPr>
              <a:t>CTGCTGCTGCTGCTGCTGCTG</a:t>
            </a:r>
            <a:r>
              <a:rPr lang="en-US" altLang="en-US" sz="2000" dirty="0">
                <a:solidFill>
                  <a:schemeClr val="tx1"/>
                </a:solidFill>
                <a:effectLst/>
                <a:latin typeface="Arial" pitchFamily="34" charset="0"/>
              </a:rPr>
              <a:t>GGGGTCTAGGGCGGACCCAAGGGCAAGGCCAGGGTGGCAGCAGCTTGGGGACTCTGGCTGGCTCCCTCCCCTGACACTGGCTGAAGCCCAGGTGGTCTCTAACCCCTCCCATCTCTCCCTCTCATCTTCCCCAGGGCATCTCCTCCCAACCAGGCAACTCCCCGAGTGGCACAGTGGTGTGAAGCCATGGATATCGGGCCCCCCCAACCCCATGCCCCCAGCCTCCTAGCCATAACCCTCCCTGCTGACCTCACAGATCAACGTATTAACAAGACTAACCATGATGGATGGACTGCTCCAGTCCCCCCACCTGCACAAAATTTGGGGGCCCCCCAGACTGGCCCGGACACGGGCGATGTAATAGCCCTTGTGGCCTCAGCCTTGTCCCCCACCCACTGCCAAGTACAATGACCTCTTCCTCTGAAACATCAGTGTTACCCTCATCCCTGTCCCCAGCATGTGACTGGTCACTCCTGGGGAGACACTCCCCGCCCCTGCCACAAGAGCCCCAGGTCTGCAGTGTGCCCCTCAGTTGAGTGGGCAGGGCCGGGGGTGGTCCAGCCCTCGCCCGGCCCCCACCCCAGCTGCCCTTGCTATTGTCTGTGCTTTTGAAGAGTGTTAAATTATGGAAGCCCCTCAGGTTCCTCCCTGTCCCGCAGGACCTCTTATTTATACTAAAGTTCCCTGTTTTCTCAGCGGGTCTGTCCCCTTCGGAGGAGATGATGTAGAGGACCTGTGTGTGTACTCTGTGGTTCTAGGCAGTCCGCTTTCCCCAGAGGAGGAGTGCAGGCCTGCTCCCAGCCCAGCGCCTCCCACCCCTTTTCATAGCAGGA</a:t>
            </a:r>
          </a:p>
        </p:txBody>
      </p:sp>
    </p:spTree>
    <p:extLst>
      <p:ext uri="{BB962C8B-B14F-4D97-AF65-F5344CB8AC3E}">
        <p14:creationId xmlns="" xmlns:p14="http://schemas.microsoft.com/office/powerpoint/2010/main" val="364820723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026"/>
          <p:cNvSpPr txBox="1">
            <a:spLocks noChangeArrowheads="1"/>
          </p:cNvSpPr>
          <p:nvPr/>
        </p:nvSpPr>
        <p:spPr bwMode="auto">
          <a:xfrm>
            <a:off x="346075" y="268288"/>
            <a:ext cx="8397875" cy="6492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r>
              <a:rPr lang="en-US" altLang="en-US" sz="2000" dirty="0">
                <a:solidFill>
                  <a:schemeClr val="tx1"/>
                </a:solidFill>
                <a:effectLst/>
                <a:latin typeface="Arial" pitchFamily="34" charset="0"/>
              </a:rPr>
              <a:t>GGATCCGCCAAGGACTTTGATTATTGCGTGAAAGTGCTGACTGCCAGGACAGGAAGCTAGCTAAGATGCAAGTTCCCAGCCTAGAGCAGTGGCCTCTGG</a:t>
            </a:r>
            <a:r>
              <a:rPr lang="en-US" altLang="en-US" sz="2000" dirty="0">
                <a:solidFill>
                  <a:srgbClr val="FF0000"/>
                </a:solidFill>
                <a:effectLst/>
                <a:latin typeface="Arial" pitchFamily="34" charset="0"/>
              </a:rPr>
              <a:t>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CTG</a:t>
            </a:r>
            <a:r>
              <a:rPr lang="en-US" altLang="en-US" sz="2000" dirty="0">
                <a:solidFill>
                  <a:schemeClr val="tx1"/>
                </a:solidFill>
                <a:effectLst/>
                <a:latin typeface="Arial" pitchFamily="34" charset="0"/>
              </a:rPr>
              <a:t>GGGGTCTAGGGCGG</a:t>
            </a:r>
          </a:p>
        </p:txBody>
      </p:sp>
    </p:spTree>
    <p:extLst>
      <p:ext uri="{BB962C8B-B14F-4D97-AF65-F5344CB8AC3E}">
        <p14:creationId xmlns="" xmlns:p14="http://schemas.microsoft.com/office/powerpoint/2010/main" val="414905315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0425" y="701962"/>
            <a:ext cx="8124825" cy="1143000"/>
          </a:xfrm>
        </p:spPr>
        <p:txBody>
          <a:bodyPr/>
          <a:lstStyle/>
          <a:p>
            <a:r>
              <a:rPr lang="en-US" dirty="0" smtClean="0">
                <a:latin typeface="+mn-lt"/>
                <a:cs typeface="Calibri" pitchFamily="34" charset="0"/>
              </a:rPr>
              <a:t>Variability in length of CTG repeats</a:t>
            </a:r>
            <a:endParaRPr lang="nl-NL" dirty="0" smtClean="0">
              <a:latin typeface="+mn-lt"/>
              <a:cs typeface="Calibri" pitchFamily="34" charset="0"/>
            </a:endParaRPr>
          </a:p>
        </p:txBody>
      </p:sp>
      <p:sp>
        <p:nvSpPr>
          <p:cNvPr id="11267" name="Text Box 6"/>
          <p:cNvSpPr txBox="1">
            <a:spLocks noChangeArrowheads="1"/>
          </p:cNvSpPr>
          <p:nvPr/>
        </p:nvSpPr>
        <p:spPr bwMode="auto">
          <a:xfrm>
            <a:off x="825500" y="5278438"/>
            <a:ext cx="533400" cy="369887"/>
          </a:xfrm>
          <a:prstGeom prst="rect">
            <a:avLst/>
          </a:prstGeom>
          <a:noFill/>
          <a:ln w="9525">
            <a:noFill/>
            <a:miter lim="800000"/>
            <a:headEnd/>
            <a:tailEnd/>
          </a:ln>
        </p:spPr>
        <p:txBody>
          <a:bodyPr wrap="none">
            <a:spAutoFit/>
          </a:bodyPr>
          <a:lstStyle/>
          <a:p>
            <a:r>
              <a:rPr lang="en-US" sz="1800">
                <a:cs typeface="Calibri" pitchFamily="34" charset="0"/>
              </a:rPr>
              <a:t>#19</a:t>
            </a:r>
            <a:endParaRPr lang="nl-NL" sz="1800">
              <a:cs typeface="Calibri" pitchFamily="34" charset="0"/>
            </a:endParaRPr>
          </a:p>
        </p:txBody>
      </p:sp>
      <p:pic>
        <p:nvPicPr>
          <p:cNvPr id="11268" name="Picture 16" descr="genes expanded"/>
          <p:cNvPicPr>
            <a:picLocks noChangeAspect="1" noChangeArrowheads="1"/>
          </p:cNvPicPr>
          <p:nvPr/>
        </p:nvPicPr>
        <p:blipFill>
          <a:blip r:embed="rId3" cstate="print"/>
          <a:srcRect/>
          <a:stretch>
            <a:fillRect/>
          </a:stretch>
        </p:blipFill>
        <p:spPr bwMode="auto">
          <a:xfrm>
            <a:off x="5283200" y="1595438"/>
            <a:ext cx="455613" cy="4591050"/>
          </a:xfrm>
          <a:prstGeom prst="rect">
            <a:avLst/>
          </a:prstGeom>
          <a:noFill/>
          <a:ln w="9525">
            <a:noFill/>
            <a:miter lim="800000"/>
            <a:headEnd/>
            <a:tailEnd/>
          </a:ln>
        </p:spPr>
      </p:pic>
      <p:pic>
        <p:nvPicPr>
          <p:cNvPr id="11269" name="Picture 17" descr="genes no text rood"/>
          <p:cNvPicPr>
            <a:picLocks noChangeAspect="1" noChangeArrowheads="1"/>
          </p:cNvPicPr>
          <p:nvPr/>
        </p:nvPicPr>
        <p:blipFill>
          <a:blip r:embed="rId4" cstate="print"/>
          <a:srcRect/>
          <a:stretch>
            <a:fillRect/>
          </a:stretch>
        </p:blipFill>
        <p:spPr bwMode="auto">
          <a:xfrm>
            <a:off x="549275" y="2330450"/>
            <a:ext cx="2627313" cy="3035300"/>
          </a:xfrm>
          <a:prstGeom prst="rect">
            <a:avLst/>
          </a:prstGeom>
          <a:noFill/>
          <a:ln w="9525">
            <a:noFill/>
            <a:miter lim="800000"/>
            <a:headEnd/>
            <a:tailEnd/>
          </a:ln>
        </p:spPr>
      </p:pic>
      <p:pic>
        <p:nvPicPr>
          <p:cNvPr id="11270" name="Picture 19" descr="genes expanded subextra"/>
          <p:cNvPicPr>
            <a:picLocks noChangeAspect="1" noChangeArrowheads="1"/>
          </p:cNvPicPr>
          <p:nvPr/>
        </p:nvPicPr>
        <p:blipFill>
          <a:blip r:embed="rId5" cstate="print"/>
          <a:srcRect t="8836" r="12500" b="10626"/>
          <a:stretch>
            <a:fillRect/>
          </a:stretch>
        </p:blipFill>
        <p:spPr bwMode="auto">
          <a:xfrm>
            <a:off x="8305800" y="0"/>
            <a:ext cx="400050" cy="6858000"/>
          </a:xfrm>
          <a:prstGeom prst="rect">
            <a:avLst/>
          </a:prstGeom>
          <a:noFill/>
          <a:ln w="9525">
            <a:noFill/>
            <a:miter lim="800000"/>
            <a:headEnd/>
            <a:tailEnd/>
          </a:ln>
        </p:spPr>
      </p:pic>
      <p:sp>
        <p:nvSpPr>
          <p:cNvPr id="11271" name="Text Box 20"/>
          <p:cNvSpPr txBox="1">
            <a:spLocks noChangeArrowheads="1"/>
          </p:cNvSpPr>
          <p:nvPr/>
        </p:nvSpPr>
        <p:spPr bwMode="auto">
          <a:xfrm>
            <a:off x="3320538" y="3459920"/>
            <a:ext cx="817853" cy="369332"/>
          </a:xfrm>
          <a:prstGeom prst="rect">
            <a:avLst/>
          </a:prstGeom>
          <a:noFill/>
          <a:ln w="9525">
            <a:noFill/>
            <a:miter lim="800000"/>
            <a:headEnd/>
            <a:tailEnd/>
          </a:ln>
        </p:spPr>
        <p:txBody>
          <a:bodyPr wrap="none">
            <a:spAutoFit/>
          </a:bodyPr>
          <a:lstStyle/>
          <a:p>
            <a:r>
              <a:rPr lang="en-US" sz="1800" smtClean="0">
                <a:cs typeface="Calibri" pitchFamily="34" charset="0"/>
              </a:rPr>
              <a:t>5  </a:t>
            </a:r>
            <a:r>
              <a:rPr lang="en-US" smtClean="0">
                <a:cs typeface="Calibri" pitchFamily="34" charset="0"/>
              </a:rPr>
              <a:t>-  </a:t>
            </a:r>
            <a:r>
              <a:rPr lang="en-US" sz="1800" smtClean="0">
                <a:cs typeface="Calibri" pitchFamily="34" charset="0"/>
              </a:rPr>
              <a:t>37</a:t>
            </a:r>
            <a:endParaRPr lang="nl-NL" sz="1800">
              <a:cs typeface="Calibri" pitchFamily="34" charset="0"/>
            </a:endParaRPr>
          </a:p>
        </p:txBody>
      </p:sp>
      <p:sp>
        <p:nvSpPr>
          <p:cNvPr id="11272" name="Text Box 22"/>
          <p:cNvSpPr txBox="1">
            <a:spLocks noChangeArrowheads="1"/>
          </p:cNvSpPr>
          <p:nvPr/>
        </p:nvSpPr>
        <p:spPr bwMode="auto">
          <a:xfrm>
            <a:off x="5697501" y="3321698"/>
            <a:ext cx="2714782" cy="646331"/>
          </a:xfrm>
          <a:prstGeom prst="rect">
            <a:avLst/>
          </a:prstGeom>
          <a:noFill/>
          <a:ln w="9525">
            <a:noFill/>
            <a:miter lim="800000"/>
            <a:headEnd/>
            <a:tailEnd/>
          </a:ln>
        </p:spPr>
        <p:txBody>
          <a:bodyPr wrap="none">
            <a:spAutoFit/>
          </a:bodyPr>
          <a:lstStyle/>
          <a:p>
            <a:pPr algn="ctr"/>
            <a:r>
              <a:rPr lang="en-US" dirty="0" smtClean="0">
                <a:cs typeface="Calibri" pitchFamily="34" charset="0"/>
              </a:rPr>
              <a:t>CTG-length increases:</a:t>
            </a:r>
          </a:p>
          <a:p>
            <a:pPr algn="ctr"/>
            <a:r>
              <a:rPr lang="en-US" dirty="0" smtClean="0">
                <a:cs typeface="Calibri" pitchFamily="34" charset="0"/>
              </a:rPr>
              <a:t>50</a:t>
            </a:r>
            <a:r>
              <a:rPr lang="en-US" sz="1800" dirty="0" smtClean="0">
                <a:cs typeface="Calibri" pitchFamily="34" charset="0"/>
              </a:rPr>
              <a:t> up to over 3000 repeats</a:t>
            </a:r>
          </a:p>
        </p:txBody>
      </p:sp>
      <p:sp>
        <p:nvSpPr>
          <p:cNvPr id="11273" name="Line 23"/>
          <p:cNvSpPr>
            <a:spLocks noChangeShapeType="1"/>
          </p:cNvSpPr>
          <p:nvPr/>
        </p:nvSpPr>
        <p:spPr bwMode="auto">
          <a:xfrm flipV="1">
            <a:off x="3254375" y="2744788"/>
            <a:ext cx="1914525" cy="517525"/>
          </a:xfrm>
          <a:prstGeom prst="line">
            <a:avLst/>
          </a:prstGeom>
          <a:noFill/>
          <a:ln w="12700">
            <a:solidFill>
              <a:schemeClr val="tx1"/>
            </a:solidFill>
            <a:prstDash val="dash"/>
            <a:round/>
            <a:headEnd/>
            <a:tailEnd/>
          </a:ln>
        </p:spPr>
        <p:txBody>
          <a:bodyPr/>
          <a:lstStyle/>
          <a:p>
            <a:endParaRPr lang="nl-NL"/>
          </a:p>
        </p:txBody>
      </p:sp>
      <p:sp>
        <p:nvSpPr>
          <p:cNvPr id="11274" name="Line 24"/>
          <p:cNvSpPr>
            <a:spLocks noChangeShapeType="1"/>
          </p:cNvSpPr>
          <p:nvPr/>
        </p:nvSpPr>
        <p:spPr bwMode="auto">
          <a:xfrm flipV="1">
            <a:off x="5826125" y="827088"/>
            <a:ext cx="2195513" cy="1717675"/>
          </a:xfrm>
          <a:prstGeom prst="line">
            <a:avLst/>
          </a:prstGeom>
          <a:noFill/>
          <a:ln w="12700">
            <a:solidFill>
              <a:schemeClr val="tx1"/>
            </a:solidFill>
            <a:prstDash val="dash"/>
            <a:round/>
            <a:headEnd/>
            <a:tailEnd/>
          </a:ln>
        </p:spPr>
        <p:txBody>
          <a:bodyPr/>
          <a:lstStyle/>
          <a:p>
            <a:endParaRPr lang="nl-NL"/>
          </a:p>
        </p:txBody>
      </p:sp>
      <p:sp>
        <p:nvSpPr>
          <p:cNvPr id="11275" name="Line 25"/>
          <p:cNvSpPr>
            <a:spLocks noChangeShapeType="1"/>
          </p:cNvSpPr>
          <p:nvPr/>
        </p:nvSpPr>
        <p:spPr bwMode="auto">
          <a:xfrm>
            <a:off x="3181350" y="4019550"/>
            <a:ext cx="1973263" cy="576263"/>
          </a:xfrm>
          <a:prstGeom prst="line">
            <a:avLst/>
          </a:prstGeom>
          <a:noFill/>
          <a:ln w="12700">
            <a:solidFill>
              <a:schemeClr val="tx1"/>
            </a:solidFill>
            <a:prstDash val="dash"/>
            <a:round/>
            <a:headEnd/>
            <a:tailEnd/>
          </a:ln>
        </p:spPr>
        <p:txBody>
          <a:bodyPr/>
          <a:lstStyle/>
          <a:p>
            <a:endParaRPr lang="nl-NL"/>
          </a:p>
        </p:txBody>
      </p:sp>
      <p:sp>
        <p:nvSpPr>
          <p:cNvPr id="11276" name="Line 26"/>
          <p:cNvSpPr>
            <a:spLocks noChangeShapeType="1"/>
          </p:cNvSpPr>
          <p:nvPr/>
        </p:nvSpPr>
        <p:spPr bwMode="auto">
          <a:xfrm>
            <a:off x="5826125" y="4953000"/>
            <a:ext cx="2219325" cy="1241425"/>
          </a:xfrm>
          <a:prstGeom prst="line">
            <a:avLst/>
          </a:prstGeom>
          <a:noFill/>
          <a:ln w="12700">
            <a:solidFill>
              <a:schemeClr val="tx1"/>
            </a:solidFill>
            <a:prstDash val="dash"/>
            <a:round/>
            <a:headEnd/>
            <a:tailEnd/>
          </a:ln>
        </p:spPr>
        <p:txBody>
          <a:bodyPr/>
          <a:lstStyle/>
          <a:p>
            <a:endParaRPr lang="nl-NL"/>
          </a:p>
        </p:txBody>
      </p:sp>
      <p:sp>
        <p:nvSpPr>
          <p:cNvPr id="11277" name="Tijdelijke aanduiding voor dianummer 3"/>
          <p:cNvSpPr txBox="1">
            <a:spLocks/>
          </p:cNvSpPr>
          <p:nvPr/>
        </p:nvSpPr>
        <p:spPr bwMode="auto">
          <a:xfrm>
            <a:off x="0" y="6492875"/>
            <a:ext cx="2133600" cy="365125"/>
          </a:xfrm>
          <a:prstGeom prst="rect">
            <a:avLst/>
          </a:prstGeom>
          <a:noFill/>
          <a:ln w="9525">
            <a:noFill/>
            <a:miter lim="800000"/>
            <a:headEnd/>
            <a:tailEnd/>
          </a:ln>
        </p:spPr>
        <p:txBody>
          <a:bodyPr/>
          <a:lstStyle/>
          <a:p>
            <a:pPr algn="l"/>
            <a:fld id="{8655EE72-C3D8-4C1C-B32A-B9F0FCF9494D}" type="slidenum">
              <a:rPr lang="nl-NL" sz="1200">
                <a:cs typeface="Calibri" pitchFamily="34" charset="0"/>
              </a:rPr>
              <a:pPr algn="l"/>
              <a:t>26</a:t>
            </a:fld>
            <a:endParaRPr lang="nl-NL" sz="1200">
              <a:cs typeface="Calibri" pitchFamily="34" charset="0"/>
            </a:endParaRPr>
          </a:p>
        </p:txBody>
      </p:sp>
      <p:sp>
        <p:nvSpPr>
          <p:cNvPr id="15" name="Rectangle 16"/>
          <p:cNvSpPr txBox="1">
            <a:spLocks noChangeArrowheads="1"/>
          </p:cNvSpPr>
          <p:nvPr/>
        </p:nvSpPr>
        <p:spPr bwMode="auto">
          <a:xfrm>
            <a:off x="980739" y="6023051"/>
            <a:ext cx="610578" cy="403225"/>
          </a:xfrm>
          <a:prstGeom prst="rect">
            <a:avLst/>
          </a:prstGeom>
          <a:noFill/>
          <a:ln w="9525">
            <a:noFill/>
            <a:miter lim="800000"/>
            <a:headEnd/>
            <a:tailEnd/>
          </a:ln>
        </p:spPr>
        <p:txBody>
          <a:bodyPr/>
          <a:lstStyle/>
          <a:p>
            <a:pPr marL="342900" indent="-342900" algn="l">
              <a:spcBef>
                <a:spcPct val="20000"/>
              </a:spcBef>
              <a:buClr>
                <a:srgbClr val="BE3100"/>
              </a:buClr>
              <a:buSzPct val="180000"/>
              <a:buFont typeface="Wingdings" pitchFamily="2" charset="2"/>
              <a:buChar char="§"/>
              <a:defRPr/>
            </a:pPr>
            <a:r>
              <a:rPr kumimoji="1" lang="nl-NL" sz="2000" kern="0" smtClean="0">
                <a:cs typeface="Calibri" pitchFamily="34" charset="0"/>
              </a:rPr>
              <a:t> </a:t>
            </a:r>
            <a:endParaRPr kumimoji="1" lang="nl-NL" sz="2000" kern="0">
              <a:cs typeface="Calibri" pitchFamily="34" charset="0"/>
            </a:endParaRPr>
          </a:p>
        </p:txBody>
      </p:sp>
      <p:sp>
        <p:nvSpPr>
          <p:cNvPr id="16" name="Rectangle 16"/>
          <p:cNvSpPr txBox="1">
            <a:spLocks noChangeArrowheads="1"/>
          </p:cNvSpPr>
          <p:nvPr/>
        </p:nvSpPr>
        <p:spPr bwMode="auto">
          <a:xfrm>
            <a:off x="1344643" y="5927767"/>
            <a:ext cx="3904251" cy="403225"/>
          </a:xfrm>
          <a:prstGeom prst="rect">
            <a:avLst/>
          </a:prstGeom>
          <a:noFill/>
          <a:ln w="9525">
            <a:noFill/>
            <a:miter lim="800000"/>
            <a:headEnd/>
            <a:tailEnd/>
          </a:ln>
        </p:spPr>
        <p:txBody>
          <a:bodyPr/>
          <a:lstStyle/>
          <a:p>
            <a:pPr algn="l">
              <a:spcBef>
                <a:spcPct val="20000"/>
              </a:spcBef>
              <a:buClr>
                <a:srgbClr val="BE3100"/>
              </a:buClr>
              <a:buSzPct val="180000"/>
              <a:defRPr/>
            </a:pPr>
            <a:r>
              <a:rPr kumimoji="1" lang="nl-NL" sz="2000" kern="0" smtClean="0">
                <a:cs typeface="Calibri" pitchFamily="34" charset="0"/>
              </a:rPr>
              <a:t>= CTGCTGCTGCTGCTGCTGCTGCTG</a:t>
            </a:r>
            <a:endParaRPr kumimoji="1" lang="nl-NL" sz="2000" kern="0">
              <a:cs typeface="Calibri" pitchFamily="34" charset="0"/>
            </a:endParaRPr>
          </a:p>
        </p:txBody>
      </p:sp>
    </p:spTree>
    <p:extLst>
      <p:ext uri="{BB962C8B-B14F-4D97-AF65-F5344CB8AC3E}">
        <p14:creationId xmlns="" xmlns:p14="http://schemas.microsoft.com/office/powerpoint/2010/main" val="10514523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txBox="1">
            <a:spLocks/>
          </p:cNvSpPr>
          <p:nvPr/>
        </p:nvSpPr>
        <p:spPr bwMode="auto">
          <a:xfrm>
            <a:off x="-1980728" y="6492875"/>
            <a:ext cx="2133600" cy="365125"/>
          </a:xfrm>
          <a:prstGeom prst="rect">
            <a:avLst/>
          </a:prstGeom>
          <a:noFill/>
          <a:ln w="9525">
            <a:noFill/>
            <a:miter lim="800000"/>
            <a:headEnd/>
            <a:tailEnd/>
          </a:ln>
        </p:spPr>
        <p:txBody>
          <a:bodyPr/>
          <a:lstStyle/>
          <a:p>
            <a:pPr algn="l"/>
            <a:fld id="{EA8FCB2F-DF06-4D70-948E-CF077993C3C3}" type="slidenum">
              <a:rPr lang="nl-NL" sz="1200">
                <a:cs typeface="Calibri" pitchFamily="34" charset="0"/>
              </a:rPr>
              <a:pPr algn="l"/>
              <a:t>27</a:t>
            </a:fld>
            <a:endParaRPr lang="nl-NL" sz="1200">
              <a:cs typeface="Calibri" pitchFamily="34" charset="0"/>
            </a:endParaRPr>
          </a:p>
        </p:txBody>
      </p:sp>
      <p:sp>
        <p:nvSpPr>
          <p:cNvPr id="5" name="Rectangle 2"/>
          <p:cNvSpPr txBox="1">
            <a:spLocks noChangeArrowheads="1"/>
          </p:cNvSpPr>
          <p:nvPr/>
        </p:nvSpPr>
        <p:spPr>
          <a:xfrm>
            <a:off x="520998" y="1000954"/>
            <a:ext cx="8474149" cy="1143000"/>
          </a:xfrm>
          <a:prstGeom prst="rect">
            <a:avLst/>
          </a:prstGeom>
        </p:spPr>
        <p:txBody>
          <a:bodyPr vert="horz" lIns="0" tIns="0" rIns="0" bIns="0" rtlCol="0" anchor="ctr">
            <a:noAutofit/>
          </a:bodyPr>
          <a:lstStyle/>
          <a:p>
            <a:pPr marL="0" marR="0" lvl="0" indent="0" algn="l" defTabSz="914400" rtl="0" eaLnBrk="1" fontAlgn="auto" latinLnBrk="0" hangingPunct="1">
              <a:lnSpc>
                <a:spcPts val="4200"/>
              </a:lnSpc>
              <a:spcBef>
                <a:spcPct val="0"/>
              </a:spcBef>
              <a:spcAft>
                <a:spcPts val="0"/>
              </a:spcAft>
              <a:buClrTx/>
              <a:buSzTx/>
              <a:buFontTx/>
              <a:buNone/>
              <a:tabLst/>
              <a:defRPr/>
            </a:pPr>
            <a:r>
              <a:rPr lang="nl-NL" sz="4000" b="1" dirty="0" smtClean="0">
                <a:solidFill>
                  <a:schemeClr val="tx2"/>
                </a:solidFill>
                <a:latin typeface="Calibri" pitchFamily="34" charset="0"/>
                <a:ea typeface="+mj-ea"/>
                <a:cs typeface="Calibri" pitchFamily="34" charset="0"/>
              </a:rPr>
              <a:t>The </a:t>
            </a:r>
            <a:r>
              <a:rPr lang="nl-NL" sz="4000" b="1" dirty="0" err="1" smtClean="0">
                <a:solidFill>
                  <a:schemeClr val="tx2"/>
                </a:solidFill>
                <a:latin typeface="Calibri" pitchFamily="34" charset="0"/>
                <a:ea typeface="+mj-ea"/>
                <a:cs typeface="Calibri" pitchFamily="34" charset="0"/>
              </a:rPr>
              <a:t>expanded</a:t>
            </a:r>
            <a:r>
              <a:rPr lang="nl-NL" sz="4000" b="1" dirty="0" smtClean="0">
                <a:solidFill>
                  <a:schemeClr val="tx2"/>
                </a:solidFill>
                <a:latin typeface="Calibri" pitchFamily="34" charset="0"/>
                <a:ea typeface="+mj-ea"/>
                <a:cs typeface="Calibri" pitchFamily="34" charset="0"/>
              </a:rPr>
              <a:t> </a:t>
            </a:r>
            <a:r>
              <a:rPr kumimoji="0" lang="nl-NL" sz="4000" b="1" i="0" u="none" strike="noStrike" kern="1200" cap="none" spc="0" normalizeH="0" baseline="0" noProof="0" dirty="0" err="1" smtClean="0">
                <a:ln>
                  <a:noFill/>
                </a:ln>
                <a:solidFill>
                  <a:schemeClr val="tx2"/>
                </a:solidFill>
                <a:effectLst/>
                <a:uLnTx/>
                <a:uFillTx/>
                <a:latin typeface="Calibri" pitchFamily="34" charset="0"/>
                <a:ea typeface="+mj-ea"/>
                <a:cs typeface="Calibri" pitchFamily="34" charset="0"/>
              </a:rPr>
              <a:t>CTG-serie</a:t>
            </a:r>
            <a:r>
              <a:rPr kumimoji="0" lang="nl-NL" sz="4000" b="1" i="0" u="none" strike="noStrike" kern="1200" cap="none" spc="0" normalizeH="0" baseline="0" noProof="0" dirty="0" smtClean="0">
                <a:ln>
                  <a:noFill/>
                </a:ln>
                <a:solidFill>
                  <a:schemeClr val="tx2"/>
                </a:solidFill>
                <a:effectLst/>
                <a:uLnTx/>
                <a:uFillTx/>
                <a:latin typeface="Calibri" pitchFamily="34" charset="0"/>
                <a:ea typeface="+mj-ea"/>
                <a:cs typeface="Calibri" pitchFamily="34" charset="0"/>
              </a:rPr>
              <a:t> </a:t>
            </a:r>
            <a:r>
              <a:rPr kumimoji="0" lang="nl-NL" sz="4000" b="1" i="0" u="none" strike="noStrike" kern="1200" cap="none" spc="0" normalizeH="0" baseline="0" noProof="0" dirty="0" err="1" smtClean="0">
                <a:ln>
                  <a:noFill/>
                </a:ln>
                <a:solidFill>
                  <a:schemeClr val="tx2"/>
                </a:solidFill>
                <a:effectLst/>
                <a:uLnTx/>
                <a:uFillTx/>
                <a:latin typeface="Calibri" pitchFamily="34" charset="0"/>
                <a:ea typeface="+mj-ea"/>
                <a:cs typeface="Calibri" pitchFamily="34" charset="0"/>
              </a:rPr>
              <a:t>damages</a:t>
            </a:r>
            <a:r>
              <a:rPr kumimoji="0" lang="nl-NL" sz="4000" b="1" i="0" u="none" strike="noStrike" kern="1200" cap="none" spc="0" normalizeH="0" baseline="0" noProof="0" dirty="0" smtClean="0">
                <a:ln>
                  <a:noFill/>
                </a:ln>
                <a:solidFill>
                  <a:schemeClr val="tx2"/>
                </a:solidFill>
                <a:effectLst/>
                <a:uLnTx/>
                <a:uFillTx/>
                <a:latin typeface="Calibri" pitchFamily="34" charset="0"/>
                <a:ea typeface="+mj-ea"/>
                <a:cs typeface="Calibri" pitchFamily="34" charset="0"/>
              </a:rPr>
              <a:t> </a:t>
            </a:r>
            <a:r>
              <a:rPr kumimoji="0" lang="nl-NL" sz="4000" b="1" i="0" u="none" strike="noStrike" kern="1200" cap="none" spc="0" normalizeH="0" baseline="0" noProof="0" dirty="0" err="1" smtClean="0">
                <a:ln>
                  <a:noFill/>
                </a:ln>
                <a:solidFill>
                  <a:schemeClr val="tx2"/>
                </a:solidFill>
                <a:effectLst/>
                <a:uLnTx/>
                <a:uFillTx/>
                <a:latin typeface="Calibri" pitchFamily="34" charset="0"/>
                <a:ea typeface="+mj-ea"/>
                <a:cs typeface="Calibri" pitchFamily="34" charset="0"/>
              </a:rPr>
              <a:t>cells</a:t>
            </a:r>
            <a:r>
              <a:rPr kumimoji="0" lang="nl-NL" sz="4000" b="1" i="0" u="none" strike="noStrike" kern="1200" cap="none" spc="0" normalizeH="0" baseline="0" noProof="0" dirty="0" smtClean="0">
                <a:ln>
                  <a:noFill/>
                </a:ln>
                <a:solidFill>
                  <a:schemeClr val="tx2"/>
                </a:solidFill>
                <a:effectLst/>
                <a:uLnTx/>
                <a:uFillTx/>
                <a:latin typeface="Calibri" pitchFamily="34" charset="0"/>
                <a:ea typeface="+mj-ea"/>
                <a:cs typeface="Calibri" pitchFamily="34" charset="0"/>
              </a:rPr>
              <a:t> </a:t>
            </a:r>
          </a:p>
        </p:txBody>
      </p:sp>
      <p:sp>
        <p:nvSpPr>
          <p:cNvPr id="6" name="Text Box 12"/>
          <p:cNvSpPr txBox="1">
            <a:spLocks noChangeArrowheads="1"/>
          </p:cNvSpPr>
          <p:nvPr/>
        </p:nvSpPr>
        <p:spPr bwMode="auto">
          <a:xfrm>
            <a:off x="1599511" y="2159233"/>
            <a:ext cx="2468433" cy="400110"/>
          </a:xfrm>
          <a:prstGeom prst="rect">
            <a:avLst/>
          </a:prstGeom>
          <a:noFill/>
          <a:ln w="9525">
            <a:noFill/>
            <a:miter lim="800000"/>
            <a:headEnd/>
            <a:tailEnd/>
          </a:ln>
        </p:spPr>
        <p:txBody>
          <a:bodyPr wrap="none">
            <a:spAutoFit/>
          </a:bodyPr>
          <a:lstStyle/>
          <a:p>
            <a:r>
              <a:rPr lang="nl-NL" sz="2000" dirty="0" err="1" smtClean="0">
                <a:cs typeface="Calibri" pitchFamily="34" charset="0"/>
              </a:rPr>
              <a:t>Abnormal</a:t>
            </a:r>
            <a:r>
              <a:rPr lang="nl-NL" sz="2000" dirty="0" smtClean="0">
                <a:cs typeface="Calibri" pitchFamily="34" charset="0"/>
              </a:rPr>
              <a:t> gene (</a:t>
            </a:r>
            <a:r>
              <a:rPr lang="nl-NL" sz="2000" u="sng" dirty="0" smtClean="0">
                <a:cs typeface="Calibri" pitchFamily="34" charset="0"/>
              </a:rPr>
              <a:t>DNA)</a:t>
            </a:r>
            <a:endParaRPr lang="nl-NL" sz="2000" u="sng" dirty="0">
              <a:cs typeface="Calibri" pitchFamily="34" charset="0"/>
            </a:endParaRPr>
          </a:p>
        </p:txBody>
      </p:sp>
      <p:sp>
        <p:nvSpPr>
          <p:cNvPr id="7" name="Text Box 13"/>
          <p:cNvSpPr txBox="1">
            <a:spLocks noChangeArrowheads="1"/>
          </p:cNvSpPr>
          <p:nvPr/>
        </p:nvSpPr>
        <p:spPr bwMode="auto">
          <a:xfrm>
            <a:off x="1943200" y="3073633"/>
            <a:ext cx="1911998" cy="400110"/>
          </a:xfrm>
          <a:prstGeom prst="rect">
            <a:avLst/>
          </a:prstGeom>
          <a:noFill/>
          <a:ln w="9525">
            <a:noFill/>
            <a:miter lim="800000"/>
            <a:headEnd/>
            <a:tailEnd/>
          </a:ln>
        </p:spPr>
        <p:txBody>
          <a:bodyPr wrap="none">
            <a:spAutoFit/>
          </a:bodyPr>
          <a:lstStyle/>
          <a:p>
            <a:r>
              <a:rPr lang="nl-NL" sz="2000" dirty="0" err="1" smtClean="0">
                <a:cs typeface="Calibri" pitchFamily="34" charset="0"/>
              </a:rPr>
              <a:t>Toxic</a:t>
            </a:r>
            <a:r>
              <a:rPr lang="nl-NL" sz="2000" dirty="0" smtClean="0">
                <a:cs typeface="Calibri" pitchFamily="34" charset="0"/>
              </a:rPr>
              <a:t> </a:t>
            </a:r>
            <a:r>
              <a:rPr lang="nl-NL" sz="2000" dirty="0" err="1" smtClean="0">
                <a:cs typeface="Calibri" pitchFamily="34" charset="0"/>
              </a:rPr>
              <a:t>copy</a:t>
            </a:r>
            <a:r>
              <a:rPr lang="nl-NL" sz="2000" dirty="0" smtClean="0">
                <a:cs typeface="Calibri" pitchFamily="34" charset="0"/>
              </a:rPr>
              <a:t> </a:t>
            </a:r>
            <a:r>
              <a:rPr lang="nl-NL" sz="2000" dirty="0">
                <a:cs typeface="Calibri" pitchFamily="34" charset="0"/>
              </a:rPr>
              <a:t>(</a:t>
            </a:r>
            <a:r>
              <a:rPr lang="nl-NL" sz="2000" u="sng" dirty="0">
                <a:cs typeface="Calibri" pitchFamily="34" charset="0"/>
              </a:rPr>
              <a:t>RNA</a:t>
            </a:r>
            <a:r>
              <a:rPr lang="nl-NL" sz="2000" dirty="0">
                <a:cs typeface="Calibri" pitchFamily="34" charset="0"/>
              </a:rPr>
              <a:t>)</a:t>
            </a:r>
          </a:p>
        </p:txBody>
      </p:sp>
      <p:sp>
        <p:nvSpPr>
          <p:cNvPr id="8" name="Text Box 14"/>
          <p:cNvSpPr txBox="1">
            <a:spLocks noChangeArrowheads="1"/>
          </p:cNvSpPr>
          <p:nvPr/>
        </p:nvSpPr>
        <p:spPr bwMode="auto">
          <a:xfrm>
            <a:off x="1115616" y="4181018"/>
            <a:ext cx="3861378" cy="400110"/>
          </a:xfrm>
          <a:prstGeom prst="rect">
            <a:avLst/>
          </a:prstGeom>
          <a:noFill/>
          <a:ln w="9525">
            <a:noFill/>
            <a:miter lim="800000"/>
            <a:headEnd/>
            <a:tailEnd/>
          </a:ln>
        </p:spPr>
        <p:txBody>
          <a:bodyPr wrap="none">
            <a:spAutoFit/>
          </a:bodyPr>
          <a:lstStyle/>
          <a:p>
            <a:r>
              <a:rPr lang="nl-NL" sz="2000" dirty="0" err="1" smtClean="0">
                <a:cs typeface="Calibri" pitchFamily="34" charset="0"/>
              </a:rPr>
              <a:t>Toxic</a:t>
            </a:r>
            <a:r>
              <a:rPr lang="nl-NL" sz="2000" dirty="0" smtClean="0">
                <a:cs typeface="Calibri" pitchFamily="34" charset="0"/>
              </a:rPr>
              <a:t> RNA </a:t>
            </a:r>
            <a:r>
              <a:rPr lang="nl-NL" sz="2000" dirty="0" err="1" smtClean="0">
                <a:cs typeface="Calibri" pitchFamily="34" charset="0"/>
              </a:rPr>
              <a:t>affects</a:t>
            </a:r>
            <a:r>
              <a:rPr lang="nl-NL" sz="2000" dirty="0" smtClean="0">
                <a:cs typeface="Calibri" pitchFamily="34" charset="0"/>
              </a:rPr>
              <a:t> </a:t>
            </a:r>
            <a:r>
              <a:rPr lang="nl-NL" sz="2000" dirty="0" err="1" smtClean="0">
                <a:cs typeface="Calibri" pitchFamily="34" charset="0"/>
              </a:rPr>
              <a:t>cellular</a:t>
            </a:r>
            <a:r>
              <a:rPr lang="nl-NL" sz="2000" dirty="0" smtClean="0">
                <a:cs typeface="Calibri" pitchFamily="34" charset="0"/>
              </a:rPr>
              <a:t> </a:t>
            </a:r>
            <a:r>
              <a:rPr lang="nl-NL" sz="2000" dirty="0" err="1" smtClean="0">
                <a:cs typeface="Calibri" pitchFamily="34" charset="0"/>
              </a:rPr>
              <a:t>processes</a:t>
            </a:r>
            <a:endParaRPr lang="nl-NL" sz="2000" dirty="0" smtClean="0">
              <a:cs typeface="Calibri" pitchFamily="34" charset="0"/>
            </a:endParaRPr>
          </a:p>
        </p:txBody>
      </p:sp>
      <p:sp>
        <p:nvSpPr>
          <p:cNvPr id="9" name="Text Box 15"/>
          <p:cNvSpPr txBox="1">
            <a:spLocks noChangeArrowheads="1"/>
          </p:cNvSpPr>
          <p:nvPr/>
        </p:nvSpPr>
        <p:spPr bwMode="auto">
          <a:xfrm>
            <a:off x="1064349" y="5270733"/>
            <a:ext cx="3687163" cy="400110"/>
          </a:xfrm>
          <a:prstGeom prst="rect">
            <a:avLst/>
          </a:prstGeom>
          <a:noFill/>
          <a:ln w="9525">
            <a:noFill/>
            <a:miter lim="800000"/>
            <a:headEnd/>
            <a:tailEnd/>
          </a:ln>
        </p:spPr>
        <p:txBody>
          <a:bodyPr wrap="none">
            <a:spAutoFit/>
          </a:bodyPr>
          <a:lstStyle/>
          <a:p>
            <a:r>
              <a:rPr lang="nl-NL" sz="2000" dirty="0" err="1" smtClean="0">
                <a:cs typeface="Calibri" pitchFamily="34" charset="0"/>
              </a:rPr>
              <a:t>Damage</a:t>
            </a:r>
            <a:r>
              <a:rPr lang="nl-NL" sz="2000" dirty="0" smtClean="0">
                <a:cs typeface="Calibri" pitchFamily="34" charset="0"/>
              </a:rPr>
              <a:t> to different types of </a:t>
            </a:r>
            <a:r>
              <a:rPr lang="nl-NL" sz="2000" dirty="0" err="1" smtClean="0">
                <a:cs typeface="Calibri" pitchFamily="34" charset="0"/>
              </a:rPr>
              <a:t>cells</a:t>
            </a:r>
            <a:endParaRPr lang="nl-NL" sz="2000" dirty="0">
              <a:cs typeface="Calibri" pitchFamily="34" charset="0"/>
            </a:endParaRPr>
          </a:p>
        </p:txBody>
      </p:sp>
      <p:sp>
        <p:nvSpPr>
          <p:cNvPr id="10" name="Line 16"/>
          <p:cNvSpPr>
            <a:spLocks noChangeShapeType="1"/>
          </p:cNvSpPr>
          <p:nvPr/>
        </p:nvSpPr>
        <p:spPr bwMode="auto">
          <a:xfrm>
            <a:off x="2734147" y="2665646"/>
            <a:ext cx="0" cy="358775"/>
          </a:xfrm>
          <a:prstGeom prst="line">
            <a:avLst/>
          </a:prstGeom>
          <a:noFill/>
          <a:ln w="38100">
            <a:solidFill>
              <a:schemeClr val="tx1"/>
            </a:solidFill>
            <a:round/>
            <a:headEnd/>
            <a:tailEnd type="triangle" w="med" len="med"/>
          </a:ln>
        </p:spPr>
        <p:txBody>
          <a:bodyPr/>
          <a:lstStyle/>
          <a:p>
            <a:endParaRPr lang="nl-NL" sz="2000"/>
          </a:p>
        </p:txBody>
      </p:sp>
      <p:sp>
        <p:nvSpPr>
          <p:cNvPr id="11" name="Line 17"/>
          <p:cNvSpPr>
            <a:spLocks noChangeShapeType="1"/>
          </p:cNvSpPr>
          <p:nvPr/>
        </p:nvSpPr>
        <p:spPr bwMode="auto">
          <a:xfrm>
            <a:off x="2734147" y="3581633"/>
            <a:ext cx="0" cy="358775"/>
          </a:xfrm>
          <a:prstGeom prst="line">
            <a:avLst/>
          </a:prstGeom>
          <a:noFill/>
          <a:ln w="38100">
            <a:solidFill>
              <a:schemeClr val="tx1"/>
            </a:solidFill>
            <a:round/>
            <a:headEnd/>
            <a:tailEnd type="triangle" w="med" len="med"/>
          </a:ln>
        </p:spPr>
        <p:txBody>
          <a:bodyPr/>
          <a:lstStyle/>
          <a:p>
            <a:endParaRPr lang="nl-NL" sz="2000"/>
          </a:p>
        </p:txBody>
      </p:sp>
      <p:sp>
        <p:nvSpPr>
          <p:cNvPr id="12" name="Line 18"/>
          <p:cNvSpPr>
            <a:spLocks noChangeShapeType="1"/>
          </p:cNvSpPr>
          <p:nvPr/>
        </p:nvSpPr>
        <p:spPr bwMode="auto">
          <a:xfrm>
            <a:off x="2734147" y="4861158"/>
            <a:ext cx="0" cy="358775"/>
          </a:xfrm>
          <a:prstGeom prst="line">
            <a:avLst/>
          </a:prstGeom>
          <a:noFill/>
          <a:ln w="38100">
            <a:solidFill>
              <a:schemeClr val="tx1"/>
            </a:solidFill>
            <a:round/>
            <a:headEnd/>
            <a:tailEnd type="triangle" w="med" len="med"/>
          </a:ln>
        </p:spPr>
        <p:txBody>
          <a:bodyPr/>
          <a:lstStyle/>
          <a:p>
            <a:endParaRPr lang="nl-NL" sz="2000"/>
          </a:p>
        </p:txBody>
      </p:sp>
      <p:sp>
        <p:nvSpPr>
          <p:cNvPr id="17" name="Rechthoek 13"/>
          <p:cNvSpPr/>
          <p:nvPr/>
        </p:nvSpPr>
        <p:spPr>
          <a:xfrm>
            <a:off x="-1695870" y="6213143"/>
            <a:ext cx="8720919" cy="644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xt Box 19"/>
          <p:cNvSpPr txBox="1">
            <a:spLocks noChangeArrowheads="1"/>
          </p:cNvSpPr>
          <p:nvPr/>
        </p:nvSpPr>
        <p:spPr bwMode="auto">
          <a:xfrm>
            <a:off x="1583160" y="6186721"/>
            <a:ext cx="2481513" cy="400110"/>
          </a:xfrm>
          <a:prstGeom prst="rect">
            <a:avLst/>
          </a:prstGeom>
          <a:noFill/>
          <a:ln w="9525">
            <a:noFill/>
            <a:miter lim="800000"/>
            <a:headEnd/>
            <a:tailEnd/>
          </a:ln>
        </p:spPr>
        <p:txBody>
          <a:bodyPr wrap="none">
            <a:spAutoFit/>
          </a:bodyPr>
          <a:lstStyle/>
          <a:p>
            <a:r>
              <a:rPr lang="nl-NL" sz="2000" dirty="0" smtClean="0">
                <a:cs typeface="Calibri" pitchFamily="34" charset="0"/>
              </a:rPr>
              <a:t>Loss of </a:t>
            </a:r>
            <a:r>
              <a:rPr lang="nl-NL" sz="2000" dirty="0" err="1" smtClean="0">
                <a:cs typeface="Calibri" pitchFamily="34" charset="0"/>
              </a:rPr>
              <a:t>organ</a:t>
            </a:r>
            <a:r>
              <a:rPr lang="nl-NL" sz="2000" dirty="0" smtClean="0">
                <a:cs typeface="Calibri" pitchFamily="34" charset="0"/>
              </a:rPr>
              <a:t> </a:t>
            </a:r>
            <a:r>
              <a:rPr lang="nl-NL" sz="2000" dirty="0" err="1" smtClean="0">
                <a:cs typeface="Calibri" pitchFamily="34" charset="0"/>
              </a:rPr>
              <a:t>function</a:t>
            </a:r>
            <a:endParaRPr lang="nl-NL" sz="2000" dirty="0">
              <a:cs typeface="Calibri" pitchFamily="34" charset="0"/>
            </a:endParaRPr>
          </a:p>
        </p:txBody>
      </p:sp>
      <p:sp>
        <p:nvSpPr>
          <p:cNvPr id="14" name="Line 20"/>
          <p:cNvSpPr>
            <a:spLocks noChangeShapeType="1"/>
          </p:cNvSpPr>
          <p:nvPr/>
        </p:nvSpPr>
        <p:spPr bwMode="auto">
          <a:xfrm>
            <a:off x="2734147" y="5777146"/>
            <a:ext cx="0" cy="358775"/>
          </a:xfrm>
          <a:prstGeom prst="line">
            <a:avLst/>
          </a:prstGeom>
          <a:noFill/>
          <a:ln w="38100">
            <a:solidFill>
              <a:schemeClr val="tx1"/>
            </a:solidFill>
            <a:round/>
            <a:headEnd/>
            <a:tailEnd type="triangle" w="med" len="med"/>
          </a:ln>
        </p:spPr>
        <p:txBody>
          <a:bodyPr/>
          <a:lstStyle/>
          <a:p>
            <a:endParaRPr lang="nl-NL" sz="2000"/>
          </a:p>
        </p:txBody>
      </p:sp>
      <p:pic>
        <p:nvPicPr>
          <p:cNvPr id="1026" name="Picture 2" descr="https://www.sciencedaily.com/images/2012/08/120801132436_1_900x600.jpg"/>
          <p:cNvPicPr>
            <a:picLocks noChangeAspect="1" noChangeArrowheads="1"/>
          </p:cNvPicPr>
          <p:nvPr/>
        </p:nvPicPr>
        <p:blipFill>
          <a:blip r:embed="rId2" cstate="print"/>
          <a:srcRect/>
          <a:stretch>
            <a:fillRect/>
          </a:stretch>
        </p:blipFill>
        <p:spPr bwMode="auto">
          <a:xfrm>
            <a:off x="4937986" y="2636912"/>
            <a:ext cx="3666462" cy="2664296"/>
          </a:xfrm>
          <a:prstGeom prst="rect">
            <a:avLst/>
          </a:prstGeom>
          <a:noFill/>
        </p:spPr>
      </p:pic>
    </p:spTree>
    <p:extLst>
      <p:ext uri="{BB962C8B-B14F-4D97-AF65-F5344CB8AC3E}">
        <p14:creationId xmlns="" xmlns:p14="http://schemas.microsoft.com/office/powerpoint/2010/main" val="35525227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AutoShape 2"/>
          <p:cNvSpPr>
            <a:spLocks noChangeArrowheads="1"/>
          </p:cNvSpPr>
          <p:nvPr/>
        </p:nvSpPr>
        <p:spPr bwMode="auto">
          <a:xfrm rot="5400000">
            <a:off x="800100" y="2178323"/>
            <a:ext cx="457200" cy="381000"/>
          </a:xfrm>
          <a:custGeom>
            <a:avLst/>
            <a:gdLst>
              <a:gd name="T0" fmla="*/ 400050 w 21600"/>
              <a:gd name="T1" fmla="*/ 190500 h 21600"/>
              <a:gd name="T2" fmla="*/ 228600 w 21600"/>
              <a:gd name="T3" fmla="*/ 381000 h 21600"/>
              <a:gd name="T4" fmla="*/ 57150 w 21600"/>
              <a:gd name="T5" fmla="*/ 190500 h 21600"/>
              <a:gd name="T6" fmla="*/ 2286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2755" name="Freeform 3"/>
          <p:cNvSpPr>
            <a:spLocks/>
          </p:cNvSpPr>
          <p:nvPr/>
        </p:nvSpPr>
        <p:spPr bwMode="auto">
          <a:xfrm>
            <a:off x="1293813" y="2060848"/>
            <a:ext cx="230187" cy="2212975"/>
          </a:xfrm>
          <a:custGeom>
            <a:avLst/>
            <a:gdLst>
              <a:gd name="T0" fmla="*/ 1587 w 145"/>
              <a:gd name="T1" fmla="*/ 2212975 h 1394"/>
              <a:gd name="T2" fmla="*/ 1587 w 145"/>
              <a:gd name="T3" fmla="*/ 79375 h 1394"/>
              <a:gd name="T4" fmla="*/ 22225 w 145"/>
              <a:gd name="T5" fmla="*/ 14288 h 1394"/>
              <a:gd name="T6" fmla="*/ 207962 w 145"/>
              <a:gd name="T7" fmla="*/ 33338 h 1394"/>
              <a:gd name="T8" fmla="*/ 230187 w 145"/>
              <a:gd name="T9" fmla="*/ 2212975 h 1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394">
                <a:moveTo>
                  <a:pt x="1" y="1394"/>
                </a:moveTo>
                <a:lnTo>
                  <a:pt x="1" y="50"/>
                </a:lnTo>
                <a:cubicBezTo>
                  <a:pt x="5" y="36"/>
                  <a:pt x="0" y="12"/>
                  <a:pt x="14" y="9"/>
                </a:cubicBezTo>
                <a:cubicBezTo>
                  <a:pt x="52" y="0"/>
                  <a:pt x="131" y="21"/>
                  <a:pt x="131" y="21"/>
                </a:cubicBezTo>
                <a:lnTo>
                  <a:pt x="145" y="1394"/>
                </a:lnTo>
              </a:path>
            </a:pathLst>
          </a:custGeom>
          <a:noFill/>
          <a:ln w="57150" cmpd="sng">
            <a:solidFill>
              <a:srgbClr val="FF020E"/>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202756" name="AutoShape 4"/>
          <p:cNvSpPr>
            <a:spLocks noChangeArrowheads="1"/>
          </p:cNvSpPr>
          <p:nvPr/>
        </p:nvSpPr>
        <p:spPr bwMode="auto">
          <a:xfrm rot="5400000">
            <a:off x="800100" y="2673623"/>
            <a:ext cx="457200" cy="381000"/>
          </a:xfrm>
          <a:custGeom>
            <a:avLst/>
            <a:gdLst>
              <a:gd name="T0" fmla="*/ 400050 w 21600"/>
              <a:gd name="T1" fmla="*/ 190500 h 21600"/>
              <a:gd name="T2" fmla="*/ 228600 w 21600"/>
              <a:gd name="T3" fmla="*/ 381000 h 21600"/>
              <a:gd name="T4" fmla="*/ 57150 w 21600"/>
              <a:gd name="T5" fmla="*/ 190500 h 21600"/>
              <a:gd name="T6" fmla="*/ 2286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2757" name="AutoShape 5"/>
          <p:cNvSpPr>
            <a:spLocks noChangeArrowheads="1"/>
          </p:cNvSpPr>
          <p:nvPr/>
        </p:nvSpPr>
        <p:spPr bwMode="auto">
          <a:xfrm rot="5400000">
            <a:off x="800100" y="3168923"/>
            <a:ext cx="457200" cy="381000"/>
          </a:xfrm>
          <a:custGeom>
            <a:avLst/>
            <a:gdLst>
              <a:gd name="T0" fmla="*/ 400050 w 21600"/>
              <a:gd name="T1" fmla="*/ 190500 h 21600"/>
              <a:gd name="T2" fmla="*/ 228600 w 21600"/>
              <a:gd name="T3" fmla="*/ 381000 h 21600"/>
              <a:gd name="T4" fmla="*/ 57150 w 21600"/>
              <a:gd name="T5" fmla="*/ 190500 h 21600"/>
              <a:gd name="T6" fmla="*/ 2286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2758" name="AutoShape 6"/>
          <p:cNvSpPr>
            <a:spLocks noChangeArrowheads="1"/>
          </p:cNvSpPr>
          <p:nvPr/>
        </p:nvSpPr>
        <p:spPr bwMode="auto">
          <a:xfrm rot="5400000">
            <a:off x="800100" y="3702323"/>
            <a:ext cx="457200" cy="381000"/>
          </a:xfrm>
          <a:custGeom>
            <a:avLst/>
            <a:gdLst>
              <a:gd name="T0" fmla="*/ 400050 w 21600"/>
              <a:gd name="T1" fmla="*/ 190500 h 21600"/>
              <a:gd name="T2" fmla="*/ 228600 w 21600"/>
              <a:gd name="T3" fmla="*/ 381000 h 21600"/>
              <a:gd name="T4" fmla="*/ 57150 w 21600"/>
              <a:gd name="T5" fmla="*/ 190500 h 21600"/>
              <a:gd name="T6" fmla="*/ 2286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2759" name="AutoShape 7"/>
          <p:cNvSpPr>
            <a:spLocks noChangeArrowheads="1"/>
          </p:cNvSpPr>
          <p:nvPr/>
        </p:nvSpPr>
        <p:spPr bwMode="auto">
          <a:xfrm rot="16200000" flipH="1">
            <a:off x="1562100" y="2197373"/>
            <a:ext cx="457200" cy="381000"/>
          </a:xfrm>
          <a:custGeom>
            <a:avLst/>
            <a:gdLst>
              <a:gd name="T0" fmla="*/ 400050 w 21600"/>
              <a:gd name="T1" fmla="*/ 190500 h 21600"/>
              <a:gd name="T2" fmla="*/ 228600 w 21600"/>
              <a:gd name="T3" fmla="*/ 381000 h 21600"/>
              <a:gd name="T4" fmla="*/ 57150 w 21600"/>
              <a:gd name="T5" fmla="*/ 190500 h 21600"/>
              <a:gd name="T6" fmla="*/ 2286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2760" name="AutoShape 8"/>
          <p:cNvSpPr>
            <a:spLocks noChangeArrowheads="1"/>
          </p:cNvSpPr>
          <p:nvPr/>
        </p:nvSpPr>
        <p:spPr bwMode="auto">
          <a:xfrm rot="16200000" flipH="1">
            <a:off x="1562100" y="2692673"/>
            <a:ext cx="457200" cy="381000"/>
          </a:xfrm>
          <a:custGeom>
            <a:avLst/>
            <a:gdLst>
              <a:gd name="T0" fmla="*/ 400050 w 21600"/>
              <a:gd name="T1" fmla="*/ 190500 h 21600"/>
              <a:gd name="T2" fmla="*/ 228600 w 21600"/>
              <a:gd name="T3" fmla="*/ 381000 h 21600"/>
              <a:gd name="T4" fmla="*/ 57150 w 21600"/>
              <a:gd name="T5" fmla="*/ 190500 h 21600"/>
              <a:gd name="T6" fmla="*/ 2286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2761" name="AutoShape 9"/>
          <p:cNvSpPr>
            <a:spLocks noChangeArrowheads="1"/>
          </p:cNvSpPr>
          <p:nvPr/>
        </p:nvSpPr>
        <p:spPr bwMode="auto">
          <a:xfrm rot="16200000" flipH="1">
            <a:off x="1562100" y="3187973"/>
            <a:ext cx="457200" cy="381000"/>
          </a:xfrm>
          <a:custGeom>
            <a:avLst/>
            <a:gdLst>
              <a:gd name="T0" fmla="*/ 400050 w 21600"/>
              <a:gd name="T1" fmla="*/ 190500 h 21600"/>
              <a:gd name="T2" fmla="*/ 228600 w 21600"/>
              <a:gd name="T3" fmla="*/ 381000 h 21600"/>
              <a:gd name="T4" fmla="*/ 57150 w 21600"/>
              <a:gd name="T5" fmla="*/ 190500 h 21600"/>
              <a:gd name="T6" fmla="*/ 2286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2762" name="AutoShape 10"/>
          <p:cNvSpPr>
            <a:spLocks noChangeArrowheads="1"/>
          </p:cNvSpPr>
          <p:nvPr/>
        </p:nvSpPr>
        <p:spPr bwMode="auto">
          <a:xfrm rot="16200000" flipH="1">
            <a:off x="1562100" y="3721373"/>
            <a:ext cx="457200" cy="381000"/>
          </a:xfrm>
          <a:custGeom>
            <a:avLst/>
            <a:gdLst>
              <a:gd name="T0" fmla="*/ 400050 w 21600"/>
              <a:gd name="T1" fmla="*/ 190500 h 21600"/>
              <a:gd name="T2" fmla="*/ 228600 w 21600"/>
              <a:gd name="T3" fmla="*/ 381000 h 21600"/>
              <a:gd name="T4" fmla="*/ 57150 w 21600"/>
              <a:gd name="T5" fmla="*/ 190500 h 21600"/>
              <a:gd name="T6" fmla="*/ 2286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2763" name="Line 11"/>
          <p:cNvSpPr>
            <a:spLocks noChangeShapeType="1"/>
          </p:cNvSpPr>
          <p:nvPr/>
        </p:nvSpPr>
        <p:spPr bwMode="auto">
          <a:xfrm>
            <a:off x="1524000" y="4270648"/>
            <a:ext cx="1371600" cy="16002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202764" name="AutoShape 12"/>
          <p:cNvSpPr>
            <a:spLocks/>
          </p:cNvSpPr>
          <p:nvPr/>
        </p:nvSpPr>
        <p:spPr bwMode="auto">
          <a:xfrm>
            <a:off x="2362200" y="2441848"/>
            <a:ext cx="304800" cy="1600200"/>
          </a:xfrm>
          <a:prstGeom prst="rightBrace">
            <a:avLst>
              <a:gd name="adj1" fmla="val 43750"/>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02765" name="Text Box 13"/>
          <p:cNvSpPr txBox="1">
            <a:spLocks noChangeArrowheads="1"/>
          </p:cNvSpPr>
          <p:nvPr/>
        </p:nvSpPr>
        <p:spPr bwMode="auto">
          <a:xfrm>
            <a:off x="3032125" y="5623198"/>
            <a:ext cx="198951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r>
              <a:rPr lang="en-US" altLang="en-US" dirty="0">
                <a:solidFill>
                  <a:schemeClr val="tx1"/>
                </a:solidFill>
              </a:rPr>
              <a:t>repeat </a:t>
            </a:r>
            <a:r>
              <a:rPr lang="en-US" altLang="en-US" dirty="0" smtClean="0">
                <a:solidFill>
                  <a:schemeClr val="tx1"/>
                </a:solidFill>
              </a:rPr>
              <a:t>RNA</a:t>
            </a:r>
            <a:endParaRPr lang="en-US" altLang="en-US" dirty="0">
              <a:solidFill>
                <a:schemeClr val="tx1"/>
              </a:solidFill>
            </a:endParaRPr>
          </a:p>
        </p:txBody>
      </p:sp>
      <p:sp>
        <p:nvSpPr>
          <p:cNvPr id="202766" name="Text Box 14"/>
          <p:cNvSpPr txBox="1">
            <a:spLocks noChangeArrowheads="1"/>
          </p:cNvSpPr>
          <p:nvPr/>
        </p:nvSpPr>
        <p:spPr bwMode="auto">
          <a:xfrm>
            <a:off x="2794000" y="2908573"/>
            <a:ext cx="5441950" cy="523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r>
              <a:rPr lang="en-US" altLang="en-US" dirty="0">
                <a:solidFill>
                  <a:schemeClr val="tx1"/>
                </a:solidFill>
              </a:rPr>
              <a:t>Proteins that stick on repeat RNA</a:t>
            </a:r>
          </a:p>
        </p:txBody>
      </p:sp>
      <p:sp>
        <p:nvSpPr>
          <p:cNvPr id="17" name="Rectangle 2"/>
          <p:cNvSpPr txBox="1">
            <a:spLocks noChangeArrowheads="1"/>
          </p:cNvSpPr>
          <p:nvPr/>
        </p:nvSpPr>
        <p:spPr>
          <a:xfrm>
            <a:off x="520998" y="1000954"/>
            <a:ext cx="8474149" cy="1143000"/>
          </a:xfrm>
          <a:prstGeom prst="rect">
            <a:avLst/>
          </a:prstGeom>
        </p:spPr>
        <p:txBody>
          <a:bodyPr vert="horz" lIns="0" tIns="0" rIns="0" bIns="0" rtlCol="0" anchor="ctr">
            <a:noAutofit/>
          </a:bodyPr>
          <a:lstStyle/>
          <a:p>
            <a:pPr marL="0" marR="0" lvl="0" indent="0" algn="l" defTabSz="914400" rtl="0" eaLnBrk="1" fontAlgn="auto" latinLnBrk="0" hangingPunct="1">
              <a:lnSpc>
                <a:spcPts val="4200"/>
              </a:lnSpc>
              <a:spcBef>
                <a:spcPct val="0"/>
              </a:spcBef>
              <a:spcAft>
                <a:spcPts val="0"/>
              </a:spcAft>
              <a:buClrTx/>
              <a:buSzTx/>
              <a:buFontTx/>
              <a:buNone/>
              <a:tabLst/>
              <a:defRPr/>
            </a:pPr>
            <a:r>
              <a:rPr lang="nl-NL" sz="4000" b="1" dirty="0" err="1" smtClean="0">
                <a:solidFill>
                  <a:schemeClr val="tx2"/>
                </a:solidFill>
                <a:latin typeface="Calibri" pitchFamily="34" charset="0"/>
                <a:ea typeface="+mj-ea"/>
                <a:cs typeface="Calibri" pitchFamily="34" charset="0"/>
              </a:rPr>
              <a:t>Normal</a:t>
            </a:r>
            <a:r>
              <a:rPr lang="nl-NL" sz="4000" b="1" dirty="0" smtClean="0">
                <a:solidFill>
                  <a:schemeClr val="tx2"/>
                </a:solidFill>
                <a:latin typeface="Calibri" pitchFamily="34" charset="0"/>
                <a:ea typeface="+mj-ea"/>
                <a:cs typeface="Calibri" pitchFamily="34" charset="0"/>
              </a:rPr>
              <a:t> </a:t>
            </a:r>
            <a:r>
              <a:rPr lang="nl-NL" sz="4000" b="1" dirty="0" err="1" smtClean="0">
                <a:solidFill>
                  <a:schemeClr val="tx2"/>
                </a:solidFill>
                <a:latin typeface="Calibri" pitchFamily="34" charset="0"/>
                <a:ea typeface="+mj-ea"/>
                <a:cs typeface="Calibri" pitchFamily="34" charset="0"/>
              </a:rPr>
              <a:t>sized</a:t>
            </a:r>
            <a:r>
              <a:rPr lang="nl-NL" sz="4000" b="1" dirty="0" smtClean="0">
                <a:solidFill>
                  <a:schemeClr val="tx2"/>
                </a:solidFill>
                <a:latin typeface="Calibri" pitchFamily="34" charset="0"/>
                <a:ea typeface="+mj-ea"/>
                <a:cs typeface="Calibri" pitchFamily="34" charset="0"/>
              </a:rPr>
              <a:t> </a:t>
            </a:r>
            <a:r>
              <a:rPr lang="nl-NL" sz="4000" b="1" dirty="0" err="1" smtClean="0">
                <a:solidFill>
                  <a:schemeClr val="tx2"/>
                </a:solidFill>
                <a:latin typeface="Calibri" pitchFamily="34" charset="0"/>
                <a:ea typeface="+mj-ea"/>
                <a:cs typeface="Calibri" pitchFamily="34" charset="0"/>
              </a:rPr>
              <a:t>CTG-series</a:t>
            </a:r>
            <a:r>
              <a:rPr lang="nl-NL" sz="4000" b="1" dirty="0" smtClean="0">
                <a:solidFill>
                  <a:schemeClr val="tx2"/>
                </a:solidFill>
                <a:latin typeface="Calibri" pitchFamily="34" charset="0"/>
                <a:ea typeface="+mj-ea"/>
                <a:cs typeface="Calibri" pitchFamily="34" charset="0"/>
              </a:rPr>
              <a:t> (</a:t>
            </a:r>
            <a:r>
              <a:rPr lang="nl-NL" sz="4000" b="1" dirty="0" err="1" smtClean="0">
                <a:solidFill>
                  <a:schemeClr val="tx2"/>
                </a:solidFill>
                <a:latin typeface="Calibri" pitchFamily="34" charset="0"/>
                <a:ea typeface="+mj-ea"/>
                <a:cs typeface="Calibri" pitchFamily="34" charset="0"/>
              </a:rPr>
              <a:t>healthy</a:t>
            </a:r>
            <a:r>
              <a:rPr lang="nl-NL" sz="4000" b="1" dirty="0" smtClean="0">
                <a:solidFill>
                  <a:schemeClr val="tx2"/>
                </a:solidFill>
                <a:latin typeface="Calibri" pitchFamily="34" charset="0"/>
                <a:ea typeface="+mj-ea"/>
                <a:cs typeface="Calibri" pitchFamily="34" charset="0"/>
              </a:rPr>
              <a:t>)</a:t>
            </a:r>
            <a:endParaRPr kumimoji="0" lang="nl-NL" sz="4000" b="1" i="0" u="none" strike="noStrike" kern="1200" cap="none" spc="0" normalizeH="0" baseline="0" noProof="0" dirty="0" smtClean="0">
              <a:ln>
                <a:noFill/>
              </a:ln>
              <a:solidFill>
                <a:schemeClr val="tx2"/>
              </a:solidFill>
              <a:effectLst/>
              <a:uLnTx/>
              <a:uFillTx/>
              <a:latin typeface="Calibri" pitchFamily="34" charset="0"/>
              <a:ea typeface="+mj-ea"/>
              <a:cs typeface="Calibri" pitchFamily="34" charset="0"/>
            </a:endParaRPr>
          </a:p>
        </p:txBody>
      </p:sp>
      <p:sp>
        <p:nvSpPr>
          <p:cNvPr id="16" name="TextBox 2"/>
          <p:cNvSpPr txBox="1"/>
          <p:nvPr/>
        </p:nvSpPr>
        <p:spPr>
          <a:xfrm>
            <a:off x="304800" y="6477000"/>
            <a:ext cx="8458200" cy="338554"/>
          </a:xfrm>
          <a:prstGeom prst="rect">
            <a:avLst/>
          </a:prstGeom>
          <a:noFill/>
        </p:spPr>
        <p:txBody>
          <a:bodyPr wrap="square" rtlCol="0">
            <a:spAutoFit/>
          </a:bodyPr>
          <a:lstStyle/>
          <a:p>
            <a:r>
              <a:rPr lang="en-US" sz="1600" i="1" dirty="0" smtClean="0">
                <a:solidFill>
                  <a:schemeClr val="accent1"/>
                </a:solidFill>
              </a:rPr>
              <a:t>Slide courtesy of Charles Thornton, MD, University of Rochester Medical Center</a:t>
            </a:r>
            <a:endParaRPr lang="en-US" sz="1600" i="1" dirty="0">
              <a:solidFill>
                <a:schemeClr val="accent1"/>
              </a:solidFill>
            </a:endParaRPr>
          </a:p>
        </p:txBody>
      </p:sp>
    </p:spTree>
    <p:extLst>
      <p:ext uri="{BB962C8B-B14F-4D97-AF65-F5344CB8AC3E}">
        <p14:creationId xmlns="" xmlns:p14="http://schemas.microsoft.com/office/powerpoint/2010/main" val="3272575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2635879">
            <a:off x="3124200" y="533400"/>
            <a:ext cx="1143000" cy="6324600"/>
            <a:chOff x="528" y="864"/>
            <a:chExt cx="720" cy="3984"/>
          </a:xfrm>
        </p:grpSpPr>
        <p:sp>
          <p:nvSpPr>
            <p:cNvPr id="204803" name="AutoShape 3"/>
            <p:cNvSpPr>
              <a:spLocks noChangeArrowheads="1"/>
            </p:cNvSpPr>
            <p:nvPr/>
          </p:nvSpPr>
          <p:spPr bwMode="auto">
            <a:xfrm rot="5400000">
              <a:off x="502" y="938"/>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04" name="Freeform 4"/>
            <p:cNvSpPr>
              <a:spLocks/>
            </p:cNvSpPr>
            <p:nvPr/>
          </p:nvSpPr>
          <p:spPr bwMode="auto">
            <a:xfrm>
              <a:off x="815" y="864"/>
              <a:ext cx="145" cy="1394"/>
            </a:xfrm>
            <a:custGeom>
              <a:avLst/>
              <a:gdLst>
                <a:gd name="T0" fmla="*/ 1 w 145"/>
                <a:gd name="T1" fmla="*/ 1394 h 1394"/>
                <a:gd name="T2" fmla="*/ 1 w 145"/>
                <a:gd name="T3" fmla="*/ 50 h 1394"/>
                <a:gd name="T4" fmla="*/ 14 w 145"/>
                <a:gd name="T5" fmla="*/ 9 h 1394"/>
                <a:gd name="T6" fmla="*/ 131 w 145"/>
                <a:gd name="T7" fmla="*/ 21 h 1394"/>
                <a:gd name="T8" fmla="*/ 145 w 145"/>
                <a:gd name="T9" fmla="*/ 1394 h 1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394">
                  <a:moveTo>
                    <a:pt x="1" y="1394"/>
                  </a:moveTo>
                  <a:lnTo>
                    <a:pt x="1" y="50"/>
                  </a:lnTo>
                  <a:cubicBezTo>
                    <a:pt x="5" y="36"/>
                    <a:pt x="0" y="12"/>
                    <a:pt x="14" y="9"/>
                  </a:cubicBezTo>
                  <a:cubicBezTo>
                    <a:pt x="52" y="0"/>
                    <a:pt x="131" y="21"/>
                    <a:pt x="131" y="21"/>
                  </a:cubicBezTo>
                  <a:lnTo>
                    <a:pt x="145" y="1394"/>
                  </a:lnTo>
                </a:path>
              </a:pathLst>
            </a:custGeom>
            <a:noFill/>
            <a:ln w="57150" cmpd="sng">
              <a:solidFill>
                <a:srgbClr val="FF020E"/>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204805" name="AutoShape 5"/>
            <p:cNvSpPr>
              <a:spLocks noChangeArrowheads="1"/>
            </p:cNvSpPr>
            <p:nvPr/>
          </p:nvSpPr>
          <p:spPr bwMode="auto">
            <a:xfrm rot="5400000">
              <a:off x="504" y="1250"/>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06" name="AutoShape 6"/>
            <p:cNvSpPr>
              <a:spLocks noChangeArrowheads="1"/>
            </p:cNvSpPr>
            <p:nvPr/>
          </p:nvSpPr>
          <p:spPr bwMode="auto">
            <a:xfrm rot="5400000">
              <a:off x="504" y="156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07" name="AutoShape 7"/>
            <p:cNvSpPr>
              <a:spLocks noChangeArrowheads="1"/>
            </p:cNvSpPr>
            <p:nvPr/>
          </p:nvSpPr>
          <p:spPr bwMode="auto">
            <a:xfrm rot="5400000">
              <a:off x="502" y="1898"/>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08" name="AutoShape 8"/>
            <p:cNvSpPr>
              <a:spLocks noChangeArrowheads="1"/>
            </p:cNvSpPr>
            <p:nvPr/>
          </p:nvSpPr>
          <p:spPr bwMode="auto">
            <a:xfrm rot="16200000" flipH="1">
              <a:off x="982" y="950"/>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09" name="AutoShape 9"/>
            <p:cNvSpPr>
              <a:spLocks noChangeArrowheads="1"/>
            </p:cNvSpPr>
            <p:nvPr/>
          </p:nvSpPr>
          <p:spPr bwMode="auto">
            <a:xfrm rot="16200000" flipH="1">
              <a:off x="982" y="126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10" name="AutoShape 10"/>
            <p:cNvSpPr>
              <a:spLocks noChangeArrowheads="1"/>
            </p:cNvSpPr>
            <p:nvPr/>
          </p:nvSpPr>
          <p:spPr bwMode="auto">
            <a:xfrm rot="16200000" flipH="1">
              <a:off x="984" y="1574"/>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11" name="AutoShape 11"/>
            <p:cNvSpPr>
              <a:spLocks noChangeArrowheads="1"/>
            </p:cNvSpPr>
            <p:nvPr/>
          </p:nvSpPr>
          <p:spPr bwMode="auto">
            <a:xfrm rot="16200000" flipH="1">
              <a:off x="982" y="1909"/>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nvGrpSpPr>
            <p:cNvPr id="3" name="Group 12"/>
            <p:cNvGrpSpPr>
              <a:grpSpLocks/>
            </p:cNvGrpSpPr>
            <p:nvPr/>
          </p:nvGrpSpPr>
          <p:grpSpPr bwMode="auto">
            <a:xfrm flipV="1">
              <a:off x="765" y="2169"/>
              <a:ext cx="240" cy="1442"/>
              <a:chOff x="1728" y="912"/>
              <a:chExt cx="240" cy="1442"/>
            </a:xfrm>
          </p:grpSpPr>
          <p:sp>
            <p:nvSpPr>
              <p:cNvPr id="204813" name="Freeform 13"/>
              <p:cNvSpPr>
                <a:spLocks/>
              </p:cNvSpPr>
              <p:nvPr/>
            </p:nvSpPr>
            <p:spPr bwMode="auto">
              <a:xfrm>
                <a:off x="1773" y="959"/>
                <a:ext cx="145" cy="1394"/>
              </a:xfrm>
              <a:custGeom>
                <a:avLst/>
                <a:gdLst>
                  <a:gd name="T0" fmla="*/ 1 w 145"/>
                  <a:gd name="T1" fmla="*/ 1394 h 1394"/>
                  <a:gd name="T2" fmla="*/ 1 w 145"/>
                  <a:gd name="T3" fmla="*/ 50 h 1394"/>
                  <a:gd name="T4" fmla="*/ 14 w 145"/>
                  <a:gd name="T5" fmla="*/ 9 h 1394"/>
                  <a:gd name="T6" fmla="*/ 131 w 145"/>
                  <a:gd name="T7" fmla="*/ 21 h 1394"/>
                  <a:gd name="T8" fmla="*/ 145 w 145"/>
                  <a:gd name="T9" fmla="*/ 1394 h 1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394">
                    <a:moveTo>
                      <a:pt x="1" y="1394"/>
                    </a:moveTo>
                    <a:lnTo>
                      <a:pt x="1" y="50"/>
                    </a:lnTo>
                    <a:cubicBezTo>
                      <a:pt x="5" y="36"/>
                      <a:pt x="0" y="12"/>
                      <a:pt x="14" y="9"/>
                    </a:cubicBezTo>
                    <a:cubicBezTo>
                      <a:pt x="52" y="0"/>
                      <a:pt x="131" y="21"/>
                      <a:pt x="131" y="21"/>
                    </a:cubicBezTo>
                    <a:lnTo>
                      <a:pt x="145" y="1394"/>
                    </a:lnTo>
                  </a:path>
                </a:pathLst>
              </a:custGeom>
              <a:noFill/>
              <a:ln w="57150" cmpd="sng">
                <a:solidFill>
                  <a:srgbClr val="FF020E"/>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204814" name="Rectangle 14"/>
              <p:cNvSpPr>
                <a:spLocks noChangeArrowheads="1"/>
              </p:cNvSpPr>
              <p:nvPr/>
            </p:nvSpPr>
            <p:spPr bwMode="auto">
              <a:xfrm>
                <a:off x="1725" y="913"/>
                <a:ext cx="240" cy="96"/>
              </a:xfrm>
              <a:prstGeom prst="rect">
                <a:avLst/>
              </a:prstGeom>
              <a:solidFill>
                <a:srgbClr val="5450A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204815" name="AutoShape 15"/>
            <p:cNvSpPr>
              <a:spLocks noChangeArrowheads="1"/>
            </p:cNvSpPr>
            <p:nvPr/>
          </p:nvSpPr>
          <p:spPr bwMode="auto">
            <a:xfrm rot="5400000">
              <a:off x="502" y="220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16" name="AutoShape 16"/>
            <p:cNvSpPr>
              <a:spLocks noChangeArrowheads="1"/>
            </p:cNvSpPr>
            <p:nvPr/>
          </p:nvSpPr>
          <p:spPr bwMode="auto">
            <a:xfrm rot="5400000">
              <a:off x="502" y="2514"/>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17" name="AutoShape 17"/>
            <p:cNvSpPr>
              <a:spLocks noChangeArrowheads="1"/>
            </p:cNvSpPr>
            <p:nvPr/>
          </p:nvSpPr>
          <p:spPr bwMode="auto">
            <a:xfrm rot="5400000">
              <a:off x="502" y="2826"/>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18" name="AutoShape 18"/>
            <p:cNvSpPr>
              <a:spLocks noChangeArrowheads="1"/>
            </p:cNvSpPr>
            <p:nvPr/>
          </p:nvSpPr>
          <p:spPr bwMode="auto">
            <a:xfrm rot="5400000">
              <a:off x="502" y="316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19" name="AutoShape 19"/>
            <p:cNvSpPr>
              <a:spLocks noChangeArrowheads="1"/>
            </p:cNvSpPr>
            <p:nvPr/>
          </p:nvSpPr>
          <p:spPr bwMode="auto">
            <a:xfrm rot="16200000" flipH="1">
              <a:off x="984" y="2214"/>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20" name="AutoShape 20"/>
            <p:cNvSpPr>
              <a:spLocks noChangeArrowheads="1"/>
            </p:cNvSpPr>
            <p:nvPr/>
          </p:nvSpPr>
          <p:spPr bwMode="auto">
            <a:xfrm rot="16200000" flipH="1">
              <a:off x="982" y="2526"/>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21" name="AutoShape 21"/>
            <p:cNvSpPr>
              <a:spLocks noChangeArrowheads="1"/>
            </p:cNvSpPr>
            <p:nvPr/>
          </p:nvSpPr>
          <p:spPr bwMode="auto">
            <a:xfrm rot="16200000" flipH="1">
              <a:off x="983" y="2837"/>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22" name="AutoShape 22"/>
            <p:cNvSpPr>
              <a:spLocks noChangeArrowheads="1"/>
            </p:cNvSpPr>
            <p:nvPr/>
          </p:nvSpPr>
          <p:spPr bwMode="auto">
            <a:xfrm rot="16200000" flipH="1">
              <a:off x="983" y="3174"/>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nvGrpSpPr>
            <p:cNvPr id="4" name="Group 23"/>
            <p:cNvGrpSpPr>
              <a:grpSpLocks/>
            </p:cNvGrpSpPr>
            <p:nvPr/>
          </p:nvGrpSpPr>
          <p:grpSpPr bwMode="auto">
            <a:xfrm flipV="1">
              <a:off x="756" y="3406"/>
              <a:ext cx="240" cy="1442"/>
              <a:chOff x="1728" y="912"/>
              <a:chExt cx="240" cy="1442"/>
            </a:xfrm>
          </p:grpSpPr>
          <p:sp>
            <p:nvSpPr>
              <p:cNvPr id="204824" name="Freeform 24"/>
              <p:cNvSpPr>
                <a:spLocks/>
              </p:cNvSpPr>
              <p:nvPr/>
            </p:nvSpPr>
            <p:spPr bwMode="auto">
              <a:xfrm>
                <a:off x="1773" y="959"/>
                <a:ext cx="145" cy="1394"/>
              </a:xfrm>
              <a:custGeom>
                <a:avLst/>
                <a:gdLst>
                  <a:gd name="T0" fmla="*/ 1 w 145"/>
                  <a:gd name="T1" fmla="*/ 1394 h 1394"/>
                  <a:gd name="T2" fmla="*/ 1 w 145"/>
                  <a:gd name="T3" fmla="*/ 50 h 1394"/>
                  <a:gd name="T4" fmla="*/ 14 w 145"/>
                  <a:gd name="T5" fmla="*/ 9 h 1394"/>
                  <a:gd name="T6" fmla="*/ 131 w 145"/>
                  <a:gd name="T7" fmla="*/ 21 h 1394"/>
                  <a:gd name="T8" fmla="*/ 145 w 145"/>
                  <a:gd name="T9" fmla="*/ 1394 h 1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394">
                    <a:moveTo>
                      <a:pt x="1" y="1394"/>
                    </a:moveTo>
                    <a:lnTo>
                      <a:pt x="1" y="50"/>
                    </a:lnTo>
                    <a:cubicBezTo>
                      <a:pt x="5" y="36"/>
                      <a:pt x="0" y="12"/>
                      <a:pt x="14" y="9"/>
                    </a:cubicBezTo>
                    <a:cubicBezTo>
                      <a:pt x="52" y="0"/>
                      <a:pt x="131" y="21"/>
                      <a:pt x="131" y="21"/>
                    </a:cubicBezTo>
                    <a:lnTo>
                      <a:pt x="145" y="1394"/>
                    </a:lnTo>
                  </a:path>
                </a:pathLst>
              </a:custGeom>
              <a:noFill/>
              <a:ln w="57150" cmpd="sng">
                <a:solidFill>
                  <a:srgbClr val="FF020E"/>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204825" name="Rectangle 25"/>
              <p:cNvSpPr>
                <a:spLocks noChangeArrowheads="1"/>
              </p:cNvSpPr>
              <p:nvPr/>
            </p:nvSpPr>
            <p:spPr bwMode="auto">
              <a:xfrm>
                <a:off x="1725" y="911"/>
                <a:ext cx="240" cy="96"/>
              </a:xfrm>
              <a:prstGeom prst="rect">
                <a:avLst/>
              </a:prstGeom>
              <a:solidFill>
                <a:srgbClr val="5450A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204826" name="AutoShape 26"/>
            <p:cNvSpPr>
              <a:spLocks noChangeArrowheads="1"/>
            </p:cNvSpPr>
            <p:nvPr/>
          </p:nvSpPr>
          <p:spPr bwMode="auto">
            <a:xfrm rot="5400000">
              <a:off x="503" y="3473"/>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27" name="AutoShape 27"/>
            <p:cNvSpPr>
              <a:spLocks noChangeArrowheads="1"/>
            </p:cNvSpPr>
            <p:nvPr/>
          </p:nvSpPr>
          <p:spPr bwMode="auto">
            <a:xfrm rot="5400000">
              <a:off x="502" y="3786"/>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28" name="AutoShape 28"/>
            <p:cNvSpPr>
              <a:spLocks noChangeArrowheads="1"/>
            </p:cNvSpPr>
            <p:nvPr/>
          </p:nvSpPr>
          <p:spPr bwMode="auto">
            <a:xfrm rot="5400000">
              <a:off x="504" y="4098"/>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29" name="AutoShape 29"/>
            <p:cNvSpPr>
              <a:spLocks noChangeArrowheads="1"/>
            </p:cNvSpPr>
            <p:nvPr/>
          </p:nvSpPr>
          <p:spPr bwMode="auto">
            <a:xfrm rot="5400000">
              <a:off x="504" y="4434"/>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30" name="AutoShape 30"/>
            <p:cNvSpPr>
              <a:spLocks noChangeArrowheads="1"/>
            </p:cNvSpPr>
            <p:nvPr/>
          </p:nvSpPr>
          <p:spPr bwMode="auto">
            <a:xfrm rot="16200000" flipH="1">
              <a:off x="982" y="3486"/>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31" name="AutoShape 31"/>
            <p:cNvSpPr>
              <a:spLocks noChangeArrowheads="1"/>
            </p:cNvSpPr>
            <p:nvPr/>
          </p:nvSpPr>
          <p:spPr bwMode="auto">
            <a:xfrm rot="16200000" flipH="1">
              <a:off x="984" y="3798"/>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32" name="AutoShape 32"/>
            <p:cNvSpPr>
              <a:spLocks noChangeArrowheads="1"/>
            </p:cNvSpPr>
            <p:nvPr/>
          </p:nvSpPr>
          <p:spPr bwMode="auto">
            <a:xfrm rot="16200000" flipH="1">
              <a:off x="984" y="4110"/>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4833" name="AutoShape 33"/>
            <p:cNvSpPr>
              <a:spLocks noChangeArrowheads="1"/>
            </p:cNvSpPr>
            <p:nvPr/>
          </p:nvSpPr>
          <p:spPr bwMode="auto">
            <a:xfrm rot="16200000" flipH="1">
              <a:off x="984" y="4446"/>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sp>
        <p:nvSpPr>
          <p:cNvPr id="36" name="Rectangle 2"/>
          <p:cNvSpPr txBox="1">
            <a:spLocks noChangeArrowheads="1"/>
          </p:cNvSpPr>
          <p:nvPr/>
        </p:nvSpPr>
        <p:spPr>
          <a:xfrm>
            <a:off x="520998" y="404664"/>
            <a:ext cx="8474149" cy="1143000"/>
          </a:xfrm>
          <a:prstGeom prst="rect">
            <a:avLst/>
          </a:prstGeom>
        </p:spPr>
        <p:txBody>
          <a:bodyPr vert="horz" lIns="0" tIns="0" rIns="0" bIns="0" rtlCol="0" anchor="ctr">
            <a:noAutofit/>
          </a:bodyPr>
          <a:lstStyle/>
          <a:p>
            <a:pPr marL="0" marR="0" lvl="0" indent="0" algn="l" defTabSz="914400" rtl="0" eaLnBrk="1" fontAlgn="auto" latinLnBrk="0" hangingPunct="1">
              <a:lnSpc>
                <a:spcPts val="4200"/>
              </a:lnSpc>
              <a:spcBef>
                <a:spcPct val="0"/>
              </a:spcBef>
              <a:spcAft>
                <a:spcPts val="0"/>
              </a:spcAft>
              <a:buClrTx/>
              <a:buSzTx/>
              <a:buFontTx/>
              <a:buNone/>
              <a:tabLst/>
              <a:defRPr/>
            </a:pPr>
            <a:r>
              <a:rPr lang="nl-NL" sz="4000" b="1" dirty="0" err="1" smtClean="0">
                <a:solidFill>
                  <a:schemeClr val="tx2"/>
                </a:solidFill>
                <a:latin typeface="Calibri" pitchFamily="34" charset="0"/>
                <a:ea typeface="+mj-ea"/>
                <a:cs typeface="Calibri" pitchFamily="34" charset="0"/>
              </a:rPr>
              <a:t>Expanded</a:t>
            </a:r>
            <a:r>
              <a:rPr lang="nl-NL" sz="4000" b="1" dirty="0" smtClean="0">
                <a:solidFill>
                  <a:schemeClr val="tx2"/>
                </a:solidFill>
                <a:latin typeface="Calibri" pitchFamily="34" charset="0"/>
                <a:ea typeface="+mj-ea"/>
                <a:cs typeface="Calibri" pitchFamily="34" charset="0"/>
              </a:rPr>
              <a:t> </a:t>
            </a:r>
            <a:r>
              <a:rPr lang="nl-NL" sz="4000" b="1" dirty="0" err="1" smtClean="0">
                <a:solidFill>
                  <a:schemeClr val="tx2"/>
                </a:solidFill>
                <a:latin typeface="Calibri" pitchFamily="34" charset="0"/>
                <a:ea typeface="+mj-ea"/>
                <a:cs typeface="Calibri" pitchFamily="34" charset="0"/>
              </a:rPr>
              <a:t>CTG-series</a:t>
            </a:r>
            <a:r>
              <a:rPr lang="nl-NL" sz="4000" b="1" dirty="0" smtClean="0">
                <a:solidFill>
                  <a:schemeClr val="tx2"/>
                </a:solidFill>
                <a:latin typeface="Calibri" pitchFamily="34" charset="0"/>
                <a:ea typeface="+mj-ea"/>
                <a:cs typeface="Calibri" pitchFamily="34" charset="0"/>
              </a:rPr>
              <a:t> (DM1)</a:t>
            </a:r>
            <a:endParaRPr kumimoji="0" lang="nl-NL" sz="4000" b="1" i="0" u="none" strike="noStrike" kern="1200" cap="none" spc="0" normalizeH="0" baseline="0" noProof="0" dirty="0" smtClean="0">
              <a:ln>
                <a:noFill/>
              </a:ln>
              <a:solidFill>
                <a:schemeClr val="tx2"/>
              </a:solidFill>
              <a:effectLst/>
              <a:uLnTx/>
              <a:uFillTx/>
              <a:latin typeface="Calibri" pitchFamily="34" charset="0"/>
              <a:ea typeface="+mj-ea"/>
              <a:cs typeface="Calibri" pitchFamily="34" charset="0"/>
            </a:endParaRPr>
          </a:p>
        </p:txBody>
      </p:sp>
      <p:sp>
        <p:nvSpPr>
          <p:cNvPr id="37" name="Text Box 14"/>
          <p:cNvSpPr txBox="1">
            <a:spLocks noChangeArrowheads="1"/>
          </p:cNvSpPr>
          <p:nvPr/>
        </p:nvSpPr>
        <p:spPr bwMode="auto">
          <a:xfrm>
            <a:off x="2483768" y="5301208"/>
            <a:ext cx="6272486"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800">
                <a:solidFill>
                  <a:schemeClr val="tx2"/>
                </a:solidFill>
                <a:latin typeface="Tahoma" pitchFamily="34" charset="0"/>
                <a:ea typeface="MS PGothic" pitchFamily="34" charset="-128"/>
              </a:defRPr>
            </a:lvl1pPr>
            <a:lvl2pPr marL="742950" indent="-285750" eaLnBrk="0" hangingPunct="0">
              <a:defRPr sz="2800">
                <a:solidFill>
                  <a:schemeClr val="tx2"/>
                </a:solidFill>
                <a:latin typeface="Tahoma" pitchFamily="34" charset="0"/>
                <a:ea typeface="MS PGothic" pitchFamily="34" charset="-128"/>
              </a:defRPr>
            </a:lvl2pPr>
            <a:lvl3pPr marL="1143000" indent="-228600" eaLnBrk="0" hangingPunct="0">
              <a:defRPr sz="2800">
                <a:solidFill>
                  <a:schemeClr val="tx2"/>
                </a:solidFill>
                <a:latin typeface="Tahoma" pitchFamily="34" charset="0"/>
                <a:ea typeface="MS PGothic" pitchFamily="34" charset="-128"/>
              </a:defRPr>
            </a:lvl3pPr>
            <a:lvl4pPr marL="1600200" indent="-228600" eaLnBrk="0" hangingPunct="0">
              <a:defRPr sz="2800">
                <a:solidFill>
                  <a:schemeClr val="tx2"/>
                </a:solidFill>
                <a:latin typeface="Tahoma" pitchFamily="34" charset="0"/>
                <a:ea typeface="MS PGothic" pitchFamily="34" charset="-128"/>
              </a:defRPr>
            </a:lvl4pPr>
            <a:lvl5pPr marL="2057400" indent="-228600" eaLnBrk="0" hangingPunct="0">
              <a:defRPr sz="2800">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Tahoma" pitchFamily="34" charset="0"/>
                <a:ea typeface="MS PGothic" pitchFamily="34" charset="-128"/>
              </a:defRPr>
            </a:lvl9pPr>
          </a:lstStyle>
          <a:p>
            <a:pPr eaLnBrk="1" hangingPunct="1"/>
            <a:r>
              <a:rPr lang="en-US" altLang="en-US" dirty="0" smtClean="0">
                <a:solidFill>
                  <a:schemeClr val="tx1"/>
                </a:solidFill>
              </a:rPr>
              <a:t>More proteins can </a:t>
            </a:r>
            <a:r>
              <a:rPr lang="en-US" altLang="en-US" dirty="0">
                <a:solidFill>
                  <a:schemeClr val="tx1"/>
                </a:solidFill>
              </a:rPr>
              <a:t>stick on repeat RNA</a:t>
            </a:r>
          </a:p>
        </p:txBody>
      </p:sp>
      <p:sp>
        <p:nvSpPr>
          <p:cNvPr id="38" name="TextBox 2"/>
          <p:cNvSpPr txBox="1"/>
          <p:nvPr/>
        </p:nvSpPr>
        <p:spPr>
          <a:xfrm>
            <a:off x="304800" y="6477000"/>
            <a:ext cx="8458200" cy="338554"/>
          </a:xfrm>
          <a:prstGeom prst="rect">
            <a:avLst/>
          </a:prstGeom>
          <a:noFill/>
        </p:spPr>
        <p:txBody>
          <a:bodyPr wrap="square" rtlCol="0">
            <a:spAutoFit/>
          </a:bodyPr>
          <a:lstStyle/>
          <a:p>
            <a:r>
              <a:rPr lang="en-US" sz="1600" i="1" dirty="0" smtClean="0">
                <a:solidFill>
                  <a:schemeClr val="accent1"/>
                </a:solidFill>
              </a:rPr>
              <a:t>Slide courtesy of Charles Thornton, MD, University of Rochester Medical Center</a:t>
            </a:r>
            <a:endParaRPr lang="en-US" sz="1600" i="1" dirty="0">
              <a:solidFill>
                <a:schemeClr val="accent1"/>
              </a:solidFill>
            </a:endParaRPr>
          </a:p>
        </p:txBody>
      </p:sp>
    </p:spTree>
    <p:extLst>
      <p:ext uri="{BB962C8B-B14F-4D97-AF65-F5344CB8AC3E}">
        <p14:creationId xmlns="" xmlns:p14="http://schemas.microsoft.com/office/powerpoint/2010/main" val="896239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0"/>
            <a:ext cx="4499992" cy="3416320"/>
          </a:xfrm>
          <a:prstGeom prst="rect">
            <a:avLst/>
          </a:prstGeom>
          <a:solidFill>
            <a:schemeClr val="tx2">
              <a:lumMod val="40000"/>
              <a:lumOff val="60000"/>
            </a:schemeClr>
          </a:solidFill>
        </p:spPr>
        <p:txBody>
          <a:bodyPr wrap="square" rtlCol="0">
            <a:spAutoFit/>
          </a:bodyPr>
          <a:lstStyle/>
          <a:p>
            <a:pPr algn="ctr"/>
            <a:r>
              <a:rPr lang="nl-NL" b="1" dirty="0" err="1" smtClean="0">
                <a:solidFill>
                  <a:schemeClr val="bg1"/>
                </a:solidFill>
              </a:rPr>
              <a:t>Congenital</a:t>
            </a:r>
            <a:endParaRPr lang="nl-NL" b="1" dirty="0" smtClean="0">
              <a:solidFill>
                <a:schemeClr val="bg1"/>
              </a:solidFill>
            </a:endParaRPr>
          </a:p>
          <a:p>
            <a:pPr algn="ctr"/>
            <a:endParaRPr lang="nl-NL" b="1" dirty="0" smtClean="0">
              <a:solidFill>
                <a:schemeClr val="bg1"/>
              </a:solidFill>
            </a:endParaRPr>
          </a:p>
          <a:p>
            <a:pPr algn="ctr"/>
            <a:r>
              <a:rPr lang="nl-NL" dirty="0" err="1" smtClean="0">
                <a:solidFill>
                  <a:schemeClr val="bg1"/>
                </a:solidFill>
              </a:rPr>
              <a:t>Neonaten</a:t>
            </a:r>
            <a:endParaRPr lang="nl-NL" dirty="0" smtClean="0">
              <a:solidFill>
                <a:schemeClr val="bg1"/>
              </a:solidFill>
            </a:endParaRPr>
          </a:p>
          <a:p>
            <a:pPr algn="ctr"/>
            <a:r>
              <a:rPr lang="nl-NL" dirty="0" smtClean="0">
                <a:solidFill>
                  <a:schemeClr val="bg1"/>
                </a:solidFill>
              </a:rPr>
              <a:t>Hypotonie en contracturen</a:t>
            </a:r>
          </a:p>
          <a:p>
            <a:pPr algn="ctr"/>
            <a:r>
              <a:rPr lang="nl-NL" dirty="0" smtClean="0">
                <a:solidFill>
                  <a:schemeClr val="bg1"/>
                </a:solidFill>
              </a:rPr>
              <a:t>Respiratoire en slikproblemen</a:t>
            </a:r>
          </a:p>
          <a:p>
            <a:pPr algn="ctr"/>
            <a:r>
              <a:rPr lang="nl-NL" dirty="0" smtClean="0">
                <a:solidFill>
                  <a:schemeClr val="bg1"/>
                </a:solidFill>
              </a:rPr>
              <a:t>IQ 40-70</a:t>
            </a:r>
          </a:p>
          <a:p>
            <a:pPr algn="ctr"/>
            <a:r>
              <a:rPr lang="nl-NL" dirty="0" smtClean="0">
                <a:solidFill>
                  <a:schemeClr val="bg1"/>
                </a:solidFill>
              </a:rPr>
              <a:t>Mediane overleving 4</a:t>
            </a:r>
            <a:r>
              <a:rPr lang="nl-NL" baseline="30000" dirty="0" smtClean="0">
                <a:solidFill>
                  <a:schemeClr val="bg1"/>
                </a:solidFill>
              </a:rPr>
              <a:t>e</a:t>
            </a:r>
            <a:r>
              <a:rPr lang="nl-NL" dirty="0" smtClean="0">
                <a:solidFill>
                  <a:schemeClr val="bg1"/>
                </a:solidFill>
              </a:rPr>
              <a:t> decade</a:t>
            </a:r>
          </a:p>
          <a:p>
            <a:endParaRPr lang="nl-NL" dirty="0"/>
          </a:p>
          <a:p>
            <a:endParaRPr lang="nl-NL" dirty="0" smtClean="0"/>
          </a:p>
          <a:p>
            <a:endParaRPr lang="nl-NL" dirty="0" smtClean="0"/>
          </a:p>
          <a:p>
            <a:endParaRPr lang="nl-NL" dirty="0" smtClean="0"/>
          </a:p>
          <a:p>
            <a:endParaRPr lang="nl-NL" dirty="0"/>
          </a:p>
        </p:txBody>
      </p:sp>
      <p:sp>
        <p:nvSpPr>
          <p:cNvPr id="7" name="Tekstvak 6"/>
          <p:cNvSpPr txBox="1"/>
          <p:nvPr/>
        </p:nvSpPr>
        <p:spPr>
          <a:xfrm>
            <a:off x="4499992" y="-8488"/>
            <a:ext cx="4659191" cy="3431709"/>
          </a:xfrm>
          <a:prstGeom prst="rect">
            <a:avLst/>
          </a:prstGeom>
          <a:solidFill>
            <a:schemeClr val="tx2">
              <a:lumMod val="60000"/>
              <a:lumOff val="40000"/>
            </a:schemeClr>
          </a:solidFill>
        </p:spPr>
        <p:txBody>
          <a:bodyPr wrap="square" rtlCol="0">
            <a:spAutoFit/>
          </a:bodyPr>
          <a:lstStyle/>
          <a:p>
            <a:pPr algn="ctr"/>
            <a:r>
              <a:rPr lang="nl-NL" b="1" dirty="0" err="1" smtClean="0">
                <a:solidFill>
                  <a:srgbClr val="FFFFFF"/>
                </a:solidFill>
              </a:rPr>
              <a:t>Childhood</a:t>
            </a:r>
            <a:endParaRPr lang="nl-NL" b="1" dirty="0" smtClean="0">
              <a:solidFill>
                <a:srgbClr val="FFFFFF"/>
              </a:solidFill>
            </a:endParaRPr>
          </a:p>
          <a:p>
            <a:pPr algn="ctr"/>
            <a:endParaRPr lang="nl-NL" dirty="0" smtClean="0">
              <a:solidFill>
                <a:srgbClr val="FFFFFF"/>
              </a:solidFill>
            </a:endParaRPr>
          </a:p>
          <a:p>
            <a:pPr algn="ctr"/>
            <a:r>
              <a:rPr lang="nl-NL" dirty="0" smtClean="0">
                <a:solidFill>
                  <a:srgbClr val="FFFFFF"/>
                </a:solidFill>
              </a:rPr>
              <a:t>1-12 jaar</a:t>
            </a:r>
          </a:p>
          <a:p>
            <a:pPr algn="ctr"/>
            <a:r>
              <a:rPr lang="nl-NL" dirty="0" smtClean="0">
                <a:solidFill>
                  <a:srgbClr val="FFFFFF"/>
                </a:solidFill>
              </a:rPr>
              <a:t>Leer en spraakproblemen</a:t>
            </a:r>
          </a:p>
          <a:p>
            <a:pPr algn="ctr"/>
            <a:r>
              <a:rPr lang="nl-NL" dirty="0" smtClean="0">
                <a:solidFill>
                  <a:srgbClr val="FFFFFF"/>
                </a:solidFill>
              </a:rPr>
              <a:t>Bulbaire spierzwakte, variabel</a:t>
            </a:r>
          </a:p>
          <a:p>
            <a:pPr algn="ctr"/>
            <a:r>
              <a:rPr lang="nl-NL" dirty="0" smtClean="0">
                <a:solidFill>
                  <a:srgbClr val="FFFFFF"/>
                </a:solidFill>
              </a:rPr>
              <a:t>Minderheid heeft vertraagde motorische ontwikkeling</a:t>
            </a:r>
          </a:p>
          <a:p>
            <a:pPr algn="ctr"/>
            <a:r>
              <a:rPr lang="nl-NL" dirty="0" smtClean="0">
                <a:solidFill>
                  <a:srgbClr val="FFFFFF"/>
                </a:solidFill>
              </a:rPr>
              <a:t>Sporadisch ritmestoornissen</a:t>
            </a:r>
          </a:p>
          <a:p>
            <a:pPr algn="ctr"/>
            <a:r>
              <a:rPr lang="nl-NL" dirty="0" smtClean="0">
                <a:solidFill>
                  <a:srgbClr val="FFFFFF"/>
                </a:solidFill>
              </a:rPr>
              <a:t>IQ 70-100 &gt; 50-70</a:t>
            </a:r>
          </a:p>
          <a:p>
            <a:pPr algn="ctr"/>
            <a:r>
              <a:rPr lang="nl-NL" dirty="0" smtClean="0">
                <a:solidFill>
                  <a:srgbClr val="FFFFFF"/>
                </a:solidFill>
              </a:rPr>
              <a:t>Moeheid</a:t>
            </a:r>
          </a:p>
          <a:p>
            <a:pPr algn="ctr"/>
            <a:r>
              <a:rPr lang="nl-NL" dirty="0" smtClean="0">
                <a:solidFill>
                  <a:srgbClr val="FFFFFF"/>
                </a:solidFill>
              </a:rPr>
              <a:t>Aandachtstoornis, hyperactiviteit</a:t>
            </a:r>
          </a:p>
          <a:p>
            <a:pPr algn="ctr"/>
            <a:r>
              <a:rPr lang="nl-NL" dirty="0" smtClean="0">
                <a:solidFill>
                  <a:srgbClr val="FFFFFF"/>
                </a:solidFill>
              </a:rPr>
              <a:t>Mediane overleving cf. adulte type</a:t>
            </a:r>
          </a:p>
          <a:p>
            <a:endParaRPr lang="nl-NL" sz="100" dirty="0">
              <a:solidFill>
                <a:srgbClr val="FFFFFF"/>
              </a:solidFill>
            </a:endParaRPr>
          </a:p>
        </p:txBody>
      </p:sp>
      <p:sp>
        <p:nvSpPr>
          <p:cNvPr id="8" name="Tekstvak 7"/>
          <p:cNvSpPr txBox="1"/>
          <p:nvPr/>
        </p:nvSpPr>
        <p:spPr>
          <a:xfrm>
            <a:off x="-10180" y="3419122"/>
            <a:ext cx="4509155" cy="3693319"/>
          </a:xfrm>
          <a:prstGeom prst="rect">
            <a:avLst/>
          </a:prstGeom>
          <a:solidFill>
            <a:schemeClr val="tx2">
              <a:lumMod val="75000"/>
            </a:schemeClr>
          </a:solidFill>
        </p:spPr>
        <p:txBody>
          <a:bodyPr wrap="square" rtlCol="0">
            <a:spAutoFit/>
          </a:bodyPr>
          <a:lstStyle/>
          <a:p>
            <a:pPr algn="ctr"/>
            <a:r>
              <a:rPr lang="nl-NL" b="1" dirty="0" err="1" smtClean="0">
                <a:solidFill>
                  <a:srgbClr val="FFFFFF"/>
                </a:solidFill>
              </a:rPr>
              <a:t>Classical</a:t>
            </a:r>
            <a:r>
              <a:rPr lang="nl-NL" b="1" dirty="0" smtClean="0">
                <a:solidFill>
                  <a:srgbClr val="FFFFFF"/>
                </a:solidFill>
              </a:rPr>
              <a:t> / </a:t>
            </a:r>
            <a:r>
              <a:rPr lang="nl-NL" b="1" dirty="0" err="1" smtClean="0">
                <a:solidFill>
                  <a:srgbClr val="FFFFFF"/>
                </a:solidFill>
              </a:rPr>
              <a:t>adult-onset</a:t>
            </a:r>
            <a:r>
              <a:rPr lang="nl-NL" b="1" dirty="0" smtClean="0">
                <a:solidFill>
                  <a:srgbClr val="FFFFFF"/>
                </a:solidFill>
              </a:rPr>
              <a:t> </a:t>
            </a:r>
          </a:p>
          <a:p>
            <a:pPr algn="ctr"/>
            <a:endParaRPr lang="nl-NL" b="1" dirty="0">
              <a:solidFill>
                <a:srgbClr val="FFFFFF"/>
              </a:solidFill>
            </a:endParaRPr>
          </a:p>
          <a:p>
            <a:pPr algn="ctr"/>
            <a:r>
              <a:rPr lang="nl-NL" dirty="0" smtClean="0">
                <a:solidFill>
                  <a:srgbClr val="FFFFFF"/>
                </a:solidFill>
              </a:rPr>
              <a:t>12-50 jaar</a:t>
            </a:r>
          </a:p>
          <a:p>
            <a:pPr algn="ctr"/>
            <a:r>
              <a:rPr lang="nl-NL" dirty="0" smtClean="0">
                <a:solidFill>
                  <a:srgbClr val="FFFFFF"/>
                </a:solidFill>
              </a:rPr>
              <a:t>Myotonie</a:t>
            </a:r>
          </a:p>
          <a:p>
            <a:pPr algn="ctr"/>
            <a:r>
              <a:rPr lang="nl-NL" dirty="0" smtClean="0">
                <a:solidFill>
                  <a:srgbClr val="FFFFFF"/>
                </a:solidFill>
              </a:rPr>
              <a:t>Spierzwakte</a:t>
            </a:r>
            <a:r>
              <a:rPr lang="nl-NL" dirty="0">
                <a:solidFill>
                  <a:srgbClr val="FFFFFF"/>
                </a:solidFill>
              </a:rPr>
              <a:t> </a:t>
            </a:r>
            <a:r>
              <a:rPr lang="nl-NL" dirty="0" smtClean="0">
                <a:solidFill>
                  <a:srgbClr val="FFFFFF"/>
                </a:solidFill>
              </a:rPr>
              <a:t>in gelaat</a:t>
            </a:r>
          </a:p>
          <a:p>
            <a:pPr algn="ctr"/>
            <a:r>
              <a:rPr lang="nl-NL" dirty="0" smtClean="0">
                <a:solidFill>
                  <a:srgbClr val="FFFFFF"/>
                </a:solidFill>
              </a:rPr>
              <a:t>en distale extremiteiten </a:t>
            </a:r>
          </a:p>
          <a:p>
            <a:pPr algn="ctr"/>
            <a:r>
              <a:rPr lang="nl-NL" dirty="0" smtClean="0">
                <a:solidFill>
                  <a:srgbClr val="FFFFFF"/>
                </a:solidFill>
              </a:rPr>
              <a:t>Rolstoelafhankelijkheid in 50%</a:t>
            </a:r>
          </a:p>
          <a:p>
            <a:pPr algn="ctr"/>
            <a:r>
              <a:rPr lang="nl-NL" dirty="0" smtClean="0">
                <a:solidFill>
                  <a:srgbClr val="FFFFFF"/>
                </a:solidFill>
              </a:rPr>
              <a:t>Multi-orgaan betrokkenheid</a:t>
            </a:r>
          </a:p>
          <a:p>
            <a:pPr algn="ctr"/>
            <a:r>
              <a:rPr lang="nl-NL" dirty="0" smtClean="0">
                <a:solidFill>
                  <a:srgbClr val="FFFFFF"/>
                </a:solidFill>
              </a:rPr>
              <a:t>Cognitieve en gedragsstoornissen - apathie</a:t>
            </a:r>
          </a:p>
          <a:p>
            <a:pPr algn="ctr"/>
            <a:r>
              <a:rPr lang="nl-NL" dirty="0" smtClean="0">
                <a:solidFill>
                  <a:srgbClr val="FFFFFF"/>
                </a:solidFill>
              </a:rPr>
              <a:t>Moeheid </a:t>
            </a:r>
          </a:p>
          <a:p>
            <a:pPr algn="ctr"/>
            <a:r>
              <a:rPr lang="nl-NL" dirty="0" smtClean="0">
                <a:solidFill>
                  <a:srgbClr val="FFFFFF"/>
                </a:solidFill>
              </a:rPr>
              <a:t>Mediane overleving 60</a:t>
            </a:r>
            <a:r>
              <a:rPr lang="nl-NL" baseline="30000" dirty="0" smtClean="0">
                <a:solidFill>
                  <a:srgbClr val="FFFFFF"/>
                </a:solidFill>
              </a:rPr>
              <a:t>e</a:t>
            </a:r>
            <a:r>
              <a:rPr lang="nl-NL" dirty="0" smtClean="0">
                <a:solidFill>
                  <a:srgbClr val="FFFFFF"/>
                </a:solidFill>
              </a:rPr>
              <a:t>  jaar</a:t>
            </a:r>
          </a:p>
          <a:p>
            <a:pPr algn="ctr"/>
            <a:r>
              <a:rPr lang="nl-NL" dirty="0" smtClean="0">
                <a:solidFill>
                  <a:srgbClr val="FFFFFF"/>
                </a:solidFill>
              </a:rPr>
              <a:t>Acute hartdood 20-30% van overlijden</a:t>
            </a:r>
          </a:p>
          <a:p>
            <a:endParaRPr lang="nl-NL" dirty="0">
              <a:solidFill>
                <a:srgbClr val="FFFFFF"/>
              </a:solidFill>
            </a:endParaRPr>
          </a:p>
        </p:txBody>
      </p:sp>
      <p:sp>
        <p:nvSpPr>
          <p:cNvPr id="9" name="Tekstvak 8"/>
          <p:cNvSpPr txBox="1"/>
          <p:nvPr/>
        </p:nvSpPr>
        <p:spPr>
          <a:xfrm>
            <a:off x="4498975" y="3419137"/>
            <a:ext cx="4653617" cy="3693319"/>
          </a:xfrm>
          <a:prstGeom prst="rect">
            <a:avLst/>
          </a:prstGeom>
          <a:solidFill>
            <a:schemeClr val="tx2">
              <a:lumMod val="50000"/>
            </a:schemeClr>
          </a:solidFill>
        </p:spPr>
        <p:txBody>
          <a:bodyPr wrap="square" rtlCol="0">
            <a:spAutoFit/>
          </a:bodyPr>
          <a:lstStyle/>
          <a:p>
            <a:pPr algn="ctr"/>
            <a:r>
              <a:rPr lang="nl-NL" b="1" dirty="0" smtClean="0">
                <a:solidFill>
                  <a:srgbClr val="FFFFFF"/>
                </a:solidFill>
              </a:rPr>
              <a:t>Mild / </a:t>
            </a:r>
            <a:r>
              <a:rPr lang="nl-NL" b="1" dirty="0" err="1" smtClean="0">
                <a:solidFill>
                  <a:srgbClr val="FFFFFF"/>
                </a:solidFill>
              </a:rPr>
              <a:t>late-onset</a:t>
            </a:r>
            <a:endParaRPr lang="nl-NL" b="1" dirty="0" smtClean="0">
              <a:solidFill>
                <a:srgbClr val="FFFFFF"/>
              </a:solidFill>
            </a:endParaRPr>
          </a:p>
          <a:p>
            <a:pPr algn="ctr"/>
            <a:endParaRPr lang="nl-NL" dirty="0" smtClean="0">
              <a:solidFill>
                <a:srgbClr val="FFFFFF"/>
              </a:solidFill>
            </a:endParaRPr>
          </a:p>
          <a:p>
            <a:pPr algn="ctr"/>
            <a:r>
              <a:rPr lang="nl-NL" dirty="0" smtClean="0">
                <a:solidFill>
                  <a:srgbClr val="FFFFFF"/>
                </a:solidFill>
              </a:rPr>
              <a:t>50 jaar en ouder</a:t>
            </a:r>
          </a:p>
          <a:p>
            <a:pPr algn="ctr"/>
            <a:r>
              <a:rPr lang="nl-NL" dirty="0" smtClean="0">
                <a:solidFill>
                  <a:srgbClr val="FFFFFF"/>
                </a:solidFill>
              </a:rPr>
              <a:t>Cataract</a:t>
            </a:r>
            <a:endParaRPr lang="nl-NL" dirty="0">
              <a:solidFill>
                <a:srgbClr val="FFFFFF"/>
              </a:solidFill>
            </a:endParaRPr>
          </a:p>
          <a:p>
            <a:pPr algn="ctr"/>
            <a:r>
              <a:rPr lang="nl-NL" dirty="0">
                <a:solidFill>
                  <a:srgbClr val="FFFFFF"/>
                </a:solidFill>
              </a:rPr>
              <a:t>L</a:t>
            </a:r>
            <a:r>
              <a:rPr lang="nl-NL" dirty="0" smtClean="0">
                <a:solidFill>
                  <a:srgbClr val="FFFFFF"/>
                </a:solidFill>
              </a:rPr>
              <a:t>ichte </a:t>
            </a:r>
            <a:r>
              <a:rPr lang="nl-NL" dirty="0">
                <a:solidFill>
                  <a:srgbClr val="FFFFFF"/>
                </a:solidFill>
              </a:rPr>
              <a:t>spierzwakte, variabele myotonie</a:t>
            </a:r>
          </a:p>
          <a:p>
            <a:pPr algn="ctr"/>
            <a:r>
              <a:rPr lang="nl-NL" dirty="0" smtClean="0">
                <a:solidFill>
                  <a:srgbClr val="FFFFFF"/>
                </a:solidFill>
              </a:rPr>
              <a:t>Zeer beperkte progressie spierbetrokkenheid hyperactiviteit</a:t>
            </a:r>
          </a:p>
          <a:p>
            <a:pPr algn="ctr"/>
            <a:r>
              <a:rPr lang="nl-NL" dirty="0" smtClean="0">
                <a:solidFill>
                  <a:srgbClr val="FFFFFF"/>
                </a:solidFill>
              </a:rPr>
              <a:t>Mediane overleving cf. adulte type</a:t>
            </a:r>
          </a:p>
          <a:p>
            <a:endParaRPr lang="nl-NL" dirty="0">
              <a:solidFill>
                <a:srgbClr val="FFFFFF"/>
              </a:solidFill>
            </a:endParaRPr>
          </a:p>
          <a:p>
            <a:endParaRPr lang="nl-NL" dirty="0" smtClean="0">
              <a:solidFill>
                <a:srgbClr val="FFFFFF"/>
              </a:solidFill>
            </a:endParaRPr>
          </a:p>
          <a:p>
            <a:endParaRPr lang="nl-NL" dirty="0">
              <a:solidFill>
                <a:srgbClr val="FFFFFF"/>
              </a:solidFill>
            </a:endParaRPr>
          </a:p>
          <a:p>
            <a:endParaRPr lang="nl-NL" dirty="0" smtClean="0">
              <a:solidFill>
                <a:srgbClr val="FFFFFF"/>
              </a:solidFill>
            </a:endParaRPr>
          </a:p>
          <a:p>
            <a:endParaRPr lang="nl-NL" dirty="0">
              <a:solidFill>
                <a:srgbClr val="FFFFFF"/>
              </a:solidFill>
            </a:endParaRPr>
          </a:p>
        </p:txBody>
      </p:sp>
      <p:grpSp>
        <p:nvGrpSpPr>
          <p:cNvPr id="3" name="Groeperen 10"/>
          <p:cNvGrpSpPr/>
          <p:nvPr/>
        </p:nvGrpSpPr>
        <p:grpSpPr>
          <a:xfrm>
            <a:off x="4860032" y="399863"/>
            <a:ext cx="4104456" cy="2957129"/>
            <a:chOff x="4860032" y="404663"/>
            <a:chExt cx="4104456" cy="2957129"/>
          </a:xfrm>
        </p:grpSpPr>
        <p:sp>
          <p:nvSpPr>
            <p:cNvPr id="4" name="Rechthoek 3"/>
            <p:cNvSpPr/>
            <p:nvPr/>
          </p:nvSpPr>
          <p:spPr>
            <a:xfrm>
              <a:off x="4860032" y="404664"/>
              <a:ext cx="4104456" cy="295232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 name="Afbeelding 1" descr="myodyssm.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940152" y="404663"/>
              <a:ext cx="2016224" cy="2957129"/>
            </a:xfrm>
            <a:prstGeom prst="rect">
              <a:avLst/>
            </a:prstGeom>
          </p:spPr>
        </p:pic>
      </p:grpSp>
      <p:grpSp>
        <p:nvGrpSpPr>
          <p:cNvPr id="10" name="Groeperen 15"/>
          <p:cNvGrpSpPr/>
          <p:nvPr/>
        </p:nvGrpSpPr>
        <p:grpSpPr>
          <a:xfrm>
            <a:off x="179512" y="3905672"/>
            <a:ext cx="4104456" cy="2952328"/>
            <a:chOff x="179512" y="3905672"/>
            <a:chExt cx="4104456" cy="2952328"/>
          </a:xfrm>
        </p:grpSpPr>
        <p:sp>
          <p:nvSpPr>
            <p:cNvPr id="14" name="Rechthoek 13"/>
            <p:cNvSpPr/>
            <p:nvPr/>
          </p:nvSpPr>
          <p:spPr>
            <a:xfrm>
              <a:off x="179512" y="3905672"/>
              <a:ext cx="4104456" cy="295232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2" name="Afbeelding 11" descr="myd2.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88408" y="4077071"/>
              <a:ext cx="2087448" cy="2685947"/>
            </a:xfrm>
            <a:prstGeom prst="rect">
              <a:avLst/>
            </a:prstGeom>
          </p:spPr>
        </p:pic>
      </p:grpSp>
      <p:grpSp>
        <p:nvGrpSpPr>
          <p:cNvPr id="11" name="Groeperen 18"/>
          <p:cNvGrpSpPr/>
          <p:nvPr/>
        </p:nvGrpSpPr>
        <p:grpSpPr>
          <a:xfrm>
            <a:off x="4572000" y="3881946"/>
            <a:ext cx="4572000" cy="2952328"/>
            <a:chOff x="4572000" y="3881946"/>
            <a:chExt cx="4572000" cy="2952328"/>
          </a:xfrm>
        </p:grpSpPr>
        <p:sp>
          <p:nvSpPr>
            <p:cNvPr id="18" name="Rechthoek 17"/>
            <p:cNvSpPr/>
            <p:nvPr/>
          </p:nvSpPr>
          <p:spPr>
            <a:xfrm>
              <a:off x="4572000" y="3881946"/>
              <a:ext cx="4572000" cy="2952328"/>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7" name="Afbeelding 16" descr="myotonic-dystrophy.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932040" y="3933056"/>
              <a:ext cx="3816424" cy="2724503"/>
            </a:xfrm>
            <a:prstGeom prst="rect">
              <a:avLst/>
            </a:prstGeom>
          </p:spPr>
        </p:pic>
      </p:grpSp>
      <p:pic>
        <p:nvPicPr>
          <p:cNvPr id="6" name="Afbeelding 5" descr="congenmyoton.jp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53749" y="617677"/>
            <a:ext cx="2790197" cy="1729922"/>
          </a:xfrm>
          <a:prstGeom prst="rect">
            <a:avLst/>
          </a:prstGeom>
        </p:spPr>
      </p:pic>
    </p:spTree>
    <p:extLst>
      <p:ext uri="{BB962C8B-B14F-4D97-AF65-F5344CB8AC3E}">
        <p14:creationId xmlns="" xmlns:p14="http://schemas.microsoft.com/office/powerpoint/2010/main" val="101928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38200" y="1371600"/>
            <a:ext cx="1143000" cy="4360863"/>
            <a:chOff x="528" y="864"/>
            <a:chExt cx="720" cy="2747"/>
          </a:xfrm>
        </p:grpSpPr>
        <p:sp>
          <p:nvSpPr>
            <p:cNvPr id="209923" name="AutoShape 3"/>
            <p:cNvSpPr>
              <a:spLocks noChangeArrowheads="1"/>
            </p:cNvSpPr>
            <p:nvPr/>
          </p:nvSpPr>
          <p:spPr bwMode="auto">
            <a:xfrm rot="5400000">
              <a:off x="504" y="938"/>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24" name="Freeform 4"/>
            <p:cNvSpPr>
              <a:spLocks/>
            </p:cNvSpPr>
            <p:nvPr/>
          </p:nvSpPr>
          <p:spPr bwMode="auto">
            <a:xfrm>
              <a:off x="815" y="864"/>
              <a:ext cx="145" cy="1394"/>
            </a:xfrm>
            <a:custGeom>
              <a:avLst/>
              <a:gdLst>
                <a:gd name="T0" fmla="*/ 1 w 145"/>
                <a:gd name="T1" fmla="*/ 1394 h 1394"/>
                <a:gd name="T2" fmla="*/ 1 w 145"/>
                <a:gd name="T3" fmla="*/ 50 h 1394"/>
                <a:gd name="T4" fmla="*/ 14 w 145"/>
                <a:gd name="T5" fmla="*/ 9 h 1394"/>
                <a:gd name="T6" fmla="*/ 131 w 145"/>
                <a:gd name="T7" fmla="*/ 21 h 1394"/>
                <a:gd name="T8" fmla="*/ 145 w 145"/>
                <a:gd name="T9" fmla="*/ 1394 h 1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394">
                  <a:moveTo>
                    <a:pt x="1" y="1394"/>
                  </a:moveTo>
                  <a:lnTo>
                    <a:pt x="1" y="50"/>
                  </a:lnTo>
                  <a:cubicBezTo>
                    <a:pt x="5" y="36"/>
                    <a:pt x="0" y="12"/>
                    <a:pt x="14" y="9"/>
                  </a:cubicBezTo>
                  <a:cubicBezTo>
                    <a:pt x="52" y="0"/>
                    <a:pt x="131" y="21"/>
                    <a:pt x="131" y="21"/>
                  </a:cubicBezTo>
                  <a:lnTo>
                    <a:pt x="145" y="1394"/>
                  </a:lnTo>
                </a:path>
              </a:pathLst>
            </a:custGeom>
            <a:noFill/>
            <a:ln w="57150" cmpd="sng">
              <a:solidFill>
                <a:srgbClr val="FF020E"/>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209925" name="AutoShape 5"/>
            <p:cNvSpPr>
              <a:spLocks noChangeArrowheads="1"/>
            </p:cNvSpPr>
            <p:nvPr/>
          </p:nvSpPr>
          <p:spPr bwMode="auto">
            <a:xfrm rot="5400000">
              <a:off x="504" y="1250"/>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26" name="AutoShape 6"/>
            <p:cNvSpPr>
              <a:spLocks noChangeArrowheads="1"/>
            </p:cNvSpPr>
            <p:nvPr/>
          </p:nvSpPr>
          <p:spPr bwMode="auto">
            <a:xfrm rot="5400000">
              <a:off x="504" y="156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27" name="AutoShape 7"/>
            <p:cNvSpPr>
              <a:spLocks noChangeArrowheads="1"/>
            </p:cNvSpPr>
            <p:nvPr/>
          </p:nvSpPr>
          <p:spPr bwMode="auto">
            <a:xfrm rot="5400000">
              <a:off x="504" y="1898"/>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28" name="AutoShape 8"/>
            <p:cNvSpPr>
              <a:spLocks noChangeArrowheads="1"/>
            </p:cNvSpPr>
            <p:nvPr/>
          </p:nvSpPr>
          <p:spPr bwMode="auto">
            <a:xfrm rot="16200000" flipH="1">
              <a:off x="984" y="950"/>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29" name="AutoShape 9"/>
            <p:cNvSpPr>
              <a:spLocks noChangeArrowheads="1"/>
            </p:cNvSpPr>
            <p:nvPr/>
          </p:nvSpPr>
          <p:spPr bwMode="auto">
            <a:xfrm rot="16200000" flipH="1">
              <a:off x="984" y="126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30" name="AutoShape 10"/>
            <p:cNvSpPr>
              <a:spLocks noChangeArrowheads="1"/>
            </p:cNvSpPr>
            <p:nvPr/>
          </p:nvSpPr>
          <p:spPr bwMode="auto">
            <a:xfrm rot="16200000" flipH="1">
              <a:off x="984" y="1574"/>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31" name="AutoShape 11"/>
            <p:cNvSpPr>
              <a:spLocks noChangeArrowheads="1"/>
            </p:cNvSpPr>
            <p:nvPr/>
          </p:nvSpPr>
          <p:spPr bwMode="auto">
            <a:xfrm rot="16200000" flipH="1">
              <a:off x="984" y="1910"/>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nvGrpSpPr>
            <p:cNvPr id="3" name="Group 12"/>
            <p:cNvGrpSpPr>
              <a:grpSpLocks/>
            </p:cNvGrpSpPr>
            <p:nvPr/>
          </p:nvGrpSpPr>
          <p:grpSpPr bwMode="auto">
            <a:xfrm flipV="1">
              <a:off x="765" y="2169"/>
              <a:ext cx="240" cy="1442"/>
              <a:chOff x="1728" y="912"/>
              <a:chExt cx="240" cy="1442"/>
            </a:xfrm>
          </p:grpSpPr>
          <p:sp>
            <p:nvSpPr>
              <p:cNvPr id="209933" name="Freeform 13"/>
              <p:cNvSpPr>
                <a:spLocks/>
              </p:cNvSpPr>
              <p:nvPr/>
            </p:nvSpPr>
            <p:spPr bwMode="auto">
              <a:xfrm>
                <a:off x="1775" y="960"/>
                <a:ext cx="145" cy="1394"/>
              </a:xfrm>
              <a:custGeom>
                <a:avLst/>
                <a:gdLst>
                  <a:gd name="T0" fmla="*/ 1 w 145"/>
                  <a:gd name="T1" fmla="*/ 1394 h 1394"/>
                  <a:gd name="T2" fmla="*/ 1 w 145"/>
                  <a:gd name="T3" fmla="*/ 50 h 1394"/>
                  <a:gd name="T4" fmla="*/ 14 w 145"/>
                  <a:gd name="T5" fmla="*/ 9 h 1394"/>
                  <a:gd name="T6" fmla="*/ 131 w 145"/>
                  <a:gd name="T7" fmla="*/ 21 h 1394"/>
                  <a:gd name="T8" fmla="*/ 145 w 145"/>
                  <a:gd name="T9" fmla="*/ 1394 h 1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394">
                    <a:moveTo>
                      <a:pt x="1" y="1394"/>
                    </a:moveTo>
                    <a:lnTo>
                      <a:pt x="1" y="50"/>
                    </a:lnTo>
                    <a:cubicBezTo>
                      <a:pt x="5" y="36"/>
                      <a:pt x="0" y="12"/>
                      <a:pt x="14" y="9"/>
                    </a:cubicBezTo>
                    <a:cubicBezTo>
                      <a:pt x="52" y="0"/>
                      <a:pt x="131" y="21"/>
                      <a:pt x="131" y="21"/>
                    </a:cubicBezTo>
                    <a:lnTo>
                      <a:pt x="145" y="1394"/>
                    </a:lnTo>
                  </a:path>
                </a:pathLst>
              </a:custGeom>
              <a:noFill/>
              <a:ln w="57150" cmpd="sng">
                <a:solidFill>
                  <a:srgbClr val="FF020E"/>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209934" name="Rectangle 14"/>
              <p:cNvSpPr>
                <a:spLocks noChangeArrowheads="1"/>
              </p:cNvSpPr>
              <p:nvPr/>
            </p:nvSpPr>
            <p:spPr bwMode="auto">
              <a:xfrm>
                <a:off x="1728" y="912"/>
                <a:ext cx="240" cy="96"/>
              </a:xfrm>
              <a:prstGeom prst="rect">
                <a:avLst/>
              </a:prstGeom>
              <a:solidFill>
                <a:srgbClr val="5450A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209935" name="AutoShape 15"/>
            <p:cNvSpPr>
              <a:spLocks noChangeArrowheads="1"/>
            </p:cNvSpPr>
            <p:nvPr/>
          </p:nvSpPr>
          <p:spPr bwMode="auto">
            <a:xfrm rot="5400000">
              <a:off x="504" y="220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36" name="AutoShape 16"/>
            <p:cNvSpPr>
              <a:spLocks noChangeArrowheads="1"/>
            </p:cNvSpPr>
            <p:nvPr/>
          </p:nvSpPr>
          <p:spPr bwMode="auto">
            <a:xfrm rot="5400000">
              <a:off x="504" y="2514"/>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37" name="AutoShape 17"/>
            <p:cNvSpPr>
              <a:spLocks noChangeArrowheads="1"/>
            </p:cNvSpPr>
            <p:nvPr/>
          </p:nvSpPr>
          <p:spPr bwMode="auto">
            <a:xfrm rot="5400000">
              <a:off x="504" y="2826"/>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38" name="AutoShape 18"/>
            <p:cNvSpPr>
              <a:spLocks noChangeArrowheads="1"/>
            </p:cNvSpPr>
            <p:nvPr/>
          </p:nvSpPr>
          <p:spPr bwMode="auto">
            <a:xfrm rot="5400000">
              <a:off x="504" y="316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39" name="AutoShape 19"/>
            <p:cNvSpPr>
              <a:spLocks noChangeArrowheads="1"/>
            </p:cNvSpPr>
            <p:nvPr/>
          </p:nvSpPr>
          <p:spPr bwMode="auto">
            <a:xfrm rot="16200000" flipH="1">
              <a:off x="984" y="2214"/>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40" name="AutoShape 20"/>
            <p:cNvSpPr>
              <a:spLocks noChangeArrowheads="1"/>
            </p:cNvSpPr>
            <p:nvPr/>
          </p:nvSpPr>
          <p:spPr bwMode="auto">
            <a:xfrm rot="16200000" flipH="1">
              <a:off x="984" y="2526"/>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41" name="AutoShape 21"/>
            <p:cNvSpPr>
              <a:spLocks noChangeArrowheads="1"/>
            </p:cNvSpPr>
            <p:nvPr/>
          </p:nvSpPr>
          <p:spPr bwMode="auto">
            <a:xfrm rot="16200000" flipH="1">
              <a:off x="984" y="2838"/>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42" name="AutoShape 22"/>
            <p:cNvSpPr>
              <a:spLocks noChangeArrowheads="1"/>
            </p:cNvSpPr>
            <p:nvPr/>
          </p:nvSpPr>
          <p:spPr bwMode="auto">
            <a:xfrm rot="16200000" flipH="1">
              <a:off x="984" y="3174"/>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4" name="Group 23"/>
          <p:cNvGrpSpPr>
            <a:grpSpLocks/>
          </p:cNvGrpSpPr>
          <p:nvPr/>
        </p:nvGrpSpPr>
        <p:grpSpPr bwMode="auto">
          <a:xfrm rot="4961445">
            <a:off x="2523332" y="2505868"/>
            <a:ext cx="1143000" cy="4360863"/>
            <a:chOff x="528" y="864"/>
            <a:chExt cx="720" cy="2747"/>
          </a:xfrm>
        </p:grpSpPr>
        <p:sp>
          <p:nvSpPr>
            <p:cNvPr id="209944" name="AutoShape 24"/>
            <p:cNvSpPr>
              <a:spLocks noChangeArrowheads="1"/>
            </p:cNvSpPr>
            <p:nvPr/>
          </p:nvSpPr>
          <p:spPr bwMode="auto">
            <a:xfrm rot="16200000" flipV="1">
              <a:off x="502" y="938"/>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45" name="Freeform 25"/>
            <p:cNvSpPr>
              <a:spLocks/>
            </p:cNvSpPr>
            <p:nvPr/>
          </p:nvSpPr>
          <p:spPr bwMode="auto">
            <a:xfrm>
              <a:off x="813" y="862"/>
              <a:ext cx="145" cy="1394"/>
            </a:xfrm>
            <a:custGeom>
              <a:avLst/>
              <a:gdLst>
                <a:gd name="T0" fmla="*/ 1 w 145"/>
                <a:gd name="T1" fmla="*/ 1394 h 1394"/>
                <a:gd name="T2" fmla="*/ 1 w 145"/>
                <a:gd name="T3" fmla="*/ 50 h 1394"/>
                <a:gd name="T4" fmla="*/ 14 w 145"/>
                <a:gd name="T5" fmla="*/ 9 h 1394"/>
                <a:gd name="T6" fmla="*/ 131 w 145"/>
                <a:gd name="T7" fmla="*/ 21 h 1394"/>
                <a:gd name="T8" fmla="*/ 145 w 145"/>
                <a:gd name="T9" fmla="*/ 1394 h 1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394">
                  <a:moveTo>
                    <a:pt x="1" y="1394"/>
                  </a:moveTo>
                  <a:lnTo>
                    <a:pt x="1" y="50"/>
                  </a:lnTo>
                  <a:cubicBezTo>
                    <a:pt x="5" y="36"/>
                    <a:pt x="0" y="12"/>
                    <a:pt x="14" y="9"/>
                  </a:cubicBezTo>
                  <a:cubicBezTo>
                    <a:pt x="52" y="0"/>
                    <a:pt x="131" y="21"/>
                    <a:pt x="131" y="21"/>
                  </a:cubicBezTo>
                  <a:lnTo>
                    <a:pt x="145" y="1394"/>
                  </a:lnTo>
                </a:path>
              </a:pathLst>
            </a:custGeom>
            <a:noFill/>
            <a:ln w="57150" cmpd="sng">
              <a:solidFill>
                <a:srgbClr val="FF020E"/>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209946" name="AutoShape 26"/>
            <p:cNvSpPr>
              <a:spLocks noChangeArrowheads="1"/>
            </p:cNvSpPr>
            <p:nvPr/>
          </p:nvSpPr>
          <p:spPr bwMode="auto">
            <a:xfrm rot="5400000">
              <a:off x="503" y="1248"/>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47" name="AutoShape 27"/>
            <p:cNvSpPr>
              <a:spLocks noChangeArrowheads="1"/>
            </p:cNvSpPr>
            <p:nvPr/>
          </p:nvSpPr>
          <p:spPr bwMode="auto">
            <a:xfrm rot="5400000">
              <a:off x="504" y="156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48" name="AutoShape 28"/>
            <p:cNvSpPr>
              <a:spLocks noChangeArrowheads="1"/>
            </p:cNvSpPr>
            <p:nvPr/>
          </p:nvSpPr>
          <p:spPr bwMode="auto">
            <a:xfrm rot="5400000">
              <a:off x="502" y="1897"/>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49" name="AutoShape 29"/>
            <p:cNvSpPr>
              <a:spLocks noChangeArrowheads="1"/>
            </p:cNvSpPr>
            <p:nvPr/>
          </p:nvSpPr>
          <p:spPr bwMode="auto">
            <a:xfrm rot="5400000" flipH="1" flipV="1">
              <a:off x="984" y="948"/>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50" name="AutoShape 30"/>
            <p:cNvSpPr>
              <a:spLocks noChangeArrowheads="1"/>
            </p:cNvSpPr>
            <p:nvPr/>
          </p:nvSpPr>
          <p:spPr bwMode="auto">
            <a:xfrm rot="16200000" flipH="1">
              <a:off x="984" y="126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51" name="AutoShape 31"/>
            <p:cNvSpPr>
              <a:spLocks noChangeArrowheads="1"/>
            </p:cNvSpPr>
            <p:nvPr/>
          </p:nvSpPr>
          <p:spPr bwMode="auto">
            <a:xfrm rot="16200000" flipH="1">
              <a:off x="982" y="1573"/>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52" name="AutoShape 32"/>
            <p:cNvSpPr>
              <a:spLocks noChangeArrowheads="1"/>
            </p:cNvSpPr>
            <p:nvPr/>
          </p:nvSpPr>
          <p:spPr bwMode="auto">
            <a:xfrm rot="16200000" flipH="1">
              <a:off x="982" y="1910"/>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nvGrpSpPr>
            <p:cNvPr id="5" name="Group 33"/>
            <p:cNvGrpSpPr>
              <a:grpSpLocks/>
            </p:cNvGrpSpPr>
            <p:nvPr/>
          </p:nvGrpSpPr>
          <p:grpSpPr bwMode="auto">
            <a:xfrm flipV="1">
              <a:off x="765" y="2169"/>
              <a:ext cx="240" cy="1442"/>
              <a:chOff x="1728" y="912"/>
              <a:chExt cx="240" cy="1442"/>
            </a:xfrm>
          </p:grpSpPr>
          <p:sp>
            <p:nvSpPr>
              <p:cNvPr id="209954" name="Freeform 34"/>
              <p:cNvSpPr>
                <a:spLocks/>
              </p:cNvSpPr>
              <p:nvPr/>
            </p:nvSpPr>
            <p:spPr bwMode="auto">
              <a:xfrm>
                <a:off x="1771" y="960"/>
                <a:ext cx="145" cy="1394"/>
              </a:xfrm>
              <a:custGeom>
                <a:avLst/>
                <a:gdLst>
                  <a:gd name="T0" fmla="*/ 1 w 145"/>
                  <a:gd name="T1" fmla="*/ 1394 h 1394"/>
                  <a:gd name="T2" fmla="*/ 1 w 145"/>
                  <a:gd name="T3" fmla="*/ 50 h 1394"/>
                  <a:gd name="T4" fmla="*/ 14 w 145"/>
                  <a:gd name="T5" fmla="*/ 9 h 1394"/>
                  <a:gd name="T6" fmla="*/ 131 w 145"/>
                  <a:gd name="T7" fmla="*/ 21 h 1394"/>
                  <a:gd name="T8" fmla="*/ 145 w 145"/>
                  <a:gd name="T9" fmla="*/ 1394 h 1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394">
                    <a:moveTo>
                      <a:pt x="1" y="1394"/>
                    </a:moveTo>
                    <a:lnTo>
                      <a:pt x="1" y="50"/>
                    </a:lnTo>
                    <a:cubicBezTo>
                      <a:pt x="5" y="36"/>
                      <a:pt x="0" y="12"/>
                      <a:pt x="14" y="9"/>
                    </a:cubicBezTo>
                    <a:cubicBezTo>
                      <a:pt x="52" y="0"/>
                      <a:pt x="131" y="21"/>
                      <a:pt x="131" y="21"/>
                    </a:cubicBezTo>
                    <a:lnTo>
                      <a:pt x="145" y="1394"/>
                    </a:lnTo>
                  </a:path>
                </a:pathLst>
              </a:custGeom>
              <a:noFill/>
              <a:ln w="57150" cmpd="sng">
                <a:solidFill>
                  <a:srgbClr val="FF020E"/>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209955" name="Rectangle 35"/>
              <p:cNvSpPr>
                <a:spLocks noChangeArrowheads="1"/>
              </p:cNvSpPr>
              <p:nvPr/>
            </p:nvSpPr>
            <p:spPr bwMode="auto">
              <a:xfrm>
                <a:off x="1722" y="911"/>
                <a:ext cx="240" cy="96"/>
              </a:xfrm>
              <a:prstGeom prst="rect">
                <a:avLst/>
              </a:prstGeom>
              <a:solidFill>
                <a:srgbClr val="5450A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209956" name="AutoShape 36"/>
            <p:cNvSpPr>
              <a:spLocks noChangeArrowheads="1"/>
            </p:cNvSpPr>
            <p:nvPr/>
          </p:nvSpPr>
          <p:spPr bwMode="auto">
            <a:xfrm rot="5400000">
              <a:off x="503" y="2200"/>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57" name="AutoShape 37"/>
            <p:cNvSpPr>
              <a:spLocks noChangeArrowheads="1"/>
            </p:cNvSpPr>
            <p:nvPr/>
          </p:nvSpPr>
          <p:spPr bwMode="auto">
            <a:xfrm rot="5400000">
              <a:off x="504" y="2514"/>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58" name="AutoShape 38"/>
            <p:cNvSpPr>
              <a:spLocks noChangeArrowheads="1"/>
            </p:cNvSpPr>
            <p:nvPr/>
          </p:nvSpPr>
          <p:spPr bwMode="auto">
            <a:xfrm rot="5400000">
              <a:off x="503" y="2824"/>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59" name="AutoShape 39"/>
            <p:cNvSpPr>
              <a:spLocks noChangeArrowheads="1"/>
            </p:cNvSpPr>
            <p:nvPr/>
          </p:nvSpPr>
          <p:spPr bwMode="auto">
            <a:xfrm rot="5400000">
              <a:off x="502" y="316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60" name="AutoShape 40"/>
            <p:cNvSpPr>
              <a:spLocks noChangeArrowheads="1"/>
            </p:cNvSpPr>
            <p:nvPr/>
          </p:nvSpPr>
          <p:spPr bwMode="auto">
            <a:xfrm rot="16200000" flipH="1">
              <a:off x="984" y="221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61" name="AutoShape 41"/>
            <p:cNvSpPr>
              <a:spLocks noChangeArrowheads="1"/>
            </p:cNvSpPr>
            <p:nvPr/>
          </p:nvSpPr>
          <p:spPr bwMode="auto">
            <a:xfrm rot="16200000" flipH="1">
              <a:off x="982" y="2526"/>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62" name="AutoShape 42"/>
            <p:cNvSpPr>
              <a:spLocks noChangeArrowheads="1"/>
            </p:cNvSpPr>
            <p:nvPr/>
          </p:nvSpPr>
          <p:spPr bwMode="auto">
            <a:xfrm rot="16200000" flipH="1">
              <a:off x="983" y="2836"/>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63" name="AutoShape 43"/>
            <p:cNvSpPr>
              <a:spLocks noChangeArrowheads="1"/>
            </p:cNvSpPr>
            <p:nvPr/>
          </p:nvSpPr>
          <p:spPr bwMode="auto">
            <a:xfrm rot="16200000" flipH="1">
              <a:off x="984" y="317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6" name="Group 44"/>
          <p:cNvGrpSpPr>
            <a:grpSpLocks/>
          </p:cNvGrpSpPr>
          <p:nvPr/>
        </p:nvGrpSpPr>
        <p:grpSpPr bwMode="auto">
          <a:xfrm rot="10800000">
            <a:off x="2057400" y="1676400"/>
            <a:ext cx="1143000" cy="4360863"/>
            <a:chOff x="528" y="864"/>
            <a:chExt cx="720" cy="2747"/>
          </a:xfrm>
        </p:grpSpPr>
        <p:sp>
          <p:nvSpPr>
            <p:cNvPr id="209965" name="AutoShape 45"/>
            <p:cNvSpPr>
              <a:spLocks noChangeArrowheads="1"/>
            </p:cNvSpPr>
            <p:nvPr/>
          </p:nvSpPr>
          <p:spPr bwMode="auto">
            <a:xfrm rot="16200000" flipV="1">
              <a:off x="506" y="938"/>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66" name="Freeform 46"/>
            <p:cNvSpPr>
              <a:spLocks/>
            </p:cNvSpPr>
            <p:nvPr/>
          </p:nvSpPr>
          <p:spPr bwMode="auto">
            <a:xfrm>
              <a:off x="819" y="864"/>
              <a:ext cx="145" cy="1394"/>
            </a:xfrm>
            <a:custGeom>
              <a:avLst/>
              <a:gdLst>
                <a:gd name="T0" fmla="*/ 1 w 145"/>
                <a:gd name="T1" fmla="*/ 1394 h 1394"/>
                <a:gd name="T2" fmla="*/ 1 w 145"/>
                <a:gd name="T3" fmla="*/ 50 h 1394"/>
                <a:gd name="T4" fmla="*/ 14 w 145"/>
                <a:gd name="T5" fmla="*/ 9 h 1394"/>
                <a:gd name="T6" fmla="*/ 131 w 145"/>
                <a:gd name="T7" fmla="*/ 21 h 1394"/>
                <a:gd name="T8" fmla="*/ 145 w 145"/>
                <a:gd name="T9" fmla="*/ 1394 h 1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394">
                  <a:moveTo>
                    <a:pt x="1" y="1394"/>
                  </a:moveTo>
                  <a:lnTo>
                    <a:pt x="1" y="50"/>
                  </a:lnTo>
                  <a:cubicBezTo>
                    <a:pt x="5" y="36"/>
                    <a:pt x="0" y="12"/>
                    <a:pt x="14" y="9"/>
                  </a:cubicBezTo>
                  <a:cubicBezTo>
                    <a:pt x="52" y="0"/>
                    <a:pt x="131" y="21"/>
                    <a:pt x="131" y="21"/>
                  </a:cubicBezTo>
                  <a:lnTo>
                    <a:pt x="145" y="1394"/>
                  </a:lnTo>
                </a:path>
              </a:pathLst>
            </a:custGeom>
            <a:noFill/>
            <a:ln w="57150" cmpd="sng">
              <a:solidFill>
                <a:srgbClr val="FF020E"/>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209967" name="AutoShape 47"/>
            <p:cNvSpPr>
              <a:spLocks noChangeArrowheads="1"/>
            </p:cNvSpPr>
            <p:nvPr/>
          </p:nvSpPr>
          <p:spPr bwMode="auto">
            <a:xfrm rot="5400000">
              <a:off x="506" y="1250"/>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68" name="AutoShape 48"/>
            <p:cNvSpPr>
              <a:spLocks noChangeArrowheads="1"/>
            </p:cNvSpPr>
            <p:nvPr/>
          </p:nvSpPr>
          <p:spPr bwMode="auto">
            <a:xfrm rot="5400000">
              <a:off x="506" y="156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69" name="AutoShape 49"/>
            <p:cNvSpPr>
              <a:spLocks noChangeArrowheads="1"/>
            </p:cNvSpPr>
            <p:nvPr/>
          </p:nvSpPr>
          <p:spPr bwMode="auto">
            <a:xfrm rot="5400000">
              <a:off x="506" y="1898"/>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70" name="AutoShape 50"/>
            <p:cNvSpPr>
              <a:spLocks noChangeArrowheads="1"/>
            </p:cNvSpPr>
            <p:nvPr/>
          </p:nvSpPr>
          <p:spPr bwMode="auto">
            <a:xfrm rot="5400000" flipH="1" flipV="1">
              <a:off x="986" y="950"/>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71" name="AutoShape 51"/>
            <p:cNvSpPr>
              <a:spLocks noChangeArrowheads="1"/>
            </p:cNvSpPr>
            <p:nvPr/>
          </p:nvSpPr>
          <p:spPr bwMode="auto">
            <a:xfrm rot="16200000" flipH="1">
              <a:off x="986" y="126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72" name="AutoShape 52"/>
            <p:cNvSpPr>
              <a:spLocks noChangeArrowheads="1"/>
            </p:cNvSpPr>
            <p:nvPr/>
          </p:nvSpPr>
          <p:spPr bwMode="auto">
            <a:xfrm rot="16200000" flipH="1">
              <a:off x="986" y="1574"/>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73" name="AutoShape 53"/>
            <p:cNvSpPr>
              <a:spLocks noChangeArrowheads="1"/>
            </p:cNvSpPr>
            <p:nvPr/>
          </p:nvSpPr>
          <p:spPr bwMode="auto">
            <a:xfrm rot="16200000" flipH="1">
              <a:off x="986" y="1910"/>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nvGrpSpPr>
            <p:cNvPr id="7" name="Group 54"/>
            <p:cNvGrpSpPr>
              <a:grpSpLocks/>
            </p:cNvGrpSpPr>
            <p:nvPr/>
          </p:nvGrpSpPr>
          <p:grpSpPr bwMode="auto">
            <a:xfrm flipV="1">
              <a:off x="765" y="2169"/>
              <a:ext cx="240" cy="1442"/>
              <a:chOff x="1728" y="912"/>
              <a:chExt cx="240" cy="1442"/>
            </a:xfrm>
          </p:grpSpPr>
          <p:sp>
            <p:nvSpPr>
              <p:cNvPr id="209975" name="Freeform 55"/>
              <p:cNvSpPr>
                <a:spLocks/>
              </p:cNvSpPr>
              <p:nvPr/>
            </p:nvSpPr>
            <p:spPr bwMode="auto">
              <a:xfrm>
                <a:off x="1781" y="958"/>
                <a:ext cx="145" cy="1394"/>
              </a:xfrm>
              <a:custGeom>
                <a:avLst/>
                <a:gdLst>
                  <a:gd name="T0" fmla="*/ 1 w 145"/>
                  <a:gd name="T1" fmla="*/ 1394 h 1394"/>
                  <a:gd name="T2" fmla="*/ 1 w 145"/>
                  <a:gd name="T3" fmla="*/ 50 h 1394"/>
                  <a:gd name="T4" fmla="*/ 14 w 145"/>
                  <a:gd name="T5" fmla="*/ 9 h 1394"/>
                  <a:gd name="T6" fmla="*/ 131 w 145"/>
                  <a:gd name="T7" fmla="*/ 21 h 1394"/>
                  <a:gd name="T8" fmla="*/ 145 w 145"/>
                  <a:gd name="T9" fmla="*/ 1394 h 1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394">
                    <a:moveTo>
                      <a:pt x="1" y="1394"/>
                    </a:moveTo>
                    <a:lnTo>
                      <a:pt x="1" y="50"/>
                    </a:lnTo>
                    <a:cubicBezTo>
                      <a:pt x="5" y="36"/>
                      <a:pt x="0" y="12"/>
                      <a:pt x="14" y="9"/>
                    </a:cubicBezTo>
                    <a:cubicBezTo>
                      <a:pt x="52" y="0"/>
                      <a:pt x="131" y="21"/>
                      <a:pt x="131" y="21"/>
                    </a:cubicBezTo>
                    <a:lnTo>
                      <a:pt x="145" y="1394"/>
                    </a:lnTo>
                  </a:path>
                </a:pathLst>
              </a:custGeom>
              <a:noFill/>
              <a:ln w="57150" cmpd="sng">
                <a:solidFill>
                  <a:srgbClr val="FF020E"/>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209976" name="Rectangle 56"/>
              <p:cNvSpPr>
                <a:spLocks noChangeArrowheads="1"/>
              </p:cNvSpPr>
              <p:nvPr/>
            </p:nvSpPr>
            <p:spPr bwMode="auto">
              <a:xfrm>
                <a:off x="1734" y="911"/>
                <a:ext cx="240" cy="96"/>
              </a:xfrm>
              <a:prstGeom prst="rect">
                <a:avLst/>
              </a:prstGeom>
              <a:solidFill>
                <a:srgbClr val="5450A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209977" name="AutoShape 57"/>
            <p:cNvSpPr>
              <a:spLocks noChangeArrowheads="1"/>
            </p:cNvSpPr>
            <p:nvPr/>
          </p:nvSpPr>
          <p:spPr bwMode="auto">
            <a:xfrm rot="5400000">
              <a:off x="506" y="220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78" name="AutoShape 58"/>
            <p:cNvSpPr>
              <a:spLocks noChangeArrowheads="1"/>
            </p:cNvSpPr>
            <p:nvPr/>
          </p:nvSpPr>
          <p:spPr bwMode="auto">
            <a:xfrm rot="5400000">
              <a:off x="506" y="2514"/>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79" name="AutoShape 59"/>
            <p:cNvSpPr>
              <a:spLocks noChangeArrowheads="1"/>
            </p:cNvSpPr>
            <p:nvPr/>
          </p:nvSpPr>
          <p:spPr bwMode="auto">
            <a:xfrm rot="5400000">
              <a:off x="506" y="2826"/>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80" name="AutoShape 60"/>
            <p:cNvSpPr>
              <a:spLocks noChangeArrowheads="1"/>
            </p:cNvSpPr>
            <p:nvPr/>
          </p:nvSpPr>
          <p:spPr bwMode="auto">
            <a:xfrm rot="5400000">
              <a:off x="506" y="316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81" name="AutoShape 61"/>
            <p:cNvSpPr>
              <a:spLocks noChangeArrowheads="1"/>
            </p:cNvSpPr>
            <p:nvPr/>
          </p:nvSpPr>
          <p:spPr bwMode="auto">
            <a:xfrm rot="16200000" flipH="1">
              <a:off x="986" y="2214"/>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82" name="AutoShape 62"/>
            <p:cNvSpPr>
              <a:spLocks noChangeArrowheads="1"/>
            </p:cNvSpPr>
            <p:nvPr/>
          </p:nvSpPr>
          <p:spPr bwMode="auto">
            <a:xfrm rot="16200000" flipH="1">
              <a:off x="986" y="2526"/>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83" name="AutoShape 63"/>
            <p:cNvSpPr>
              <a:spLocks noChangeArrowheads="1"/>
            </p:cNvSpPr>
            <p:nvPr/>
          </p:nvSpPr>
          <p:spPr bwMode="auto">
            <a:xfrm rot="16200000" flipH="1">
              <a:off x="986" y="2838"/>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84" name="AutoShape 64"/>
            <p:cNvSpPr>
              <a:spLocks noChangeArrowheads="1"/>
            </p:cNvSpPr>
            <p:nvPr/>
          </p:nvSpPr>
          <p:spPr bwMode="auto">
            <a:xfrm rot="16200000" flipH="1">
              <a:off x="986" y="3174"/>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8" name="Group 65"/>
          <p:cNvGrpSpPr>
            <a:grpSpLocks/>
          </p:cNvGrpSpPr>
          <p:nvPr/>
        </p:nvGrpSpPr>
        <p:grpSpPr bwMode="auto">
          <a:xfrm rot="-9155710">
            <a:off x="4191000" y="762000"/>
            <a:ext cx="1143000" cy="4360863"/>
            <a:chOff x="528" y="864"/>
            <a:chExt cx="720" cy="2747"/>
          </a:xfrm>
        </p:grpSpPr>
        <p:sp>
          <p:nvSpPr>
            <p:cNvPr id="209986" name="AutoShape 66"/>
            <p:cNvSpPr>
              <a:spLocks noChangeArrowheads="1"/>
            </p:cNvSpPr>
            <p:nvPr/>
          </p:nvSpPr>
          <p:spPr bwMode="auto">
            <a:xfrm rot="16200000" flipV="1">
              <a:off x="506" y="936"/>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87" name="Freeform 67"/>
            <p:cNvSpPr>
              <a:spLocks/>
            </p:cNvSpPr>
            <p:nvPr/>
          </p:nvSpPr>
          <p:spPr bwMode="auto">
            <a:xfrm>
              <a:off x="817" y="862"/>
              <a:ext cx="145" cy="1394"/>
            </a:xfrm>
            <a:custGeom>
              <a:avLst/>
              <a:gdLst>
                <a:gd name="T0" fmla="*/ 1 w 145"/>
                <a:gd name="T1" fmla="*/ 1394 h 1394"/>
                <a:gd name="T2" fmla="*/ 1 w 145"/>
                <a:gd name="T3" fmla="*/ 50 h 1394"/>
                <a:gd name="T4" fmla="*/ 14 w 145"/>
                <a:gd name="T5" fmla="*/ 9 h 1394"/>
                <a:gd name="T6" fmla="*/ 131 w 145"/>
                <a:gd name="T7" fmla="*/ 21 h 1394"/>
                <a:gd name="T8" fmla="*/ 145 w 145"/>
                <a:gd name="T9" fmla="*/ 1394 h 1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394">
                  <a:moveTo>
                    <a:pt x="1" y="1394"/>
                  </a:moveTo>
                  <a:lnTo>
                    <a:pt x="1" y="50"/>
                  </a:lnTo>
                  <a:cubicBezTo>
                    <a:pt x="5" y="36"/>
                    <a:pt x="0" y="12"/>
                    <a:pt x="14" y="9"/>
                  </a:cubicBezTo>
                  <a:cubicBezTo>
                    <a:pt x="52" y="0"/>
                    <a:pt x="131" y="21"/>
                    <a:pt x="131" y="21"/>
                  </a:cubicBezTo>
                  <a:lnTo>
                    <a:pt x="145" y="1394"/>
                  </a:lnTo>
                </a:path>
              </a:pathLst>
            </a:custGeom>
            <a:noFill/>
            <a:ln w="57150" cmpd="sng">
              <a:solidFill>
                <a:srgbClr val="FF020E"/>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209988" name="AutoShape 68"/>
            <p:cNvSpPr>
              <a:spLocks noChangeArrowheads="1"/>
            </p:cNvSpPr>
            <p:nvPr/>
          </p:nvSpPr>
          <p:spPr bwMode="auto">
            <a:xfrm rot="5400000">
              <a:off x="504" y="1249"/>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89" name="AutoShape 69"/>
            <p:cNvSpPr>
              <a:spLocks noChangeArrowheads="1"/>
            </p:cNvSpPr>
            <p:nvPr/>
          </p:nvSpPr>
          <p:spPr bwMode="auto">
            <a:xfrm rot="5400000">
              <a:off x="505" y="1561"/>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90" name="AutoShape 70"/>
            <p:cNvSpPr>
              <a:spLocks noChangeArrowheads="1"/>
            </p:cNvSpPr>
            <p:nvPr/>
          </p:nvSpPr>
          <p:spPr bwMode="auto">
            <a:xfrm rot="5400000">
              <a:off x="505" y="1896"/>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91" name="AutoShape 71"/>
            <p:cNvSpPr>
              <a:spLocks noChangeArrowheads="1"/>
            </p:cNvSpPr>
            <p:nvPr/>
          </p:nvSpPr>
          <p:spPr bwMode="auto">
            <a:xfrm rot="5400000" flipH="1" flipV="1">
              <a:off x="985" y="948"/>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92" name="AutoShape 72"/>
            <p:cNvSpPr>
              <a:spLocks noChangeArrowheads="1"/>
            </p:cNvSpPr>
            <p:nvPr/>
          </p:nvSpPr>
          <p:spPr bwMode="auto">
            <a:xfrm rot="16200000" flipH="1">
              <a:off x="986" y="1261"/>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93" name="AutoShape 73"/>
            <p:cNvSpPr>
              <a:spLocks noChangeArrowheads="1"/>
            </p:cNvSpPr>
            <p:nvPr/>
          </p:nvSpPr>
          <p:spPr bwMode="auto">
            <a:xfrm rot="16200000" flipH="1">
              <a:off x="984" y="157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94" name="AutoShape 74"/>
            <p:cNvSpPr>
              <a:spLocks noChangeArrowheads="1"/>
            </p:cNvSpPr>
            <p:nvPr/>
          </p:nvSpPr>
          <p:spPr bwMode="auto">
            <a:xfrm rot="16200000" flipH="1">
              <a:off x="984" y="1908"/>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nvGrpSpPr>
            <p:cNvPr id="9" name="Group 75"/>
            <p:cNvGrpSpPr>
              <a:grpSpLocks/>
            </p:cNvGrpSpPr>
            <p:nvPr/>
          </p:nvGrpSpPr>
          <p:grpSpPr bwMode="auto">
            <a:xfrm flipV="1">
              <a:off x="765" y="2169"/>
              <a:ext cx="240" cy="1442"/>
              <a:chOff x="1728" y="912"/>
              <a:chExt cx="240" cy="1442"/>
            </a:xfrm>
          </p:grpSpPr>
          <p:sp>
            <p:nvSpPr>
              <p:cNvPr id="209996" name="Freeform 76"/>
              <p:cNvSpPr>
                <a:spLocks/>
              </p:cNvSpPr>
              <p:nvPr/>
            </p:nvSpPr>
            <p:spPr bwMode="auto">
              <a:xfrm>
                <a:off x="1781" y="962"/>
                <a:ext cx="145" cy="1394"/>
              </a:xfrm>
              <a:custGeom>
                <a:avLst/>
                <a:gdLst>
                  <a:gd name="T0" fmla="*/ 1 w 145"/>
                  <a:gd name="T1" fmla="*/ 1394 h 1394"/>
                  <a:gd name="T2" fmla="*/ 1 w 145"/>
                  <a:gd name="T3" fmla="*/ 50 h 1394"/>
                  <a:gd name="T4" fmla="*/ 14 w 145"/>
                  <a:gd name="T5" fmla="*/ 9 h 1394"/>
                  <a:gd name="T6" fmla="*/ 131 w 145"/>
                  <a:gd name="T7" fmla="*/ 21 h 1394"/>
                  <a:gd name="T8" fmla="*/ 145 w 145"/>
                  <a:gd name="T9" fmla="*/ 1394 h 1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394">
                    <a:moveTo>
                      <a:pt x="1" y="1394"/>
                    </a:moveTo>
                    <a:lnTo>
                      <a:pt x="1" y="50"/>
                    </a:lnTo>
                    <a:cubicBezTo>
                      <a:pt x="5" y="36"/>
                      <a:pt x="0" y="12"/>
                      <a:pt x="14" y="9"/>
                    </a:cubicBezTo>
                    <a:cubicBezTo>
                      <a:pt x="52" y="0"/>
                      <a:pt x="131" y="21"/>
                      <a:pt x="131" y="21"/>
                    </a:cubicBezTo>
                    <a:lnTo>
                      <a:pt x="145" y="1394"/>
                    </a:lnTo>
                  </a:path>
                </a:pathLst>
              </a:custGeom>
              <a:noFill/>
              <a:ln w="57150" cmpd="sng">
                <a:solidFill>
                  <a:srgbClr val="FF020E"/>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209997" name="Rectangle 77"/>
              <p:cNvSpPr>
                <a:spLocks noChangeArrowheads="1"/>
              </p:cNvSpPr>
              <p:nvPr/>
            </p:nvSpPr>
            <p:spPr bwMode="auto">
              <a:xfrm>
                <a:off x="1732" y="914"/>
                <a:ext cx="240" cy="96"/>
              </a:xfrm>
              <a:prstGeom prst="rect">
                <a:avLst/>
              </a:prstGeom>
              <a:solidFill>
                <a:srgbClr val="5450A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209998" name="AutoShape 78"/>
            <p:cNvSpPr>
              <a:spLocks noChangeArrowheads="1"/>
            </p:cNvSpPr>
            <p:nvPr/>
          </p:nvSpPr>
          <p:spPr bwMode="auto">
            <a:xfrm rot="5400000">
              <a:off x="506" y="2201"/>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09999" name="AutoShape 79"/>
            <p:cNvSpPr>
              <a:spLocks noChangeArrowheads="1"/>
            </p:cNvSpPr>
            <p:nvPr/>
          </p:nvSpPr>
          <p:spPr bwMode="auto">
            <a:xfrm rot="5400000">
              <a:off x="504" y="2514"/>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00" name="AutoShape 80"/>
            <p:cNvSpPr>
              <a:spLocks noChangeArrowheads="1"/>
            </p:cNvSpPr>
            <p:nvPr/>
          </p:nvSpPr>
          <p:spPr bwMode="auto">
            <a:xfrm rot="5400000">
              <a:off x="505" y="2824"/>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01" name="AutoShape 81"/>
            <p:cNvSpPr>
              <a:spLocks noChangeArrowheads="1"/>
            </p:cNvSpPr>
            <p:nvPr/>
          </p:nvSpPr>
          <p:spPr bwMode="auto">
            <a:xfrm rot="5400000">
              <a:off x="505" y="3160"/>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02" name="AutoShape 82"/>
            <p:cNvSpPr>
              <a:spLocks noChangeArrowheads="1"/>
            </p:cNvSpPr>
            <p:nvPr/>
          </p:nvSpPr>
          <p:spPr bwMode="auto">
            <a:xfrm rot="16200000" flipH="1">
              <a:off x="984" y="221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03" name="AutoShape 83"/>
            <p:cNvSpPr>
              <a:spLocks noChangeArrowheads="1"/>
            </p:cNvSpPr>
            <p:nvPr/>
          </p:nvSpPr>
          <p:spPr bwMode="auto">
            <a:xfrm rot="16200000" flipH="1">
              <a:off x="985" y="2525"/>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04" name="AutoShape 84"/>
            <p:cNvSpPr>
              <a:spLocks noChangeArrowheads="1"/>
            </p:cNvSpPr>
            <p:nvPr/>
          </p:nvSpPr>
          <p:spPr bwMode="auto">
            <a:xfrm rot="16200000" flipH="1">
              <a:off x="985" y="2836"/>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05" name="AutoShape 85"/>
            <p:cNvSpPr>
              <a:spLocks noChangeArrowheads="1"/>
            </p:cNvSpPr>
            <p:nvPr/>
          </p:nvSpPr>
          <p:spPr bwMode="auto">
            <a:xfrm rot="16200000" flipH="1">
              <a:off x="986" y="317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0" name="Group 86"/>
          <p:cNvGrpSpPr>
            <a:grpSpLocks/>
          </p:cNvGrpSpPr>
          <p:nvPr/>
        </p:nvGrpSpPr>
        <p:grpSpPr bwMode="auto">
          <a:xfrm rot="-8624366">
            <a:off x="5257800" y="1905000"/>
            <a:ext cx="1143000" cy="4360863"/>
            <a:chOff x="528" y="864"/>
            <a:chExt cx="720" cy="2747"/>
          </a:xfrm>
        </p:grpSpPr>
        <p:sp>
          <p:nvSpPr>
            <p:cNvPr id="210007" name="AutoShape 87"/>
            <p:cNvSpPr>
              <a:spLocks noChangeArrowheads="1"/>
            </p:cNvSpPr>
            <p:nvPr/>
          </p:nvSpPr>
          <p:spPr bwMode="auto">
            <a:xfrm rot="16200000" flipV="1">
              <a:off x="504" y="936"/>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08" name="Freeform 88"/>
            <p:cNvSpPr>
              <a:spLocks/>
            </p:cNvSpPr>
            <p:nvPr/>
          </p:nvSpPr>
          <p:spPr bwMode="auto">
            <a:xfrm>
              <a:off x="818" y="862"/>
              <a:ext cx="145" cy="1394"/>
            </a:xfrm>
            <a:custGeom>
              <a:avLst/>
              <a:gdLst>
                <a:gd name="T0" fmla="*/ 1 w 145"/>
                <a:gd name="T1" fmla="*/ 1394 h 1394"/>
                <a:gd name="T2" fmla="*/ 1 w 145"/>
                <a:gd name="T3" fmla="*/ 50 h 1394"/>
                <a:gd name="T4" fmla="*/ 14 w 145"/>
                <a:gd name="T5" fmla="*/ 9 h 1394"/>
                <a:gd name="T6" fmla="*/ 131 w 145"/>
                <a:gd name="T7" fmla="*/ 21 h 1394"/>
                <a:gd name="T8" fmla="*/ 145 w 145"/>
                <a:gd name="T9" fmla="*/ 1394 h 1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394">
                  <a:moveTo>
                    <a:pt x="1" y="1394"/>
                  </a:moveTo>
                  <a:lnTo>
                    <a:pt x="1" y="50"/>
                  </a:lnTo>
                  <a:cubicBezTo>
                    <a:pt x="5" y="36"/>
                    <a:pt x="0" y="12"/>
                    <a:pt x="14" y="9"/>
                  </a:cubicBezTo>
                  <a:cubicBezTo>
                    <a:pt x="52" y="0"/>
                    <a:pt x="131" y="21"/>
                    <a:pt x="131" y="21"/>
                  </a:cubicBezTo>
                  <a:lnTo>
                    <a:pt x="145" y="1394"/>
                  </a:lnTo>
                </a:path>
              </a:pathLst>
            </a:custGeom>
            <a:noFill/>
            <a:ln w="57150" cmpd="sng">
              <a:solidFill>
                <a:srgbClr val="FF020E"/>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210009" name="AutoShape 89"/>
            <p:cNvSpPr>
              <a:spLocks noChangeArrowheads="1"/>
            </p:cNvSpPr>
            <p:nvPr/>
          </p:nvSpPr>
          <p:spPr bwMode="auto">
            <a:xfrm rot="5400000">
              <a:off x="504" y="1250"/>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10" name="AutoShape 90"/>
            <p:cNvSpPr>
              <a:spLocks noChangeArrowheads="1"/>
            </p:cNvSpPr>
            <p:nvPr/>
          </p:nvSpPr>
          <p:spPr bwMode="auto">
            <a:xfrm rot="5400000">
              <a:off x="504" y="1560"/>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11" name="AutoShape 91"/>
            <p:cNvSpPr>
              <a:spLocks noChangeArrowheads="1"/>
            </p:cNvSpPr>
            <p:nvPr/>
          </p:nvSpPr>
          <p:spPr bwMode="auto">
            <a:xfrm rot="5400000">
              <a:off x="504" y="1896"/>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12" name="AutoShape 92"/>
            <p:cNvSpPr>
              <a:spLocks noChangeArrowheads="1"/>
            </p:cNvSpPr>
            <p:nvPr/>
          </p:nvSpPr>
          <p:spPr bwMode="auto">
            <a:xfrm rot="5400000" flipH="1" flipV="1">
              <a:off x="985" y="948"/>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13" name="AutoShape 93"/>
            <p:cNvSpPr>
              <a:spLocks noChangeArrowheads="1"/>
            </p:cNvSpPr>
            <p:nvPr/>
          </p:nvSpPr>
          <p:spPr bwMode="auto">
            <a:xfrm rot="16200000" flipH="1">
              <a:off x="984" y="1260"/>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14" name="AutoShape 94"/>
            <p:cNvSpPr>
              <a:spLocks noChangeArrowheads="1"/>
            </p:cNvSpPr>
            <p:nvPr/>
          </p:nvSpPr>
          <p:spPr bwMode="auto">
            <a:xfrm rot="16200000" flipH="1">
              <a:off x="986" y="1573"/>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15" name="AutoShape 95"/>
            <p:cNvSpPr>
              <a:spLocks noChangeArrowheads="1"/>
            </p:cNvSpPr>
            <p:nvPr/>
          </p:nvSpPr>
          <p:spPr bwMode="auto">
            <a:xfrm rot="16200000" flipH="1">
              <a:off x="985" y="1909"/>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nvGrpSpPr>
            <p:cNvPr id="11" name="Group 96"/>
            <p:cNvGrpSpPr>
              <a:grpSpLocks/>
            </p:cNvGrpSpPr>
            <p:nvPr/>
          </p:nvGrpSpPr>
          <p:grpSpPr bwMode="auto">
            <a:xfrm flipV="1">
              <a:off x="765" y="2169"/>
              <a:ext cx="240" cy="1442"/>
              <a:chOff x="1728" y="912"/>
              <a:chExt cx="240" cy="1442"/>
            </a:xfrm>
          </p:grpSpPr>
          <p:sp>
            <p:nvSpPr>
              <p:cNvPr id="210017" name="Freeform 97"/>
              <p:cNvSpPr>
                <a:spLocks/>
              </p:cNvSpPr>
              <p:nvPr/>
            </p:nvSpPr>
            <p:spPr bwMode="auto">
              <a:xfrm>
                <a:off x="1779" y="962"/>
                <a:ext cx="145" cy="1394"/>
              </a:xfrm>
              <a:custGeom>
                <a:avLst/>
                <a:gdLst>
                  <a:gd name="T0" fmla="*/ 1 w 145"/>
                  <a:gd name="T1" fmla="*/ 1394 h 1394"/>
                  <a:gd name="T2" fmla="*/ 1 w 145"/>
                  <a:gd name="T3" fmla="*/ 50 h 1394"/>
                  <a:gd name="T4" fmla="*/ 14 w 145"/>
                  <a:gd name="T5" fmla="*/ 9 h 1394"/>
                  <a:gd name="T6" fmla="*/ 131 w 145"/>
                  <a:gd name="T7" fmla="*/ 21 h 1394"/>
                  <a:gd name="T8" fmla="*/ 145 w 145"/>
                  <a:gd name="T9" fmla="*/ 1394 h 1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394">
                    <a:moveTo>
                      <a:pt x="1" y="1394"/>
                    </a:moveTo>
                    <a:lnTo>
                      <a:pt x="1" y="50"/>
                    </a:lnTo>
                    <a:cubicBezTo>
                      <a:pt x="5" y="36"/>
                      <a:pt x="0" y="12"/>
                      <a:pt x="14" y="9"/>
                    </a:cubicBezTo>
                    <a:cubicBezTo>
                      <a:pt x="52" y="0"/>
                      <a:pt x="131" y="21"/>
                      <a:pt x="131" y="21"/>
                    </a:cubicBezTo>
                    <a:lnTo>
                      <a:pt x="145" y="1394"/>
                    </a:lnTo>
                  </a:path>
                </a:pathLst>
              </a:custGeom>
              <a:noFill/>
              <a:ln w="57150" cmpd="sng">
                <a:solidFill>
                  <a:srgbClr val="FF020E"/>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210018" name="Rectangle 98"/>
              <p:cNvSpPr>
                <a:spLocks noChangeArrowheads="1"/>
              </p:cNvSpPr>
              <p:nvPr/>
            </p:nvSpPr>
            <p:spPr bwMode="auto">
              <a:xfrm>
                <a:off x="1729" y="915"/>
                <a:ext cx="240" cy="96"/>
              </a:xfrm>
              <a:prstGeom prst="rect">
                <a:avLst/>
              </a:prstGeom>
              <a:solidFill>
                <a:srgbClr val="5450A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210019" name="AutoShape 99"/>
            <p:cNvSpPr>
              <a:spLocks noChangeArrowheads="1"/>
            </p:cNvSpPr>
            <p:nvPr/>
          </p:nvSpPr>
          <p:spPr bwMode="auto">
            <a:xfrm rot="5400000">
              <a:off x="504" y="2200"/>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20" name="AutoShape 100"/>
            <p:cNvSpPr>
              <a:spLocks noChangeArrowheads="1"/>
            </p:cNvSpPr>
            <p:nvPr/>
          </p:nvSpPr>
          <p:spPr bwMode="auto">
            <a:xfrm rot="5400000">
              <a:off x="505" y="2513"/>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21" name="AutoShape 101"/>
            <p:cNvSpPr>
              <a:spLocks noChangeArrowheads="1"/>
            </p:cNvSpPr>
            <p:nvPr/>
          </p:nvSpPr>
          <p:spPr bwMode="auto">
            <a:xfrm rot="5400000">
              <a:off x="505" y="2824"/>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22" name="AutoShape 102"/>
            <p:cNvSpPr>
              <a:spLocks noChangeArrowheads="1"/>
            </p:cNvSpPr>
            <p:nvPr/>
          </p:nvSpPr>
          <p:spPr bwMode="auto">
            <a:xfrm rot="5400000">
              <a:off x="505" y="3161"/>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23" name="AutoShape 103"/>
            <p:cNvSpPr>
              <a:spLocks noChangeArrowheads="1"/>
            </p:cNvSpPr>
            <p:nvPr/>
          </p:nvSpPr>
          <p:spPr bwMode="auto">
            <a:xfrm rot="16200000" flipH="1">
              <a:off x="985" y="221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24" name="AutoShape 104"/>
            <p:cNvSpPr>
              <a:spLocks noChangeArrowheads="1"/>
            </p:cNvSpPr>
            <p:nvPr/>
          </p:nvSpPr>
          <p:spPr bwMode="auto">
            <a:xfrm rot="16200000" flipH="1">
              <a:off x="984" y="2525"/>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25" name="AutoShape 105"/>
            <p:cNvSpPr>
              <a:spLocks noChangeArrowheads="1"/>
            </p:cNvSpPr>
            <p:nvPr/>
          </p:nvSpPr>
          <p:spPr bwMode="auto">
            <a:xfrm rot="16200000" flipH="1">
              <a:off x="984" y="2836"/>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26" name="AutoShape 106"/>
            <p:cNvSpPr>
              <a:spLocks noChangeArrowheads="1"/>
            </p:cNvSpPr>
            <p:nvPr/>
          </p:nvSpPr>
          <p:spPr bwMode="auto">
            <a:xfrm rot="16200000" flipH="1">
              <a:off x="984" y="3174"/>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2" name="Group 107"/>
          <p:cNvGrpSpPr>
            <a:grpSpLocks/>
          </p:cNvGrpSpPr>
          <p:nvPr/>
        </p:nvGrpSpPr>
        <p:grpSpPr bwMode="auto">
          <a:xfrm rot="9132155">
            <a:off x="5029200" y="0"/>
            <a:ext cx="1143000" cy="4360863"/>
            <a:chOff x="528" y="864"/>
            <a:chExt cx="720" cy="2747"/>
          </a:xfrm>
        </p:grpSpPr>
        <p:sp>
          <p:nvSpPr>
            <p:cNvPr id="210028" name="AutoShape 108"/>
            <p:cNvSpPr>
              <a:spLocks noChangeArrowheads="1"/>
            </p:cNvSpPr>
            <p:nvPr/>
          </p:nvSpPr>
          <p:spPr bwMode="auto">
            <a:xfrm rot="16200000" flipV="1">
              <a:off x="504" y="938"/>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29" name="Freeform 109"/>
            <p:cNvSpPr>
              <a:spLocks/>
            </p:cNvSpPr>
            <p:nvPr/>
          </p:nvSpPr>
          <p:spPr bwMode="auto">
            <a:xfrm>
              <a:off x="818" y="864"/>
              <a:ext cx="145" cy="1394"/>
            </a:xfrm>
            <a:custGeom>
              <a:avLst/>
              <a:gdLst>
                <a:gd name="T0" fmla="*/ 1 w 145"/>
                <a:gd name="T1" fmla="*/ 1394 h 1394"/>
                <a:gd name="T2" fmla="*/ 1 w 145"/>
                <a:gd name="T3" fmla="*/ 50 h 1394"/>
                <a:gd name="T4" fmla="*/ 14 w 145"/>
                <a:gd name="T5" fmla="*/ 9 h 1394"/>
                <a:gd name="T6" fmla="*/ 131 w 145"/>
                <a:gd name="T7" fmla="*/ 21 h 1394"/>
                <a:gd name="T8" fmla="*/ 145 w 145"/>
                <a:gd name="T9" fmla="*/ 1394 h 1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394">
                  <a:moveTo>
                    <a:pt x="1" y="1394"/>
                  </a:moveTo>
                  <a:lnTo>
                    <a:pt x="1" y="50"/>
                  </a:lnTo>
                  <a:cubicBezTo>
                    <a:pt x="5" y="36"/>
                    <a:pt x="0" y="12"/>
                    <a:pt x="14" y="9"/>
                  </a:cubicBezTo>
                  <a:cubicBezTo>
                    <a:pt x="52" y="0"/>
                    <a:pt x="131" y="21"/>
                    <a:pt x="131" y="21"/>
                  </a:cubicBezTo>
                  <a:lnTo>
                    <a:pt x="145" y="1394"/>
                  </a:lnTo>
                </a:path>
              </a:pathLst>
            </a:custGeom>
            <a:noFill/>
            <a:ln w="57150" cmpd="sng">
              <a:solidFill>
                <a:srgbClr val="FF020E"/>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210030" name="AutoShape 110"/>
            <p:cNvSpPr>
              <a:spLocks noChangeArrowheads="1"/>
            </p:cNvSpPr>
            <p:nvPr/>
          </p:nvSpPr>
          <p:spPr bwMode="auto">
            <a:xfrm rot="5400000">
              <a:off x="504" y="1250"/>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31" name="AutoShape 111"/>
            <p:cNvSpPr>
              <a:spLocks noChangeArrowheads="1"/>
            </p:cNvSpPr>
            <p:nvPr/>
          </p:nvSpPr>
          <p:spPr bwMode="auto">
            <a:xfrm rot="5400000">
              <a:off x="504" y="156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32" name="AutoShape 112"/>
            <p:cNvSpPr>
              <a:spLocks noChangeArrowheads="1"/>
            </p:cNvSpPr>
            <p:nvPr/>
          </p:nvSpPr>
          <p:spPr bwMode="auto">
            <a:xfrm rot="5400000">
              <a:off x="505" y="1897"/>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33" name="AutoShape 113"/>
            <p:cNvSpPr>
              <a:spLocks noChangeArrowheads="1"/>
            </p:cNvSpPr>
            <p:nvPr/>
          </p:nvSpPr>
          <p:spPr bwMode="auto">
            <a:xfrm rot="5400000" flipH="1" flipV="1">
              <a:off x="986" y="949"/>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34" name="AutoShape 114"/>
            <p:cNvSpPr>
              <a:spLocks noChangeArrowheads="1"/>
            </p:cNvSpPr>
            <p:nvPr/>
          </p:nvSpPr>
          <p:spPr bwMode="auto">
            <a:xfrm rot="16200000" flipH="1">
              <a:off x="985" y="126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35" name="AutoShape 115"/>
            <p:cNvSpPr>
              <a:spLocks noChangeArrowheads="1"/>
            </p:cNvSpPr>
            <p:nvPr/>
          </p:nvSpPr>
          <p:spPr bwMode="auto">
            <a:xfrm rot="16200000" flipH="1">
              <a:off x="986" y="1573"/>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36" name="AutoShape 116"/>
            <p:cNvSpPr>
              <a:spLocks noChangeArrowheads="1"/>
            </p:cNvSpPr>
            <p:nvPr/>
          </p:nvSpPr>
          <p:spPr bwMode="auto">
            <a:xfrm rot="16200000" flipH="1">
              <a:off x="984" y="1910"/>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nvGrpSpPr>
            <p:cNvPr id="13" name="Group 117"/>
            <p:cNvGrpSpPr>
              <a:grpSpLocks/>
            </p:cNvGrpSpPr>
            <p:nvPr/>
          </p:nvGrpSpPr>
          <p:grpSpPr bwMode="auto">
            <a:xfrm flipV="1">
              <a:off x="765" y="2169"/>
              <a:ext cx="240" cy="1442"/>
              <a:chOff x="1728" y="912"/>
              <a:chExt cx="240" cy="1442"/>
            </a:xfrm>
          </p:grpSpPr>
          <p:sp>
            <p:nvSpPr>
              <p:cNvPr id="210038" name="Freeform 118"/>
              <p:cNvSpPr>
                <a:spLocks/>
              </p:cNvSpPr>
              <p:nvPr/>
            </p:nvSpPr>
            <p:spPr bwMode="auto">
              <a:xfrm>
                <a:off x="1778" y="958"/>
                <a:ext cx="145" cy="1394"/>
              </a:xfrm>
              <a:custGeom>
                <a:avLst/>
                <a:gdLst>
                  <a:gd name="T0" fmla="*/ 1 w 145"/>
                  <a:gd name="T1" fmla="*/ 1394 h 1394"/>
                  <a:gd name="T2" fmla="*/ 1 w 145"/>
                  <a:gd name="T3" fmla="*/ 50 h 1394"/>
                  <a:gd name="T4" fmla="*/ 14 w 145"/>
                  <a:gd name="T5" fmla="*/ 9 h 1394"/>
                  <a:gd name="T6" fmla="*/ 131 w 145"/>
                  <a:gd name="T7" fmla="*/ 21 h 1394"/>
                  <a:gd name="T8" fmla="*/ 145 w 145"/>
                  <a:gd name="T9" fmla="*/ 1394 h 1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394">
                    <a:moveTo>
                      <a:pt x="1" y="1394"/>
                    </a:moveTo>
                    <a:lnTo>
                      <a:pt x="1" y="50"/>
                    </a:lnTo>
                    <a:cubicBezTo>
                      <a:pt x="5" y="36"/>
                      <a:pt x="0" y="12"/>
                      <a:pt x="14" y="9"/>
                    </a:cubicBezTo>
                    <a:cubicBezTo>
                      <a:pt x="52" y="0"/>
                      <a:pt x="131" y="21"/>
                      <a:pt x="131" y="21"/>
                    </a:cubicBezTo>
                    <a:lnTo>
                      <a:pt x="145" y="1394"/>
                    </a:lnTo>
                  </a:path>
                </a:pathLst>
              </a:custGeom>
              <a:noFill/>
              <a:ln w="57150" cmpd="sng">
                <a:solidFill>
                  <a:srgbClr val="FF020E"/>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210039" name="Rectangle 119"/>
              <p:cNvSpPr>
                <a:spLocks noChangeArrowheads="1"/>
              </p:cNvSpPr>
              <p:nvPr/>
            </p:nvSpPr>
            <p:spPr bwMode="auto">
              <a:xfrm>
                <a:off x="1729" y="909"/>
                <a:ext cx="240" cy="96"/>
              </a:xfrm>
              <a:prstGeom prst="rect">
                <a:avLst/>
              </a:prstGeom>
              <a:solidFill>
                <a:srgbClr val="5450A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210040" name="AutoShape 120"/>
            <p:cNvSpPr>
              <a:spLocks noChangeArrowheads="1"/>
            </p:cNvSpPr>
            <p:nvPr/>
          </p:nvSpPr>
          <p:spPr bwMode="auto">
            <a:xfrm rot="5400000">
              <a:off x="504" y="220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41" name="AutoShape 121"/>
            <p:cNvSpPr>
              <a:spLocks noChangeArrowheads="1"/>
            </p:cNvSpPr>
            <p:nvPr/>
          </p:nvSpPr>
          <p:spPr bwMode="auto">
            <a:xfrm rot="5400000">
              <a:off x="504" y="2514"/>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42" name="AutoShape 122"/>
            <p:cNvSpPr>
              <a:spLocks noChangeArrowheads="1"/>
            </p:cNvSpPr>
            <p:nvPr/>
          </p:nvSpPr>
          <p:spPr bwMode="auto">
            <a:xfrm rot="5400000">
              <a:off x="504" y="2826"/>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43" name="AutoShape 123"/>
            <p:cNvSpPr>
              <a:spLocks noChangeArrowheads="1"/>
            </p:cNvSpPr>
            <p:nvPr/>
          </p:nvSpPr>
          <p:spPr bwMode="auto">
            <a:xfrm rot="5400000">
              <a:off x="504" y="316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44" name="AutoShape 124"/>
            <p:cNvSpPr>
              <a:spLocks noChangeArrowheads="1"/>
            </p:cNvSpPr>
            <p:nvPr/>
          </p:nvSpPr>
          <p:spPr bwMode="auto">
            <a:xfrm rot="16200000" flipH="1">
              <a:off x="986" y="2213"/>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45" name="AutoShape 125"/>
            <p:cNvSpPr>
              <a:spLocks noChangeArrowheads="1"/>
            </p:cNvSpPr>
            <p:nvPr/>
          </p:nvSpPr>
          <p:spPr bwMode="auto">
            <a:xfrm rot="16200000" flipH="1">
              <a:off x="985" y="2524"/>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46" name="AutoShape 126"/>
            <p:cNvSpPr>
              <a:spLocks noChangeArrowheads="1"/>
            </p:cNvSpPr>
            <p:nvPr/>
          </p:nvSpPr>
          <p:spPr bwMode="auto">
            <a:xfrm rot="16200000" flipH="1">
              <a:off x="986" y="2837"/>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47" name="AutoShape 127"/>
            <p:cNvSpPr>
              <a:spLocks noChangeArrowheads="1"/>
            </p:cNvSpPr>
            <p:nvPr/>
          </p:nvSpPr>
          <p:spPr bwMode="auto">
            <a:xfrm rot="16200000" flipH="1">
              <a:off x="984" y="3174"/>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4" name="Group 128"/>
          <p:cNvGrpSpPr>
            <a:grpSpLocks/>
          </p:cNvGrpSpPr>
          <p:nvPr/>
        </p:nvGrpSpPr>
        <p:grpSpPr bwMode="auto">
          <a:xfrm rot="-1051534">
            <a:off x="4038600" y="2497138"/>
            <a:ext cx="1143000" cy="4360862"/>
            <a:chOff x="528" y="864"/>
            <a:chExt cx="720" cy="2747"/>
          </a:xfrm>
        </p:grpSpPr>
        <p:sp>
          <p:nvSpPr>
            <p:cNvPr id="210049" name="AutoShape 129"/>
            <p:cNvSpPr>
              <a:spLocks noChangeArrowheads="1"/>
            </p:cNvSpPr>
            <p:nvPr/>
          </p:nvSpPr>
          <p:spPr bwMode="auto">
            <a:xfrm rot="5400000">
              <a:off x="502" y="937"/>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50" name="Freeform 130"/>
            <p:cNvSpPr>
              <a:spLocks/>
            </p:cNvSpPr>
            <p:nvPr/>
          </p:nvSpPr>
          <p:spPr bwMode="auto">
            <a:xfrm>
              <a:off x="814" y="862"/>
              <a:ext cx="145" cy="1394"/>
            </a:xfrm>
            <a:custGeom>
              <a:avLst/>
              <a:gdLst>
                <a:gd name="T0" fmla="*/ 1 w 145"/>
                <a:gd name="T1" fmla="*/ 1394 h 1394"/>
                <a:gd name="T2" fmla="*/ 1 w 145"/>
                <a:gd name="T3" fmla="*/ 50 h 1394"/>
                <a:gd name="T4" fmla="*/ 14 w 145"/>
                <a:gd name="T5" fmla="*/ 9 h 1394"/>
                <a:gd name="T6" fmla="*/ 131 w 145"/>
                <a:gd name="T7" fmla="*/ 21 h 1394"/>
                <a:gd name="T8" fmla="*/ 145 w 145"/>
                <a:gd name="T9" fmla="*/ 1394 h 1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394">
                  <a:moveTo>
                    <a:pt x="1" y="1394"/>
                  </a:moveTo>
                  <a:lnTo>
                    <a:pt x="1" y="50"/>
                  </a:lnTo>
                  <a:cubicBezTo>
                    <a:pt x="5" y="36"/>
                    <a:pt x="0" y="12"/>
                    <a:pt x="14" y="9"/>
                  </a:cubicBezTo>
                  <a:cubicBezTo>
                    <a:pt x="52" y="0"/>
                    <a:pt x="131" y="21"/>
                    <a:pt x="131" y="21"/>
                  </a:cubicBezTo>
                  <a:lnTo>
                    <a:pt x="145" y="1394"/>
                  </a:lnTo>
                </a:path>
              </a:pathLst>
            </a:custGeom>
            <a:noFill/>
            <a:ln w="57150" cmpd="sng">
              <a:solidFill>
                <a:srgbClr val="FF020E"/>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210051" name="AutoShape 131"/>
            <p:cNvSpPr>
              <a:spLocks noChangeArrowheads="1"/>
            </p:cNvSpPr>
            <p:nvPr/>
          </p:nvSpPr>
          <p:spPr bwMode="auto">
            <a:xfrm rot="5400000">
              <a:off x="503" y="1248"/>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52" name="AutoShape 132"/>
            <p:cNvSpPr>
              <a:spLocks noChangeArrowheads="1"/>
            </p:cNvSpPr>
            <p:nvPr/>
          </p:nvSpPr>
          <p:spPr bwMode="auto">
            <a:xfrm rot="5400000">
              <a:off x="502" y="1561"/>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53" name="AutoShape 133"/>
            <p:cNvSpPr>
              <a:spLocks noChangeArrowheads="1"/>
            </p:cNvSpPr>
            <p:nvPr/>
          </p:nvSpPr>
          <p:spPr bwMode="auto">
            <a:xfrm rot="5400000">
              <a:off x="502" y="1896"/>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54" name="AutoShape 134"/>
            <p:cNvSpPr>
              <a:spLocks noChangeArrowheads="1"/>
            </p:cNvSpPr>
            <p:nvPr/>
          </p:nvSpPr>
          <p:spPr bwMode="auto">
            <a:xfrm rot="16200000" flipH="1">
              <a:off x="983" y="948"/>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55" name="AutoShape 135"/>
            <p:cNvSpPr>
              <a:spLocks noChangeArrowheads="1"/>
            </p:cNvSpPr>
            <p:nvPr/>
          </p:nvSpPr>
          <p:spPr bwMode="auto">
            <a:xfrm rot="16200000" flipH="1">
              <a:off x="984" y="126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56" name="AutoShape 136"/>
            <p:cNvSpPr>
              <a:spLocks noChangeArrowheads="1"/>
            </p:cNvSpPr>
            <p:nvPr/>
          </p:nvSpPr>
          <p:spPr bwMode="auto">
            <a:xfrm rot="16200000" flipH="1">
              <a:off x="983" y="1573"/>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57" name="AutoShape 137"/>
            <p:cNvSpPr>
              <a:spLocks noChangeArrowheads="1"/>
            </p:cNvSpPr>
            <p:nvPr/>
          </p:nvSpPr>
          <p:spPr bwMode="auto">
            <a:xfrm rot="16200000" flipH="1">
              <a:off x="984" y="1910"/>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nvGrpSpPr>
            <p:cNvPr id="15" name="Group 138"/>
            <p:cNvGrpSpPr>
              <a:grpSpLocks/>
            </p:cNvGrpSpPr>
            <p:nvPr/>
          </p:nvGrpSpPr>
          <p:grpSpPr bwMode="auto">
            <a:xfrm flipV="1">
              <a:off x="765" y="2169"/>
              <a:ext cx="240" cy="1442"/>
              <a:chOff x="1728" y="912"/>
              <a:chExt cx="240" cy="1442"/>
            </a:xfrm>
          </p:grpSpPr>
          <p:sp>
            <p:nvSpPr>
              <p:cNvPr id="210059" name="Freeform 139"/>
              <p:cNvSpPr>
                <a:spLocks/>
              </p:cNvSpPr>
              <p:nvPr/>
            </p:nvSpPr>
            <p:spPr bwMode="auto">
              <a:xfrm>
                <a:off x="1773" y="963"/>
                <a:ext cx="145" cy="1394"/>
              </a:xfrm>
              <a:custGeom>
                <a:avLst/>
                <a:gdLst>
                  <a:gd name="T0" fmla="*/ 1 w 145"/>
                  <a:gd name="T1" fmla="*/ 1394 h 1394"/>
                  <a:gd name="T2" fmla="*/ 1 w 145"/>
                  <a:gd name="T3" fmla="*/ 50 h 1394"/>
                  <a:gd name="T4" fmla="*/ 14 w 145"/>
                  <a:gd name="T5" fmla="*/ 9 h 1394"/>
                  <a:gd name="T6" fmla="*/ 131 w 145"/>
                  <a:gd name="T7" fmla="*/ 21 h 1394"/>
                  <a:gd name="T8" fmla="*/ 145 w 145"/>
                  <a:gd name="T9" fmla="*/ 1394 h 1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394">
                    <a:moveTo>
                      <a:pt x="1" y="1394"/>
                    </a:moveTo>
                    <a:lnTo>
                      <a:pt x="1" y="50"/>
                    </a:lnTo>
                    <a:cubicBezTo>
                      <a:pt x="5" y="36"/>
                      <a:pt x="0" y="12"/>
                      <a:pt x="14" y="9"/>
                    </a:cubicBezTo>
                    <a:cubicBezTo>
                      <a:pt x="52" y="0"/>
                      <a:pt x="131" y="21"/>
                      <a:pt x="131" y="21"/>
                    </a:cubicBezTo>
                    <a:lnTo>
                      <a:pt x="145" y="1394"/>
                    </a:lnTo>
                  </a:path>
                </a:pathLst>
              </a:custGeom>
              <a:noFill/>
              <a:ln w="57150" cmpd="sng">
                <a:solidFill>
                  <a:srgbClr val="FF020E"/>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210060" name="Rectangle 140"/>
              <p:cNvSpPr>
                <a:spLocks noChangeArrowheads="1"/>
              </p:cNvSpPr>
              <p:nvPr/>
            </p:nvSpPr>
            <p:spPr bwMode="auto">
              <a:xfrm>
                <a:off x="1726" y="916"/>
                <a:ext cx="240" cy="96"/>
              </a:xfrm>
              <a:prstGeom prst="rect">
                <a:avLst/>
              </a:prstGeom>
              <a:solidFill>
                <a:srgbClr val="5450A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210061" name="AutoShape 141"/>
            <p:cNvSpPr>
              <a:spLocks noChangeArrowheads="1"/>
            </p:cNvSpPr>
            <p:nvPr/>
          </p:nvSpPr>
          <p:spPr bwMode="auto">
            <a:xfrm rot="5400000">
              <a:off x="504" y="2201"/>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62" name="AutoShape 142"/>
            <p:cNvSpPr>
              <a:spLocks noChangeArrowheads="1"/>
            </p:cNvSpPr>
            <p:nvPr/>
          </p:nvSpPr>
          <p:spPr bwMode="auto">
            <a:xfrm rot="5400000">
              <a:off x="504" y="251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63" name="AutoShape 143"/>
            <p:cNvSpPr>
              <a:spLocks noChangeArrowheads="1"/>
            </p:cNvSpPr>
            <p:nvPr/>
          </p:nvSpPr>
          <p:spPr bwMode="auto">
            <a:xfrm rot="5400000">
              <a:off x="504" y="2825"/>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64" name="AutoShape 144"/>
            <p:cNvSpPr>
              <a:spLocks noChangeArrowheads="1"/>
            </p:cNvSpPr>
            <p:nvPr/>
          </p:nvSpPr>
          <p:spPr bwMode="auto">
            <a:xfrm rot="5400000">
              <a:off x="504" y="3160"/>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65" name="AutoShape 145"/>
            <p:cNvSpPr>
              <a:spLocks noChangeArrowheads="1"/>
            </p:cNvSpPr>
            <p:nvPr/>
          </p:nvSpPr>
          <p:spPr bwMode="auto">
            <a:xfrm rot="16200000" flipH="1">
              <a:off x="983" y="221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66" name="AutoShape 146"/>
            <p:cNvSpPr>
              <a:spLocks noChangeArrowheads="1"/>
            </p:cNvSpPr>
            <p:nvPr/>
          </p:nvSpPr>
          <p:spPr bwMode="auto">
            <a:xfrm rot="16200000" flipH="1">
              <a:off x="982" y="2525"/>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67" name="AutoShape 147"/>
            <p:cNvSpPr>
              <a:spLocks noChangeArrowheads="1"/>
            </p:cNvSpPr>
            <p:nvPr/>
          </p:nvSpPr>
          <p:spPr bwMode="auto">
            <a:xfrm rot="16200000" flipH="1">
              <a:off x="983" y="2836"/>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68" name="AutoShape 148"/>
            <p:cNvSpPr>
              <a:spLocks noChangeArrowheads="1"/>
            </p:cNvSpPr>
            <p:nvPr/>
          </p:nvSpPr>
          <p:spPr bwMode="auto">
            <a:xfrm rot="16200000" flipH="1">
              <a:off x="982" y="3173"/>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6" name="Group 149"/>
          <p:cNvGrpSpPr>
            <a:grpSpLocks/>
          </p:cNvGrpSpPr>
          <p:nvPr/>
        </p:nvGrpSpPr>
        <p:grpSpPr bwMode="auto">
          <a:xfrm>
            <a:off x="5715000" y="3124200"/>
            <a:ext cx="1143000" cy="4360863"/>
            <a:chOff x="528" y="864"/>
            <a:chExt cx="720" cy="2747"/>
          </a:xfrm>
        </p:grpSpPr>
        <p:sp>
          <p:nvSpPr>
            <p:cNvPr id="210070" name="AutoShape 150"/>
            <p:cNvSpPr>
              <a:spLocks noChangeArrowheads="1"/>
            </p:cNvSpPr>
            <p:nvPr/>
          </p:nvSpPr>
          <p:spPr bwMode="auto">
            <a:xfrm rot="5400000">
              <a:off x="504" y="938"/>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71" name="Freeform 151"/>
            <p:cNvSpPr>
              <a:spLocks/>
            </p:cNvSpPr>
            <p:nvPr/>
          </p:nvSpPr>
          <p:spPr bwMode="auto">
            <a:xfrm>
              <a:off x="815" y="864"/>
              <a:ext cx="145" cy="1394"/>
            </a:xfrm>
            <a:custGeom>
              <a:avLst/>
              <a:gdLst>
                <a:gd name="T0" fmla="*/ 1 w 145"/>
                <a:gd name="T1" fmla="*/ 1394 h 1394"/>
                <a:gd name="T2" fmla="*/ 1 w 145"/>
                <a:gd name="T3" fmla="*/ 50 h 1394"/>
                <a:gd name="T4" fmla="*/ 14 w 145"/>
                <a:gd name="T5" fmla="*/ 9 h 1394"/>
                <a:gd name="T6" fmla="*/ 131 w 145"/>
                <a:gd name="T7" fmla="*/ 21 h 1394"/>
                <a:gd name="T8" fmla="*/ 145 w 145"/>
                <a:gd name="T9" fmla="*/ 1394 h 1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394">
                  <a:moveTo>
                    <a:pt x="1" y="1394"/>
                  </a:moveTo>
                  <a:lnTo>
                    <a:pt x="1" y="50"/>
                  </a:lnTo>
                  <a:cubicBezTo>
                    <a:pt x="5" y="36"/>
                    <a:pt x="0" y="12"/>
                    <a:pt x="14" y="9"/>
                  </a:cubicBezTo>
                  <a:cubicBezTo>
                    <a:pt x="52" y="0"/>
                    <a:pt x="131" y="21"/>
                    <a:pt x="131" y="21"/>
                  </a:cubicBezTo>
                  <a:lnTo>
                    <a:pt x="145" y="1394"/>
                  </a:lnTo>
                </a:path>
              </a:pathLst>
            </a:custGeom>
            <a:noFill/>
            <a:ln w="57150" cmpd="sng">
              <a:solidFill>
                <a:srgbClr val="FF020E"/>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210072" name="AutoShape 152"/>
            <p:cNvSpPr>
              <a:spLocks noChangeArrowheads="1"/>
            </p:cNvSpPr>
            <p:nvPr/>
          </p:nvSpPr>
          <p:spPr bwMode="auto">
            <a:xfrm rot="5400000">
              <a:off x="504" y="1250"/>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73" name="AutoShape 153"/>
            <p:cNvSpPr>
              <a:spLocks noChangeArrowheads="1"/>
            </p:cNvSpPr>
            <p:nvPr/>
          </p:nvSpPr>
          <p:spPr bwMode="auto">
            <a:xfrm rot="5400000">
              <a:off x="504" y="156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74" name="AutoShape 154"/>
            <p:cNvSpPr>
              <a:spLocks noChangeArrowheads="1"/>
            </p:cNvSpPr>
            <p:nvPr/>
          </p:nvSpPr>
          <p:spPr bwMode="auto">
            <a:xfrm rot="5400000">
              <a:off x="504" y="1898"/>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75" name="AutoShape 155"/>
            <p:cNvSpPr>
              <a:spLocks noChangeArrowheads="1"/>
            </p:cNvSpPr>
            <p:nvPr/>
          </p:nvSpPr>
          <p:spPr bwMode="auto">
            <a:xfrm rot="16200000" flipH="1">
              <a:off x="984" y="950"/>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76" name="AutoShape 156"/>
            <p:cNvSpPr>
              <a:spLocks noChangeArrowheads="1"/>
            </p:cNvSpPr>
            <p:nvPr/>
          </p:nvSpPr>
          <p:spPr bwMode="auto">
            <a:xfrm rot="16200000" flipH="1">
              <a:off x="984" y="126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77" name="AutoShape 157"/>
            <p:cNvSpPr>
              <a:spLocks noChangeArrowheads="1"/>
            </p:cNvSpPr>
            <p:nvPr/>
          </p:nvSpPr>
          <p:spPr bwMode="auto">
            <a:xfrm rot="16200000" flipH="1">
              <a:off x="984" y="1574"/>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78" name="AutoShape 158"/>
            <p:cNvSpPr>
              <a:spLocks noChangeArrowheads="1"/>
            </p:cNvSpPr>
            <p:nvPr/>
          </p:nvSpPr>
          <p:spPr bwMode="auto">
            <a:xfrm rot="16200000" flipH="1">
              <a:off x="984" y="1910"/>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nvGrpSpPr>
            <p:cNvPr id="17" name="Group 159"/>
            <p:cNvGrpSpPr>
              <a:grpSpLocks/>
            </p:cNvGrpSpPr>
            <p:nvPr/>
          </p:nvGrpSpPr>
          <p:grpSpPr bwMode="auto">
            <a:xfrm flipV="1">
              <a:off x="765" y="2169"/>
              <a:ext cx="240" cy="1442"/>
              <a:chOff x="1728" y="912"/>
              <a:chExt cx="240" cy="1442"/>
            </a:xfrm>
          </p:grpSpPr>
          <p:sp>
            <p:nvSpPr>
              <p:cNvPr id="210080" name="Freeform 160"/>
              <p:cNvSpPr>
                <a:spLocks/>
              </p:cNvSpPr>
              <p:nvPr/>
            </p:nvSpPr>
            <p:spPr bwMode="auto">
              <a:xfrm>
                <a:off x="1775" y="960"/>
                <a:ext cx="145" cy="1394"/>
              </a:xfrm>
              <a:custGeom>
                <a:avLst/>
                <a:gdLst>
                  <a:gd name="T0" fmla="*/ 1 w 145"/>
                  <a:gd name="T1" fmla="*/ 1394 h 1394"/>
                  <a:gd name="T2" fmla="*/ 1 w 145"/>
                  <a:gd name="T3" fmla="*/ 50 h 1394"/>
                  <a:gd name="T4" fmla="*/ 14 w 145"/>
                  <a:gd name="T5" fmla="*/ 9 h 1394"/>
                  <a:gd name="T6" fmla="*/ 131 w 145"/>
                  <a:gd name="T7" fmla="*/ 21 h 1394"/>
                  <a:gd name="T8" fmla="*/ 145 w 145"/>
                  <a:gd name="T9" fmla="*/ 1394 h 1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394">
                    <a:moveTo>
                      <a:pt x="1" y="1394"/>
                    </a:moveTo>
                    <a:lnTo>
                      <a:pt x="1" y="50"/>
                    </a:lnTo>
                    <a:cubicBezTo>
                      <a:pt x="5" y="36"/>
                      <a:pt x="0" y="12"/>
                      <a:pt x="14" y="9"/>
                    </a:cubicBezTo>
                    <a:cubicBezTo>
                      <a:pt x="52" y="0"/>
                      <a:pt x="131" y="21"/>
                      <a:pt x="131" y="21"/>
                    </a:cubicBezTo>
                    <a:lnTo>
                      <a:pt x="145" y="1394"/>
                    </a:lnTo>
                  </a:path>
                </a:pathLst>
              </a:custGeom>
              <a:noFill/>
              <a:ln w="57150" cmpd="sng">
                <a:solidFill>
                  <a:srgbClr val="FF020E"/>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210081" name="Rectangle 161"/>
              <p:cNvSpPr>
                <a:spLocks noChangeArrowheads="1"/>
              </p:cNvSpPr>
              <p:nvPr/>
            </p:nvSpPr>
            <p:spPr bwMode="auto">
              <a:xfrm>
                <a:off x="1728" y="912"/>
                <a:ext cx="240" cy="96"/>
              </a:xfrm>
              <a:prstGeom prst="rect">
                <a:avLst/>
              </a:prstGeom>
              <a:solidFill>
                <a:srgbClr val="5450A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210082" name="AutoShape 162"/>
            <p:cNvSpPr>
              <a:spLocks noChangeArrowheads="1"/>
            </p:cNvSpPr>
            <p:nvPr/>
          </p:nvSpPr>
          <p:spPr bwMode="auto">
            <a:xfrm rot="5400000">
              <a:off x="504" y="220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83" name="AutoShape 163"/>
            <p:cNvSpPr>
              <a:spLocks noChangeArrowheads="1"/>
            </p:cNvSpPr>
            <p:nvPr/>
          </p:nvSpPr>
          <p:spPr bwMode="auto">
            <a:xfrm rot="5400000">
              <a:off x="504" y="2514"/>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84" name="AutoShape 164"/>
            <p:cNvSpPr>
              <a:spLocks noChangeArrowheads="1"/>
            </p:cNvSpPr>
            <p:nvPr/>
          </p:nvSpPr>
          <p:spPr bwMode="auto">
            <a:xfrm rot="5400000">
              <a:off x="504" y="2826"/>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85" name="AutoShape 165"/>
            <p:cNvSpPr>
              <a:spLocks noChangeArrowheads="1"/>
            </p:cNvSpPr>
            <p:nvPr/>
          </p:nvSpPr>
          <p:spPr bwMode="auto">
            <a:xfrm rot="5400000">
              <a:off x="504" y="316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86" name="AutoShape 166"/>
            <p:cNvSpPr>
              <a:spLocks noChangeArrowheads="1"/>
            </p:cNvSpPr>
            <p:nvPr/>
          </p:nvSpPr>
          <p:spPr bwMode="auto">
            <a:xfrm rot="16200000" flipH="1">
              <a:off x="984" y="2214"/>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87" name="AutoShape 167"/>
            <p:cNvSpPr>
              <a:spLocks noChangeArrowheads="1"/>
            </p:cNvSpPr>
            <p:nvPr/>
          </p:nvSpPr>
          <p:spPr bwMode="auto">
            <a:xfrm rot="16200000" flipH="1">
              <a:off x="984" y="2526"/>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88" name="AutoShape 168"/>
            <p:cNvSpPr>
              <a:spLocks noChangeArrowheads="1"/>
            </p:cNvSpPr>
            <p:nvPr/>
          </p:nvSpPr>
          <p:spPr bwMode="auto">
            <a:xfrm rot="16200000" flipH="1">
              <a:off x="984" y="2838"/>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89" name="AutoShape 169"/>
            <p:cNvSpPr>
              <a:spLocks noChangeArrowheads="1"/>
            </p:cNvSpPr>
            <p:nvPr/>
          </p:nvSpPr>
          <p:spPr bwMode="auto">
            <a:xfrm rot="16200000" flipH="1">
              <a:off x="984" y="3174"/>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8" name="Group 170"/>
          <p:cNvGrpSpPr>
            <a:grpSpLocks/>
          </p:cNvGrpSpPr>
          <p:nvPr/>
        </p:nvGrpSpPr>
        <p:grpSpPr bwMode="auto">
          <a:xfrm rot="710485">
            <a:off x="2819400" y="228600"/>
            <a:ext cx="1143000" cy="4360863"/>
            <a:chOff x="528" y="864"/>
            <a:chExt cx="720" cy="2747"/>
          </a:xfrm>
        </p:grpSpPr>
        <p:sp>
          <p:nvSpPr>
            <p:cNvPr id="210091" name="AutoShape 171"/>
            <p:cNvSpPr>
              <a:spLocks noChangeArrowheads="1"/>
            </p:cNvSpPr>
            <p:nvPr/>
          </p:nvSpPr>
          <p:spPr bwMode="auto">
            <a:xfrm rot="5400000">
              <a:off x="503" y="936"/>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92" name="Freeform 172"/>
            <p:cNvSpPr>
              <a:spLocks/>
            </p:cNvSpPr>
            <p:nvPr/>
          </p:nvSpPr>
          <p:spPr bwMode="auto">
            <a:xfrm>
              <a:off x="813" y="864"/>
              <a:ext cx="145" cy="1394"/>
            </a:xfrm>
            <a:custGeom>
              <a:avLst/>
              <a:gdLst>
                <a:gd name="T0" fmla="*/ 1 w 145"/>
                <a:gd name="T1" fmla="*/ 1394 h 1394"/>
                <a:gd name="T2" fmla="*/ 1 w 145"/>
                <a:gd name="T3" fmla="*/ 50 h 1394"/>
                <a:gd name="T4" fmla="*/ 14 w 145"/>
                <a:gd name="T5" fmla="*/ 9 h 1394"/>
                <a:gd name="T6" fmla="*/ 131 w 145"/>
                <a:gd name="T7" fmla="*/ 21 h 1394"/>
                <a:gd name="T8" fmla="*/ 145 w 145"/>
                <a:gd name="T9" fmla="*/ 1394 h 1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394">
                  <a:moveTo>
                    <a:pt x="1" y="1394"/>
                  </a:moveTo>
                  <a:lnTo>
                    <a:pt x="1" y="50"/>
                  </a:lnTo>
                  <a:cubicBezTo>
                    <a:pt x="5" y="36"/>
                    <a:pt x="0" y="12"/>
                    <a:pt x="14" y="9"/>
                  </a:cubicBezTo>
                  <a:cubicBezTo>
                    <a:pt x="52" y="0"/>
                    <a:pt x="131" y="21"/>
                    <a:pt x="131" y="21"/>
                  </a:cubicBezTo>
                  <a:lnTo>
                    <a:pt x="145" y="1394"/>
                  </a:lnTo>
                </a:path>
              </a:pathLst>
            </a:custGeom>
            <a:noFill/>
            <a:ln w="57150" cmpd="sng">
              <a:solidFill>
                <a:srgbClr val="FF020E"/>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210093" name="AutoShape 173"/>
            <p:cNvSpPr>
              <a:spLocks noChangeArrowheads="1"/>
            </p:cNvSpPr>
            <p:nvPr/>
          </p:nvSpPr>
          <p:spPr bwMode="auto">
            <a:xfrm rot="5400000">
              <a:off x="504" y="1250"/>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94" name="AutoShape 174"/>
            <p:cNvSpPr>
              <a:spLocks noChangeArrowheads="1"/>
            </p:cNvSpPr>
            <p:nvPr/>
          </p:nvSpPr>
          <p:spPr bwMode="auto">
            <a:xfrm rot="5400000">
              <a:off x="504" y="1560"/>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95" name="AutoShape 175"/>
            <p:cNvSpPr>
              <a:spLocks noChangeArrowheads="1"/>
            </p:cNvSpPr>
            <p:nvPr/>
          </p:nvSpPr>
          <p:spPr bwMode="auto">
            <a:xfrm rot="5400000">
              <a:off x="504" y="1898"/>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96" name="AutoShape 176"/>
            <p:cNvSpPr>
              <a:spLocks noChangeArrowheads="1"/>
            </p:cNvSpPr>
            <p:nvPr/>
          </p:nvSpPr>
          <p:spPr bwMode="auto">
            <a:xfrm rot="16200000" flipH="1">
              <a:off x="984" y="950"/>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97" name="AutoShape 177"/>
            <p:cNvSpPr>
              <a:spLocks noChangeArrowheads="1"/>
            </p:cNvSpPr>
            <p:nvPr/>
          </p:nvSpPr>
          <p:spPr bwMode="auto">
            <a:xfrm rot="16200000" flipH="1">
              <a:off x="982" y="126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98" name="AutoShape 178"/>
            <p:cNvSpPr>
              <a:spLocks noChangeArrowheads="1"/>
            </p:cNvSpPr>
            <p:nvPr/>
          </p:nvSpPr>
          <p:spPr bwMode="auto">
            <a:xfrm rot="16200000" flipH="1">
              <a:off x="982" y="1573"/>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099" name="AutoShape 179"/>
            <p:cNvSpPr>
              <a:spLocks noChangeArrowheads="1"/>
            </p:cNvSpPr>
            <p:nvPr/>
          </p:nvSpPr>
          <p:spPr bwMode="auto">
            <a:xfrm rot="16200000" flipH="1">
              <a:off x="982" y="1909"/>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nvGrpSpPr>
            <p:cNvPr id="19" name="Group 180"/>
            <p:cNvGrpSpPr>
              <a:grpSpLocks/>
            </p:cNvGrpSpPr>
            <p:nvPr/>
          </p:nvGrpSpPr>
          <p:grpSpPr bwMode="auto">
            <a:xfrm flipV="1">
              <a:off x="765" y="2169"/>
              <a:ext cx="240" cy="1442"/>
              <a:chOff x="1728" y="912"/>
              <a:chExt cx="240" cy="1442"/>
            </a:xfrm>
          </p:grpSpPr>
          <p:sp>
            <p:nvSpPr>
              <p:cNvPr id="210101" name="Freeform 181"/>
              <p:cNvSpPr>
                <a:spLocks/>
              </p:cNvSpPr>
              <p:nvPr/>
            </p:nvSpPr>
            <p:spPr bwMode="auto">
              <a:xfrm>
                <a:off x="1774" y="962"/>
                <a:ext cx="145" cy="1394"/>
              </a:xfrm>
              <a:custGeom>
                <a:avLst/>
                <a:gdLst>
                  <a:gd name="T0" fmla="*/ 1 w 145"/>
                  <a:gd name="T1" fmla="*/ 1394 h 1394"/>
                  <a:gd name="T2" fmla="*/ 1 w 145"/>
                  <a:gd name="T3" fmla="*/ 50 h 1394"/>
                  <a:gd name="T4" fmla="*/ 14 w 145"/>
                  <a:gd name="T5" fmla="*/ 9 h 1394"/>
                  <a:gd name="T6" fmla="*/ 131 w 145"/>
                  <a:gd name="T7" fmla="*/ 21 h 1394"/>
                  <a:gd name="T8" fmla="*/ 145 w 145"/>
                  <a:gd name="T9" fmla="*/ 1394 h 1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394">
                    <a:moveTo>
                      <a:pt x="1" y="1394"/>
                    </a:moveTo>
                    <a:lnTo>
                      <a:pt x="1" y="50"/>
                    </a:lnTo>
                    <a:cubicBezTo>
                      <a:pt x="5" y="36"/>
                      <a:pt x="0" y="12"/>
                      <a:pt x="14" y="9"/>
                    </a:cubicBezTo>
                    <a:cubicBezTo>
                      <a:pt x="52" y="0"/>
                      <a:pt x="131" y="21"/>
                      <a:pt x="131" y="21"/>
                    </a:cubicBezTo>
                    <a:lnTo>
                      <a:pt x="145" y="1394"/>
                    </a:lnTo>
                  </a:path>
                </a:pathLst>
              </a:custGeom>
              <a:noFill/>
              <a:ln w="57150" cmpd="sng">
                <a:solidFill>
                  <a:srgbClr val="FF020E"/>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210102" name="Rectangle 182"/>
              <p:cNvSpPr>
                <a:spLocks noChangeArrowheads="1"/>
              </p:cNvSpPr>
              <p:nvPr/>
            </p:nvSpPr>
            <p:spPr bwMode="auto">
              <a:xfrm>
                <a:off x="1726" y="915"/>
                <a:ext cx="240" cy="96"/>
              </a:xfrm>
              <a:prstGeom prst="rect">
                <a:avLst/>
              </a:prstGeom>
              <a:solidFill>
                <a:srgbClr val="5450A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210103" name="AutoShape 183"/>
            <p:cNvSpPr>
              <a:spLocks noChangeArrowheads="1"/>
            </p:cNvSpPr>
            <p:nvPr/>
          </p:nvSpPr>
          <p:spPr bwMode="auto">
            <a:xfrm rot="5400000">
              <a:off x="503" y="2200"/>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104" name="AutoShape 184"/>
            <p:cNvSpPr>
              <a:spLocks noChangeArrowheads="1"/>
            </p:cNvSpPr>
            <p:nvPr/>
          </p:nvSpPr>
          <p:spPr bwMode="auto">
            <a:xfrm rot="5400000">
              <a:off x="502" y="2514"/>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105" name="AutoShape 185"/>
            <p:cNvSpPr>
              <a:spLocks noChangeArrowheads="1"/>
            </p:cNvSpPr>
            <p:nvPr/>
          </p:nvSpPr>
          <p:spPr bwMode="auto">
            <a:xfrm rot="5400000">
              <a:off x="503" y="2825"/>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106" name="AutoShape 186"/>
            <p:cNvSpPr>
              <a:spLocks noChangeArrowheads="1"/>
            </p:cNvSpPr>
            <p:nvPr/>
          </p:nvSpPr>
          <p:spPr bwMode="auto">
            <a:xfrm rot="5400000">
              <a:off x="502" y="316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107" name="AutoShape 187"/>
            <p:cNvSpPr>
              <a:spLocks noChangeArrowheads="1"/>
            </p:cNvSpPr>
            <p:nvPr/>
          </p:nvSpPr>
          <p:spPr bwMode="auto">
            <a:xfrm rot="16200000" flipH="1">
              <a:off x="984" y="2214"/>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108" name="AutoShape 188"/>
            <p:cNvSpPr>
              <a:spLocks noChangeArrowheads="1"/>
            </p:cNvSpPr>
            <p:nvPr/>
          </p:nvSpPr>
          <p:spPr bwMode="auto">
            <a:xfrm rot="16200000" flipH="1">
              <a:off x="984" y="2524"/>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109" name="AutoShape 189"/>
            <p:cNvSpPr>
              <a:spLocks noChangeArrowheads="1"/>
            </p:cNvSpPr>
            <p:nvPr/>
          </p:nvSpPr>
          <p:spPr bwMode="auto">
            <a:xfrm rot="16200000" flipH="1">
              <a:off x="984" y="2836"/>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110" name="AutoShape 190"/>
            <p:cNvSpPr>
              <a:spLocks noChangeArrowheads="1"/>
            </p:cNvSpPr>
            <p:nvPr/>
          </p:nvSpPr>
          <p:spPr bwMode="auto">
            <a:xfrm rot="16200000" flipH="1">
              <a:off x="984" y="317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20" name="Group 191"/>
          <p:cNvGrpSpPr>
            <a:grpSpLocks/>
          </p:cNvGrpSpPr>
          <p:nvPr/>
        </p:nvGrpSpPr>
        <p:grpSpPr bwMode="auto">
          <a:xfrm rot="-1355460">
            <a:off x="1981200" y="-533400"/>
            <a:ext cx="1143000" cy="4360863"/>
            <a:chOff x="528" y="864"/>
            <a:chExt cx="720" cy="2747"/>
          </a:xfrm>
        </p:grpSpPr>
        <p:sp>
          <p:nvSpPr>
            <p:cNvPr id="210112" name="AutoShape 192"/>
            <p:cNvSpPr>
              <a:spLocks noChangeArrowheads="1"/>
            </p:cNvSpPr>
            <p:nvPr/>
          </p:nvSpPr>
          <p:spPr bwMode="auto">
            <a:xfrm rot="5400000">
              <a:off x="504" y="936"/>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113" name="Freeform 193"/>
            <p:cNvSpPr>
              <a:spLocks/>
            </p:cNvSpPr>
            <p:nvPr/>
          </p:nvSpPr>
          <p:spPr bwMode="auto">
            <a:xfrm>
              <a:off x="813" y="862"/>
              <a:ext cx="145" cy="1394"/>
            </a:xfrm>
            <a:custGeom>
              <a:avLst/>
              <a:gdLst>
                <a:gd name="T0" fmla="*/ 1 w 145"/>
                <a:gd name="T1" fmla="*/ 1394 h 1394"/>
                <a:gd name="T2" fmla="*/ 1 w 145"/>
                <a:gd name="T3" fmla="*/ 50 h 1394"/>
                <a:gd name="T4" fmla="*/ 14 w 145"/>
                <a:gd name="T5" fmla="*/ 9 h 1394"/>
                <a:gd name="T6" fmla="*/ 131 w 145"/>
                <a:gd name="T7" fmla="*/ 21 h 1394"/>
                <a:gd name="T8" fmla="*/ 145 w 145"/>
                <a:gd name="T9" fmla="*/ 1394 h 1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394">
                  <a:moveTo>
                    <a:pt x="1" y="1394"/>
                  </a:moveTo>
                  <a:lnTo>
                    <a:pt x="1" y="50"/>
                  </a:lnTo>
                  <a:cubicBezTo>
                    <a:pt x="5" y="36"/>
                    <a:pt x="0" y="12"/>
                    <a:pt x="14" y="9"/>
                  </a:cubicBezTo>
                  <a:cubicBezTo>
                    <a:pt x="52" y="0"/>
                    <a:pt x="131" y="21"/>
                    <a:pt x="131" y="21"/>
                  </a:cubicBezTo>
                  <a:lnTo>
                    <a:pt x="145" y="1394"/>
                  </a:lnTo>
                </a:path>
              </a:pathLst>
            </a:custGeom>
            <a:noFill/>
            <a:ln w="57150" cmpd="sng">
              <a:solidFill>
                <a:srgbClr val="FF020E"/>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210114" name="AutoShape 194"/>
            <p:cNvSpPr>
              <a:spLocks noChangeArrowheads="1"/>
            </p:cNvSpPr>
            <p:nvPr/>
          </p:nvSpPr>
          <p:spPr bwMode="auto">
            <a:xfrm rot="5400000">
              <a:off x="502" y="1248"/>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115" name="AutoShape 195"/>
            <p:cNvSpPr>
              <a:spLocks noChangeArrowheads="1"/>
            </p:cNvSpPr>
            <p:nvPr/>
          </p:nvSpPr>
          <p:spPr bwMode="auto">
            <a:xfrm rot="5400000">
              <a:off x="502" y="1560"/>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116" name="AutoShape 196"/>
            <p:cNvSpPr>
              <a:spLocks noChangeArrowheads="1"/>
            </p:cNvSpPr>
            <p:nvPr/>
          </p:nvSpPr>
          <p:spPr bwMode="auto">
            <a:xfrm rot="5400000">
              <a:off x="502" y="1897"/>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117" name="AutoShape 197"/>
            <p:cNvSpPr>
              <a:spLocks noChangeArrowheads="1"/>
            </p:cNvSpPr>
            <p:nvPr/>
          </p:nvSpPr>
          <p:spPr bwMode="auto">
            <a:xfrm rot="16200000" flipH="1">
              <a:off x="984" y="950"/>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118" name="AutoShape 198"/>
            <p:cNvSpPr>
              <a:spLocks noChangeArrowheads="1"/>
            </p:cNvSpPr>
            <p:nvPr/>
          </p:nvSpPr>
          <p:spPr bwMode="auto">
            <a:xfrm rot="16200000" flipH="1">
              <a:off x="983" y="1260"/>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119" name="AutoShape 199"/>
            <p:cNvSpPr>
              <a:spLocks noChangeArrowheads="1"/>
            </p:cNvSpPr>
            <p:nvPr/>
          </p:nvSpPr>
          <p:spPr bwMode="auto">
            <a:xfrm rot="16200000" flipH="1">
              <a:off x="983" y="1573"/>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120" name="AutoShape 200"/>
            <p:cNvSpPr>
              <a:spLocks noChangeArrowheads="1"/>
            </p:cNvSpPr>
            <p:nvPr/>
          </p:nvSpPr>
          <p:spPr bwMode="auto">
            <a:xfrm rot="16200000" flipH="1">
              <a:off x="983" y="1909"/>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nvGrpSpPr>
            <p:cNvPr id="21" name="Group 201"/>
            <p:cNvGrpSpPr>
              <a:grpSpLocks/>
            </p:cNvGrpSpPr>
            <p:nvPr/>
          </p:nvGrpSpPr>
          <p:grpSpPr bwMode="auto">
            <a:xfrm flipV="1">
              <a:off x="765" y="2169"/>
              <a:ext cx="240" cy="1442"/>
              <a:chOff x="1728" y="912"/>
              <a:chExt cx="240" cy="1442"/>
            </a:xfrm>
          </p:grpSpPr>
          <p:sp>
            <p:nvSpPr>
              <p:cNvPr id="210122" name="Freeform 202"/>
              <p:cNvSpPr>
                <a:spLocks/>
              </p:cNvSpPr>
              <p:nvPr/>
            </p:nvSpPr>
            <p:spPr bwMode="auto">
              <a:xfrm>
                <a:off x="1773" y="963"/>
                <a:ext cx="145" cy="1394"/>
              </a:xfrm>
              <a:custGeom>
                <a:avLst/>
                <a:gdLst>
                  <a:gd name="T0" fmla="*/ 1 w 145"/>
                  <a:gd name="T1" fmla="*/ 1394 h 1394"/>
                  <a:gd name="T2" fmla="*/ 1 w 145"/>
                  <a:gd name="T3" fmla="*/ 50 h 1394"/>
                  <a:gd name="T4" fmla="*/ 14 w 145"/>
                  <a:gd name="T5" fmla="*/ 9 h 1394"/>
                  <a:gd name="T6" fmla="*/ 131 w 145"/>
                  <a:gd name="T7" fmla="*/ 21 h 1394"/>
                  <a:gd name="T8" fmla="*/ 145 w 145"/>
                  <a:gd name="T9" fmla="*/ 1394 h 1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394">
                    <a:moveTo>
                      <a:pt x="1" y="1394"/>
                    </a:moveTo>
                    <a:lnTo>
                      <a:pt x="1" y="50"/>
                    </a:lnTo>
                    <a:cubicBezTo>
                      <a:pt x="5" y="36"/>
                      <a:pt x="0" y="12"/>
                      <a:pt x="14" y="9"/>
                    </a:cubicBezTo>
                    <a:cubicBezTo>
                      <a:pt x="52" y="0"/>
                      <a:pt x="131" y="21"/>
                      <a:pt x="131" y="21"/>
                    </a:cubicBezTo>
                    <a:lnTo>
                      <a:pt x="145" y="1394"/>
                    </a:lnTo>
                  </a:path>
                </a:pathLst>
              </a:custGeom>
              <a:noFill/>
              <a:ln w="57150" cmpd="sng">
                <a:solidFill>
                  <a:srgbClr val="FF020E"/>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210123" name="Rectangle 203"/>
              <p:cNvSpPr>
                <a:spLocks noChangeArrowheads="1"/>
              </p:cNvSpPr>
              <p:nvPr/>
            </p:nvSpPr>
            <p:spPr bwMode="auto">
              <a:xfrm>
                <a:off x="1724" y="915"/>
                <a:ext cx="240" cy="96"/>
              </a:xfrm>
              <a:prstGeom prst="rect">
                <a:avLst/>
              </a:prstGeom>
              <a:solidFill>
                <a:srgbClr val="5450A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210124" name="AutoShape 204"/>
            <p:cNvSpPr>
              <a:spLocks noChangeArrowheads="1"/>
            </p:cNvSpPr>
            <p:nvPr/>
          </p:nvSpPr>
          <p:spPr bwMode="auto">
            <a:xfrm rot="5400000">
              <a:off x="503" y="2201"/>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125" name="AutoShape 205"/>
            <p:cNvSpPr>
              <a:spLocks noChangeArrowheads="1"/>
            </p:cNvSpPr>
            <p:nvPr/>
          </p:nvSpPr>
          <p:spPr bwMode="auto">
            <a:xfrm rot="5400000">
              <a:off x="504" y="251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126" name="AutoShape 206"/>
            <p:cNvSpPr>
              <a:spLocks noChangeArrowheads="1"/>
            </p:cNvSpPr>
            <p:nvPr/>
          </p:nvSpPr>
          <p:spPr bwMode="auto">
            <a:xfrm rot="5400000">
              <a:off x="504" y="2824"/>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127" name="AutoShape 207"/>
            <p:cNvSpPr>
              <a:spLocks noChangeArrowheads="1"/>
            </p:cNvSpPr>
            <p:nvPr/>
          </p:nvSpPr>
          <p:spPr bwMode="auto">
            <a:xfrm rot="5400000">
              <a:off x="502" y="3161"/>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128" name="AutoShape 208"/>
            <p:cNvSpPr>
              <a:spLocks noChangeArrowheads="1"/>
            </p:cNvSpPr>
            <p:nvPr/>
          </p:nvSpPr>
          <p:spPr bwMode="auto">
            <a:xfrm rot="16200000" flipH="1">
              <a:off x="984" y="221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129" name="AutoShape 209"/>
            <p:cNvSpPr>
              <a:spLocks noChangeArrowheads="1"/>
            </p:cNvSpPr>
            <p:nvPr/>
          </p:nvSpPr>
          <p:spPr bwMode="auto">
            <a:xfrm rot="16200000" flipH="1">
              <a:off x="983" y="2524"/>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130" name="AutoShape 210"/>
            <p:cNvSpPr>
              <a:spLocks noChangeArrowheads="1"/>
            </p:cNvSpPr>
            <p:nvPr/>
          </p:nvSpPr>
          <p:spPr bwMode="auto">
            <a:xfrm rot="16200000" flipH="1">
              <a:off x="983" y="2836"/>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3FF0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210131" name="AutoShape 211"/>
            <p:cNvSpPr>
              <a:spLocks noChangeArrowheads="1"/>
            </p:cNvSpPr>
            <p:nvPr/>
          </p:nvSpPr>
          <p:spPr bwMode="auto">
            <a:xfrm rot="16200000" flipH="1">
              <a:off x="983" y="3172"/>
              <a:ext cx="288" cy="240"/>
            </a:xfrm>
            <a:custGeom>
              <a:avLst/>
              <a:gdLst>
                <a:gd name="T0" fmla="*/ 252 w 21600"/>
                <a:gd name="T1" fmla="*/ 120 h 21600"/>
                <a:gd name="T2" fmla="*/ 144 w 21600"/>
                <a:gd name="T3" fmla="*/ 240 h 21600"/>
                <a:gd name="T4" fmla="*/ 36 w 21600"/>
                <a:gd name="T5" fmla="*/ 120 h 21600"/>
                <a:gd name="T6" fmla="*/ 1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sp>
        <p:nvSpPr>
          <p:cNvPr id="212" name="TextBox 2"/>
          <p:cNvSpPr txBox="1"/>
          <p:nvPr/>
        </p:nvSpPr>
        <p:spPr>
          <a:xfrm>
            <a:off x="304800" y="6477000"/>
            <a:ext cx="8458200" cy="338554"/>
          </a:xfrm>
          <a:prstGeom prst="rect">
            <a:avLst/>
          </a:prstGeom>
          <a:noFill/>
        </p:spPr>
        <p:txBody>
          <a:bodyPr wrap="square" rtlCol="0">
            <a:spAutoFit/>
          </a:bodyPr>
          <a:lstStyle/>
          <a:p>
            <a:r>
              <a:rPr lang="en-US" sz="1600" i="1" dirty="0" smtClean="0">
                <a:solidFill>
                  <a:schemeClr val="accent1"/>
                </a:solidFill>
              </a:rPr>
              <a:t>Slide courtesy of Charles Thornton, MD, University of Rochester Medical Center</a:t>
            </a:r>
            <a:endParaRPr lang="en-US" sz="1600" i="1" dirty="0">
              <a:solidFill>
                <a:schemeClr val="accent1"/>
              </a:solidFill>
            </a:endParaRPr>
          </a:p>
        </p:txBody>
      </p:sp>
    </p:spTree>
    <p:extLst>
      <p:ext uri="{BB962C8B-B14F-4D97-AF65-F5344CB8AC3E}">
        <p14:creationId xmlns="" xmlns:p14="http://schemas.microsoft.com/office/powerpoint/2010/main" val="9749797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Expanded sticky RNA does damage to the cells </a:t>
            </a:r>
            <a:endParaRPr lang="en-US" sz="3200" dirty="0"/>
          </a:p>
        </p:txBody>
      </p:sp>
      <p:sp>
        <p:nvSpPr>
          <p:cNvPr id="3" name="Content Placeholder 2"/>
          <p:cNvSpPr>
            <a:spLocks noGrp="1"/>
          </p:cNvSpPr>
          <p:nvPr>
            <p:ph idx="1"/>
          </p:nvPr>
        </p:nvSpPr>
        <p:spPr>
          <a:xfrm>
            <a:off x="522000" y="1700808"/>
            <a:ext cx="8100000" cy="4125365"/>
          </a:xfrm>
        </p:spPr>
        <p:txBody>
          <a:bodyPr>
            <a:noAutofit/>
          </a:bodyPr>
          <a:lstStyle/>
          <a:p>
            <a:pPr>
              <a:lnSpc>
                <a:spcPct val="150000"/>
              </a:lnSpc>
            </a:pPr>
            <a:r>
              <a:rPr lang="en-US" sz="2800" dirty="0" smtClean="0"/>
              <a:t>Other proteins sticking to the RNA are needed by the cell</a:t>
            </a:r>
          </a:p>
          <a:p>
            <a:pPr lvl="1">
              <a:lnSpc>
                <a:spcPct val="150000"/>
              </a:lnSpc>
            </a:pPr>
            <a:r>
              <a:rPr lang="en-US" sz="2400" dirty="0" smtClean="0"/>
              <a:t>The cell produces the wrong versions of proteins that don’t work right</a:t>
            </a:r>
          </a:p>
          <a:p>
            <a:pPr lvl="2">
              <a:lnSpc>
                <a:spcPct val="150000"/>
              </a:lnSpc>
            </a:pPr>
            <a:r>
              <a:rPr lang="en-US" sz="2400" dirty="0" smtClean="0"/>
              <a:t>Some are in your muscle and cause myotonia and weakness</a:t>
            </a:r>
          </a:p>
          <a:p>
            <a:pPr lvl="2">
              <a:lnSpc>
                <a:spcPct val="150000"/>
              </a:lnSpc>
            </a:pPr>
            <a:r>
              <a:rPr lang="en-US" sz="2400" dirty="0" smtClean="0"/>
              <a:t>Some are in your heart</a:t>
            </a:r>
          </a:p>
          <a:p>
            <a:pPr lvl="2">
              <a:lnSpc>
                <a:spcPct val="150000"/>
              </a:lnSpc>
            </a:pPr>
            <a:r>
              <a:rPr lang="en-US" sz="2400" dirty="0" smtClean="0"/>
              <a:t>Some are in your eyes</a:t>
            </a:r>
          </a:p>
        </p:txBody>
      </p:sp>
    </p:spTree>
    <p:extLst>
      <p:ext uri="{BB962C8B-B14F-4D97-AF65-F5344CB8AC3E}">
        <p14:creationId xmlns="" xmlns:p14="http://schemas.microsoft.com/office/powerpoint/2010/main" val="27026694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9970" name="Rectangle 3"/>
          <p:cNvSpPr>
            <a:spLocks noChangeArrowheads="1"/>
          </p:cNvSpPr>
          <p:nvPr/>
        </p:nvSpPr>
        <p:spPr bwMode="auto">
          <a:xfrm>
            <a:off x="2166938" y="1981200"/>
            <a:ext cx="136525" cy="76200"/>
          </a:xfrm>
          <a:prstGeom prst="rect">
            <a:avLst/>
          </a:prstGeom>
          <a:ln w="9525">
            <a:noFill/>
            <a:miter lim="800000"/>
            <a:headEnd/>
            <a:tailEnd/>
          </a:ln>
        </p:spPr>
        <p:txBody>
          <a:bodyPr wrap="none" anchor="ctr"/>
          <a:lstStyle/>
          <a:p>
            <a:endParaRPr lang="nl-NL">
              <a:solidFill>
                <a:srgbClr val="000066"/>
              </a:solidFill>
              <a:cs typeface="Arial" pitchFamily="34" charset="0"/>
            </a:endParaRPr>
          </a:p>
        </p:txBody>
      </p:sp>
      <p:sp useBgFill="1">
        <p:nvSpPr>
          <p:cNvPr id="339971" name="Text Box 19"/>
          <p:cNvSpPr txBox="1">
            <a:spLocks noChangeArrowheads="1"/>
          </p:cNvSpPr>
          <p:nvPr/>
        </p:nvSpPr>
        <p:spPr bwMode="auto">
          <a:xfrm>
            <a:off x="6072188" y="3000375"/>
            <a:ext cx="2916183" cy="1200329"/>
          </a:xfrm>
          <a:prstGeom prst="rect">
            <a:avLst/>
          </a:prstGeom>
          <a:ln w="9525">
            <a:noFill/>
            <a:miter lim="800000"/>
            <a:headEnd/>
            <a:tailEnd/>
          </a:ln>
        </p:spPr>
        <p:txBody>
          <a:bodyPr wrap="none">
            <a:spAutoFit/>
          </a:bodyPr>
          <a:lstStyle/>
          <a:p>
            <a:pPr algn="l">
              <a:tabLst>
                <a:tab pos="628650" algn="l"/>
              </a:tabLst>
            </a:pPr>
            <a:r>
              <a:rPr lang="nl-NL" dirty="0">
                <a:solidFill>
                  <a:srgbClr val="000066"/>
                </a:solidFill>
                <a:latin typeface="Arial" pitchFamily="34" charset="0"/>
                <a:cs typeface="Arial" pitchFamily="34" charset="0"/>
              </a:rPr>
              <a:t> </a:t>
            </a:r>
            <a:r>
              <a:rPr lang="nl-NL" b="1" dirty="0">
                <a:solidFill>
                  <a:srgbClr val="000066"/>
                </a:solidFill>
                <a:latin typeface="Arial" pitchFamily="34" charset="0"/>
                <a:cs typeface="Arial" pitchFamily="34" charset="0"/>
              </a:rPr>
              <a:t>I   	=  </a:t>
            </a:r>
            <a:r>
              <a:rPr lang="nl-NL" b="1" dirty="0">
                <a:solidFill>
                  <a:schemeClr val="accent3"/>
                </a:solidFill>
                <a:latin typeface="Arial" pitchFamily="34" charset="0"/>
                <a:cs typeface="Arial" pitchFamily="34" charset="0"/>
              </a:rPr>
              <a:t>Mild</a:t>
            </a:r>
            <a:r>
              <a:rPr lang="nl-NL" b="1" dirty="0">
                <a:solidFill>
                  <a:srgbClr val="CC99FF"/>
                </a:solidFill>
                <a:latin typeface="Arial" pitchFamily="34" charset="0"/>
                <a:cs typeface="Arial" pitchFamily="34" charset="0"/>
              </a:rPr>
              <a:t>	</a:t>
            </a:r>
          </a:p>
          <a:p>
            <a:pPr algn="l">
              <a:tabLst>
                <a:tab pos="628650" algn="l"/>
              </a:tabLst>
            </a:pPr>
            <a:r>
              <a:rPr lang="nl-NL" b="1" dirty="0">
                <a:solidFill>
                  <a:srgbClr val="000066"/>
                </a:solidFill>
                <a:latin typeface="Arial" pitchFamily="34" charset="0"/>
                <a:cs typeface="Arial" pitchFamily="34" charset="0"/>
              </a:rPr>
              <a:t>II 	=  </a:t>
            </a:r>
            <a:r>
              <a:rPr lang="nl-NL" b="1" dirty="0" err="1" smtClean="0">
                <a:solidFill>
                  <a:srgbClr val="FF7C80"/>
                </a:solidFill>
                <a:latin typeface="Arial" pitchFamily="34" charset="0"/>
                <a:cs typeface="Arial" pitchFamily="34" charset="0"/>
              </a:rPr>
              <a:t>Adult-onset</a:t>
            </a:r>
            <a:endParaRPr lang="nl-NL" b="1" dirty="0" smtClean="0">
              <a:solidFill>
                <a:srgbClr val="FF7C80"/>
              </a:solidFill>
              <a:latin typeface="Arial" pitchFamily="34" charset="0"/>
              <a:cs typeface="Arial" pitchFamily="34" charset="0"/>
            </a:endParaRPr>
          </a:p>
          <a:p>
            <a:pPr algn="l">
              <a:tabLst>
                <a:tab pos="628650" algn="l"/>
              </a:tabLst>
            </a:pPr>
            <a:r>
              <a:rPr lang="nl-NL" b="1" dirty="0" smtClean="0">
                <a:solidFill>
                  <a:srgbClr val="000066"/>
                </a:solidFill>
                <a:latin typeface="Arial" pitchFamily="34" charset="0"/>
                <a:cs typeface="Arial" pitchFamily="34" charset="0"/>
              </a:rPr>
              <a:t>III 	=  </a:t>
            </a:r>
            <a:r>
              <a:rPr lang="nl-NL" b="1" dirty="0" err="1" smtClean="0">
                <a:solidFill>
                  <a:srgbClr val="FF0000"/>
                </a:solidFill>
                <a:latin typeface="Arial" pitchFamily="34" charset="0"/>
                <a:cs typeface="Arial" pitchFamily="34" charset="0"/>
              </a:rPr>
              <a:t>Childhood-onset</a:t>
            </a:r>
            <a:r>
              <a:rPr lang="nl-NL" b="1" dirty="0" smtClean="0">
                <a:solidFill>
                  <a:srgbClr val="000066"/>
                </a:solidFill>
                <a:latin typeface="Arial" pitchFamily="34" charset="0"/>
                <a:cs typeface="Arial" pitchFamily="34" charset="0"/>
              </a:rPr>
              <a:t/>
            </a:r>
            <a:br>
              <a:rPr lang="nl-NL" b="1" dirty="0" smtClean="0">
                <a:solidFill>
                  <a:srgbClr val="000066"/>
                </a:solidFill>
                <a:latin typeface="Arial" pitchFamily="34" charset="0"/>
                <a:cs typeface="Arial" pitchFamily="34" charset="0"/>
              </a:rPr>
            </a:br>
            <a:r>
              <a:rPr lang="nl-NL" b="1" dirty="0" smtClean="0">
                <a:solidFill>
                  <a:srgbClr val="000066"/>
                </a:solidFill>
                <a:latin typeface="Arial" pitchFamily="34" charset="0"/>
                <a:cs typeface="Arial" pitchFamily="34" charset="0"/>
              </a:rPr>
              <a:t>IV	=  </a:t>
            </a:r>
            <a:r>
              <a:rPr lang="nl-NL" b="1" dirty="0" err="1" smtClean="0">
                <a:solidFill>
                  <a:srgbClr val="C00000"/>
                </a:solidFill>
                <a:latin typeface="Arial" pitchFamily="34" charset="0"/>
                <a:cs typeface="Arial" pitchFamily="34" charset="0"/>
              </a:rPr>
              <a:t>Congenital</a:t>
            </a:r>
            <a:endParaRPr lang="nl-NL" dirty="0">
              <a:solidFill>
                <a:srgbClr val="C00000"/>
              </a:solidFill>
              <a:latin typeface="Arial" pitchFamily="34" charset="0"/>
              <a:cs typeface="Arial" pitchFamily="34" charset="0"/>
            </a:endParaRPr>
          </a:p>
        </p:txBody>
      </p:sp>
      <p:grpSp>
        <p:nvGrpSpPr>
          <p:cNvPr id="2" name="Group 20"/>
          <p:cNvGrpSpPr>
            <a:grpSpLocks/>
          </p:cNvGrpSpPr>
          <p:nvPr/>
        </p:nvGrpSpPr>
        <p:grpSpPr bwMode="auto">
          <a:xfrm>
            <a:off x="2643188" y="1585913"/>
            <a:ext cx="3257550" cy="4557712"/>
            <a:chOff x="1152" y="1152"/>
            <a:chExt cx="2308" cy="2871"/>
          </a:xfrm>
        </p:grpSpPr>
        <p:sp>
          <p:nvSpPr>
            <p:cNvPr id="339977" name="Text Box 23"/>
            <p:cNvSpPr txBox="1">
              <a:spLocks noChangeArrowheads="1"/>
            </p:cNvSpPr>
            <p:nvPr/>
          </p:nvSpPr>
          <p:spPr bwMode="auto">
            <a:xfrm>
              <a:off x="2488" y="1421"/>
              <a:ext cx="431" cy="557"/>
            </a:xfrm>
            <a:prstGeom prst="rect">
              <a:avLst/>
            </a:prstGeom>
            <a:noFill/>
            <a:ln w="9525">
              <a:noFill/>
              <a:miter lim="800000"/>
              <a:headEnd/>
              <a:tailEnd/>
            </a:ln>
          </p:spPr>
          <p:txBody>
            <a:bodyPr wrap="none">
              <a:spAutoFit/>
            </a:bodyPr>
            <a:lstStyle/>
            <a:p>
              <a:r>
                <a:rPr lang="nl-NL" sz="3200" b="1">
                  <a:solidFill>
                    <a:srgbClr val="000066"/>
                  </a:solidFill>
                  <a:latin typeface="Arial" pitchFamily="34" charset="0"/>
                  <a:cs typeface="Arial" pitchFamily="34" charset="0"/>
                </a:rPr>
                <a:t>III</a:t>
              </a:r>
              <a:br>
                <a:rPr lang="nl-NL" sz="3200" b="1">
                  <a:solidFill>
                    <a:srgbClr val="000066"/>
                  </a:solidFill>
                  <a:latin typeface="Arial" pitchFamily="34" charset="0"/>
                  <a:cs typeface="Arial" pitchFamily="34" charset="0"/>
                </a:rPr>
              </a:br>
              <a:r>
                <a:rPr lang="nl-NL" b="1">
                  <a:solidFill>
                    <a:srgbClr val="000066"/>
                  </a:solidFill>
                  <a:latin typeface="Arial" pitchFamily="34" charset="0"/>
                  <a:cs typeface="Arial" pitchFamily="34" charset="0"/>
                </a:rPr>
                <a:t>500</a:t>
              </a:r>
              <a:endParaRPr lang="nl-NL" b="1">
                <a:solidFill>
                  <a:srgbClr val="000066"/>
                </a:solidFill>
                <a:cs typeface="Arial" pitchFamily="34" charset="0"/>
              </a:endParaRPr>
            </a:p>
          </p:txBody>
        </p:sp>
        <p:sp>
          <p:nvSpPr>
            <p:cNvPr id="339978" name="Text Box 24"/>
            <p:cNvSpPr txBox="1">
              <a:spLocks noChangeArrowheads="1"/>
            </p:cNvSpPr>
            <p:nvPr/>
          </p:nvSpPr>
          <p:spPr bwMode="auto">
            <a:xfrm>
              <a:off x="2929" y="1152"/>
              <a:ext cx="531" cy="557"/>
            </a:xfrm>
            <a:prstGeom prst="rect">
              <a:avLst/>
            </a:prstGeom>
            <a:noFill/>
            <a:ln w="9525">
              <a:noFill/>
              <a:miter lim="800000"/>
              <a:headEnd/>
              <a:tailEnd/>
            </a:ln>
          </p:spPr>
          <p:txBody>
            <a:bodyPr wrap="none">
              <a:spAutoFit/>
            </a:bodyPr>
            <a:lstStyle/>
            <a:p>
              <a:r>
                <a:rPr lang="nl-NL" sz="3200" b="1">
                  <a:solidFill>
                    <a:srgbClr val="000066"/>
                  </a:solidFill>
                  <a:latin typeface="Arial" pitchFamily="34" charset="0"/>
                  <a:cs typeface="Arial" pitchFamily="34" charset="0"/>
                </a:rPr>
                <a:t>IV</a:t>
              </a:r>
              <a:r>
                <a:rPr lang="nl-NL">
                  <a:solidFill>
                    <a:srgbClr val="000066"/>
                  </a:solidFill>
                  <a:latin typeface="Arial" pitchFamily="34" charset="0"/>
                  <a:cs typeface="Arial" pitchFamily="34" charset="0"/>
                </a:rPr>
                <a:t/>
              </a:r>
              <a:br>
                <a:rPr lang="nl-NL">
                  <a:solidFill>
                    <a:srgbClr val="000066"/>
                  </a:solidFill>
                  <a:latin typeface="Arial" pitchFamily="34" charset="0"/>
                  <a:cs typeface="Arial" pitchFamily="34" charset="0"/>
                </a:rPr>
              </a:br>
              <a:r>
                <a:rPr lang="nl-NL" b="1">
                  <a:solidFill>
                    <a:srgbClr val="000066"/>
                  </a:solidFill>
                  <a:latin typeface="Arial" pitchFamily="34" charset="0"/>
                  <a:cs typeface="Arial" pitchFamily="34" charset="0"/>
                </a:rPr>
                <a:t>1000</a:t>
              </a:r>
              <a:endParaRPr lang="nl-NL">
                <a:solidFill>
                  <a:srgbClr val="000066"/>
                </a:solidFill>
                <a:cs typeface="Arial" pitchFamily="34" charset="0"/>
              </a:endParaRPr>
            </a:p>
          </p:txBody>
        </p:sp>
        <p:sp>
          <p:nvSpPr>
            <p:cNvPr id="339979" name="Text Box 25"/>
            <p:cNvSpPr txBox="1">
              <a:spLocks noChangeArrowheads="1"/>
            </p:cNvSpPr>
            <p:nvPr/>
          </p:nvSpPr>
          <p:spPr bwMode="auto">
            <a:xfrm>
              <a:off x="1461" y="3024"/>
              <a:ext cx="331" cy="250"/>
            </a:xfrm>
            <a:prstGeom prst="rect">
              <a:avLst/>
            </a:prstGeom>
            <a:noFill/>
            <a:ln w="9525">
              <a:noFill/>
              <a:miter lim="800000"/>
              <a:headEnd/>
              <a:tailEnd/>
            </a:ln>
          </p:spPr>
          <p:txBody>
            <a:bodyPr wrap="none">
              <a:spAutoFit/>
            </a:bodyPr>
            <a:lstStyle/>
            <a:p>
              <a:r>
                <a:rPr lang="nl-NL" b="1">
                  <a:solidFill>
                    <a:srgbClr val="000066"/>
                  </a:solidFill>
                  <a:latin typeface="Arial" pitchFamily="34" charset="0"/>
                  <a:cs typeface="Arial" pitchFamily="34" charset="0"/>
                </a:rPr>
                <a:t>80</a:t>
              </a:r>
              <a:endParaRPr lang="nl-NL">
                <a:solidFill>
                  <a:srgbClr val="000066"/>
                </a:solidFill>
                <a:cs typeface="Arial" pitchFamily="34" charset="0"/>
              </a:endParaRPr>
            </a:p>
          </p:txBody>
        </p:sp>
        <p:sp>
          <p:nvSpPr>
            <p:cNvPr id="339980" name="Text Box 26"/>
            <p:cNvSpPr txBox="1">
              <a:spLocks noChangeArrowheads="1"/>
            </p:cNvSpPr>
            <p:nvPr/>
          </p:nvSpPr>
          <p:spPr bwMode="auto">
            <a:xfrm>
              <a:off x="1979" y="3312"/>
              <a:ext cx="531" cy="250"/>
            </a:xfrm>
            <a:prstGeom prst="rect">
              <a:avLst/>
            </a:prstGeom>
            <a:noFill/>
            <a:ln w="9525">
              <a:noFill/>
              <a:miter lim="800000"/>
              <a:headEnd/>
              <a:tailEnd/>
            </a:ln>
          </p:spPr>
          <p:txBody>
            <a:bodyPr wrap="none">
              <a:spAutoFit/>
            </a:bodyPr>
            <a:lstStyle/>
            <a:p>
              <a:r>
                <a:rPr lang="nl-NL" b="1">
                  <a:solidFill>
                    <a:srgbClr val="000066"/>
                  </a:solidFill>
                  <a:latin typeface="Arial" pitchFamily="34" charset="0"/>
                  <a:cs typeface="Arial" pitchFamily="34" charset="0"/>
                </a:rPr>
                <a:t>1000</a:t>
              </a:r>
              <a:endParaRPr lang="nl-NL">
                <a:solidFill>
                  <a:srgbClr val="000066"/>
                </a:solidFill>
                <a:cs typeface="Arial" pitchFamily="34" charset="0"/>
              </a:endParaRPr>
            </a:p>
          </p:txBody>
        </p:sp>
        <p:sp>
          <p:nvSpPr>
            <p:cNvPr id="339981" name="Text Box 27"/>
            <p:cNvSpPr txBox="1">
              <a:spLocks noChangeArrowheads="1"/>
            </p:cNvSpPr>
            <p:nvPr/>
          </p:nvSpPr>
          <p:spPr bwMode="auto">
            <a:xfrm>
              <a:off x="2496" y="3533"/>
              <a:ext cx="531" cy="250"/>
            </a:xfrm>
            <a:prstGeom prst="rect">
              <a:avLst/>
            </a:prstGeom>
            <a:noFill/>
            <a:ln w="9525">
              <a:noFill/>
              <a:miter lim="800000"/>
              <a:headEnd/>
              <a:tailEnd/>
            </a:ln>
          </p:spPr>
          <p:txBody>
            <a:bodyPr wrap="none">
              <a:spAutoFit/>
            </a:bodyPr>
            <a:lstStyle/>
            <a:p>
              <a:r>
                <a:rPr lang="nl-NL" b="1">
                  <a:solidFill>
                    <a:srgbClr val="000066"/>
                  </a:solidFill>
                  <a:latin typeface="Arial" pitchFamily="34" charset="0"/>
                  <a:cs typeface="Arial" pitchFamily="34" charset="0"/>
                </a:rPr>
                <a:t>2000</a:t>
              </a:r>
              <a:endParaRPr lang="nl-NL">
                <a:solidFill>
                  <a:srgbClr val="000066"/>
                </a:solidFill>
                <a:cs typeface="Arial" pitchFamily="34" charset="0"/>
              </a:endParaRPr>
            </a:p>
          </p:txBody>
        </p:sp>
        <p:sp>
          <p:nvSpPr>
            <p:cNvPr id="339982" name="Text Box 28"/>
            <p:cNvSpPr txBox="1">
              <a:spLocks noChangeArrowheads="1"/>
            </p:cNvSpPr>
            <p:nvPr/>
          </p:nvSpPr>
          <p:spPr bwMode="auto">
            <a:xfrm>
              <a:off x="2928" y="3773"/>
              <a:ext cx="531" cy="250"/>
            </a:xfrm>
            <a:prstGeom prst="rect">
              <a:avLst/>
            </a:prstGeom>
            <a:noFill/>
            <a:ln w="9525">
              <a:noFill/>
              <a:miter lim="800000"/>
              <a:headEnd/>
              <a:tailEnd/>
            </a:ln>
          </p:spPr>
          <p:txBody>
            <a:bodyPr wrap="none">
              <a:spAutoFit/>
            </a:bodyPr>
            <a:lstStyle/>
            <a:p>
              <a:r>
                <a:rPr lang="nl-NL" b="1">
                  <a:solidFill>
                    <a:srgbClr val="000066"/>
                  </a:solidFill>
                  <a:latin typeface="Arial" pitchFamily="34" charset="0"/>
                  <a:cs typeface="Arial" pitchFamily="34" charset="0"/>
                </a:rPr>
                <a:t>5000</a:t>
              </a:r>
              <a:endParaRPr lang="nl-NL">
                <a:solidFill>
                  <a:srgbClr val="000066"/>
                </a:solidFill>
                <a:latin typeface="Arial" pitchFamily="34" charset="0"/>
                <a:cs typeface="Arial" pitchFamily="34" charset="0"/>
              </a:endParaRPr>
            </a:p>
          </p:txBody>
        </p:sp>
        <p:grpSp>
          <p:nvGrpSpPr>
            <p:cNvPr id="3" name="Group 29"/>
            <p:cNvGrpSpPr>
              <a:grpSpLocks/>
            </p:cNvGrpSpPr>
            <p:nvPr/>
          </p:nvGrpSpPr>
          <p:grpSpPr bwMode="auto">
            <a:xfrm>
              <a:off x="1152" y="1680"/>
              <a:ext cx="2256" cy="2160"/>
              <a:chOff x="1152" y="1920"/>
              <a:chExt cx="2256" cy="2160"/>
            </a:xfrm>
          </p:grpSpPr>
          <p:sp>
            <p:nvSpPr>
              <p:cNvPr id="339984" name="AutoShape 30"/>
              <p:cNvSpPr>
                <a:spLocks noChangeArrowheads="1"/>
              </p:cNvSpPr>
              <p:nvPr/>
            </p:nvSpPr>
            <p:spPr bwMode="auto">
              <a:xfrm rot="-5400000">
                <a:off x="1387" y="2059"/>
                <a:ext cx="2160" cy="1882"/>
              </a:xfrm>
              <a:prstGeom prst="triangle">
                <a:avLst>
                  <a:gd name="adj" fmla="val 50000"/>
                </a:avLst>
              </a:prstGeom>
              <a:solidFill>
                <a:srgbClr val="CE0000"/>
              </a:solidFill>
              <a:ln w="9525">
                <a:noFill/>
                <a:miter lim="800000"/>
                <a:headEnd/>
                <a:tailEnd/>
              </a:ln>
            </p:spPr>
            <p:txBody>
              <a:bodyPr wrap="none" anchor="ctr"/>
              <a:lstStyle/>
              <a:p>
                <a:endParaRPr lang="nl-NL">
                  <a:solidFill>
                    <a:srgbClr val="000066"/>
                  </a:solidFill>
                  <a:cs typeface="Arial" pitchFamily="34" charset="0"/>
                </a:endParaRPr>
              </a:p>
            </p:txBody>
          </p:sp>
          <p:sp>
            <p:nvSpPr>
              <p:cNvPr id="339985" name="AutoShape 31"/>
              <p:cNvSpPr>
                <a:spLocks noChangeArrowheads="1"/>
              </p:cNvSpPr>
              <p:nvPr/>
            </p:nvSpPr>
            <p:spPr bwMode="auto">
              <a:xfrm rot="-5400000">
                <a:off x="1301" y="2160"/>
                <a:ext cx="1662" cy="1680"/>
              </a:xfrm>
              <a:prstGeom prst="triangle">
                <a:avLst>
                  <a:gd name="adj" fmla="val 50000"/>
                </a:avLst>
              </a:prstGeom>
              <a:solidFill>
                <a:srgbClr val="FF0000"/>
              </a:solidFill>
              <a:ln w="9525">
                <a:noFill/>
                <a:miter lim="800000"/>
                <a:headEnd/>
                <a:tailEnd/>
              </a:ln>
            </p:spPr>
            <p:txBody>
              <a:bodyPr wrap="none" anchor="ctr"/>
              <a:lstStyle/>
              <a:p>
                <a:endParaRPr lang="nl-NL">
                  <a:solidFill>
                    <a:srgbClr val="000066"/>
                  </a:solidFill>
                  <a:cs typeface="Arial" pitchFamily="34" charset="0"/>
                </a:endParaRPr>
              </a:p>
            </p:txBody>
          </p:sp>
          <p:sp>
            <p:nvSpPr>
              <p:cNvPr id="339986" name="AutoShape 32"/>
              <p:cNvSpPr>
                <a:spLocks noChangeArrowheads="1"/>
              </p:cNvSpPr>
              <p:nvPr/>
            </p:nvSpPr>
            <p:spPr bwMode="auto">
              <a:xfrm rot="-5400000">
                <a:off x="1263" y="2329"/>
                <a:ext cx="1164" cy="1342"/>
              </a:xfrm>
              <a:prstGeom prst="triangle">
                <a:avLst>
                  <a:gd name="adj" fmla="val 50000"/>
                </a:avLst>
              </a:prstGeom>
              <a:solidFill>
                <a:srgbClr val="FF5B5B"/>
              </a:solidFill>
              <a:ln w="9525">
                <a:noFill/>
                <a:miter lim="800000"/>
                <a:headEnd/>
                <a:tailEnd/>
              </a:ln>
            </p:spPr>
            <p:txBody>
              <a:bodyPr wrap="none" anchor="ctr"/>
              <a:lstStyle/>
              <a:p>
                <a:endParaRPr lang="nl-NL">
                  <a:solidFill>
                    <a:srgbClr val="000066"/>
                  </a:solidFill>
                  <a:cs typeface="Arial" pitchFamily="34" charset="0"/>
                </a:endParaRPr>
              </a:p>
            </p:txBody>
          </p:sp>
          <p:sp>
            <p:nvSpPr>
              <p:cNvPr id="339987" name="AutoShape 33"/>
              <p:cNvSpPr>
                <a:spLocks noChangeArrowheads="1"/>
              </p:cNvSpPr>
              <p:nvPr/>
            </p:nvSpPr>
            <p:spPr bwMode="auto">
              <a:xfrm rot="-5400000">
                <a:off x="1224" y="2568"/>
                <a:ext cx="720" cy="864"/>
              </a:xfrm>
              <a:prstGeom prst="triangle">
                <a:avLst>
                  <a:gd name="adj" fmla="val 51102"/>
                </a:avLst>
              </a:prstGeom>
              <a:solidFill>
                <a:schemeClr val="accent1"/>
              </a:solidFill>
              <a:ln w="9525">
                <a:noFill/>
                <a:miter lim="800000"/>
                <a:headEnd/>
                <a:tailEnd/>
              </a:ln>
            </p:spPr>
            <p:txBody>
              <a:bodyPr wrap="none" anchor="ctr"/>
              <a:lstStyle/>
              <a:p>
                <a:endParaRPr lang="nl-NL">
                  <a:solidFill>
                    <a:srgbClr val="000066"/>
                  </a:solidFill>
                  <a:cs typeface="Arial" pitchFamily="34" charset="0"/>
                </a:endParaRPr>
              </a:p>
            </p:txBody>
          </p:sp>
          <p:sp>
            <p:nvSpPr>
              <p:cNvPr id="339988" name="Text Box 34"/>
              <p:cNvSpPr txBox="1">
                <a:spLocks noChangeArrowheads="1"/>
              </p:cNvSpPr>
              <p:nvPr/>
            </p:nvSpPr>
            <p:spPr bwMode="auto">
              <a:xfrm>
                <a:off x="2102" y="2746"/>
                <a:ext cx="1114" cy="368"/>
              </a:xfrm>
              <a:prstGeom prst="rect">
                <a:avLst/>
              </a:prstGeom>
              <a:noFill/>
              <a:ln w="9525">
                <a:noFill/>
                <a:miter lim="800000"/>
                <a:headEnd/>
                <a:tailEnd/>
              </a:ln>
            </p:spPr>
            <p:txBody>
              <a:bodyPr wrap="none">
                <a:spAutoFit/>
              </a:bodyPr>
              <a:lstStyle/>
              <a:p>
                <a:r>
                  <a:rPr lang="nl-NL" sz="3200" b="1">
                    <a:solidFill>
                      <a:srgbClr val="00007A"/>
                    </a:solidFill>
                    <a:latin typeface="Arial" pitchFamily="34" charset="0"/>
                    <a:cs typeface="Arial" pitchFamily="34" charset="0"/>
                  </a:rPr>
                  <a:t>(CTG)n</a:t>
                </a:r>
                <a:endParaRPr lang="nl-NL" sz="3200" b="1">
                  <a:solidFill>
                    <a:srgbClr val="00007A"/>
                  </a:solidFill>
                  <a:cs typeface="Arial" pitchFamily="34" charset="0"/>
                </a:endParaRPr>
              </a:p>
            </p:txBody>
          </p:sp>
        </p:grpSp>
      </p:grpSp>
      <p:pic>
        <p:nvPicPr>
          <p:cNvPr id="339973" name="Picture 5" descr="genes no text rood"/>
          <p:cNvPicPr>
            <a:picLocks noChangeAspect="1" noChangeArrowheads="1"/>
          </p:cNvPicPr>
          <p:nvPr/>
        </p:nvPicPr>
        <p:blipFill>
          <a:blip r:embed="rId3" cstate="print"/>
          <a:srcRect/>
          <a:stretch>
            <a:fillRect/>
          </a:stretch>
        </p:blipFill>
        <p:spPr bwMode="auto">
          <a:xfrm>
            <a:off x="158750" y="2786063"/>
            <a:ext cx="2627313" cy="3035300"/>
          </a:xfrm>
          <a:prstGeom prst="rect">
            <a:avLst/>
          </a:prstGeom>
          <a:noFill/>
          <a:ln w="9525">
            <a:noFill/>
            <a:miter lim="800000"/>
            <a:headEnd/>
            <a:tailEnd/>
          </a:ln>
        </p:spPr>
      </p:pic>
      <p:sp>
        <p:nvSpPr>
          <p:cNvPr id="339974" name="Text Box 21"/>
          <p:cNvSpPr txBox="1">
            <a:spLocks noChangeArrowheads="1"/>
          </p:cNvSpPr>
          <p:nvPr/>
        </p:nvSpPr>
        <p:spPr bwMode="auto">
          <a:xfrm>
            <a:off x="3105150" y="2881313"/>
            <a:ext cx="466725" cy="884237"/>
          </a:xfrm>
          <a:prstGeom prst="rect">
            <a:avLst/>
          </a:prstGeom>
          <a:noFill/>
          <a:ln w="9525">
            <a:noFill/>
            <a:miter lim="800000"/>
            <a:headEnd/>
            <a:tailEnd/>
          </a:ln>
        </p:spPr>
        <p:txBody>
          <a:bodyPr wrap="none">
            <a:spAutoFit/>
          </a:bodyPr>
          <a:lstStyle/>
          <a:p>
            <a:r>
              <a:rPr lang="nl-NL" sz="3200" b="1">
                <a:solidFill>
                  <a:srgbClr val="000066"/>
                </a:solidFill>
                <a:latin typeface="Arial" pitchFamily="34" charset="0"/>
                <a:cs typeface="Arial" pitchFamily="34" charset="0"/>
              </a:rPr>
              <a:t>I</a:t>
            </a:r>
            <a:r>
              <a:rPr lang="nl-NL">
                <a:solidFill>
                  <a:srgbClr val="000066"/>
                </a:solidFill>
                <a:latin typeface="Arial" pitchFamily="34" charset="0"/>
                <a:cs typeface="Arial" pitchFamily="34" charset="0"/>
              </a:rPr>
              <a:t/>
            </a:r>
            <a:br>
              <a:rPr lang="nl-NL">
                <a:solidFill>
                  <a:srgbClr val="000066"/>
                </a:solidFill>
                <a:latin typeface="Arial" pitchFamily="34" charset="0"/>
                <a:cs typeface="Arial" pitchFamily="34" charset="0"/>
              </a:rPr>
            </a:br>
            <a:r>
              <a:rPr lang="nl-NL" b="1">
                <a:solidFill>
                  <a:srgbClr val="000066"/>
                </a:solidFill>
                <a:latin typeface="Arial" pitchFamily="34" charset="0"/>
                <a:cs typeface="Arial" pitchFamily="34" charset="0"/>
              </a:rPr>
              <a:t>40</a:t>
            </a:r>
            <a:endParaRPr lang="nl-NL">
              <a:solidFill>
                <a:srgbClr val="000066"/>
              </a:solidFill>
              <a:cs typeface="Arial" pitchFamily="34" charset="0"/>
            </a:endParaRPr>
          </a:p>
        </p:txBody>
      </p:sp>
      <p:sp>
        <p:nvSpPr>
          <p:cNvPr id="339975" name="Text Box 22"/>
          <p:cNvSpPr txBox="1">
            <a:spLocks noChangeArrowheads="1"/>
          </p:cNvSpPr>
          <p:nvPr/>
        </p:nvSpPr>
        <p:spPr bwMode="auto">
          <a:xfrm>
            <a:off x="3917950" y="2347913"/>
            <a:ext cx="608013" cy="884237"/>
          </a:xfrm>
          <a:prstGeom prst="rect">
            <a:avLst/>
          </a:prstGeom>
          <a:noFill/>
          <a:ln w="9525">
            <a:noFill/>
            <a:miter lim="800000"/>
            <a:headEnd/>
            <a:tailEnd/>
          </a:ln>
        </p:spPr>
        <p:txBody>
          <a:bodyPr wrap="none">
            <a:spAutoFit/>
          </a:bodyPr>
          <a:lstStyle/>
          <a:p>
            <a:r>
              <a:rPr lang="nl-NL" sz="3200" b="1">
                <a:solidFill>
                  <a:srgbClr val="000066"/>
                </a:solidFill>
                <a:latin typeface="Arial" pitchFamily="34" charset="0"/>
                <a:cs typeface="Arial" pitchFamily="34" charset="0"/>
              </a:rPr>
              <a:t>II</a:t>
            </a:r>
            <a:br>
              <a:rPr lang="nl-NL" sz="3200" b="1">
                <a:solidFill>
                  <a:srgbClr val="000066"/>
                </a:solidFill>
                <a:latin typeface="Arial" pitchFamily="34" charset="0"/>
                <a:cs typeface="Arial" pitchFamily="34" charset="0"/>
              </a:rPr>
            </a:br>
            <a:r>
              <a:rPr lang="nl-NL" b="1">
                <a:solidFill>
                  <a:srgbClr val="000066"/>
                </a:solidFill>
                <a:latin typeface="Arial" pitchFamily="34" charset="0"/>
                <a:cs typeface="Arial" pitchFamily="34" charset="0"/>
              </a:rPr>
              <a:t>100</a:t>
            </a:r>
            <a:endParaRPr lang="nl-NL">
              <a:solidFill>
                <a:srgbClr val="000066"/>
              </a:solidFill>
              <a:cs typeface="Arial" pitchFamily="34" charset="0"/>
            </a:endParaRPr>
          </a:p>
        </p:txBody>
      </p:sp>
      <p:sp>
        <p:nvSpPr>
          <p:cNvPr id="22" name="Rectangle 2"/>
          <p:cNvSpPr txBox="1">
            <a:spLocks noChangeArrowheads="1"/>
          </p:cNvSpPr>
          <p:nvPr/>
        </p:nvSpPr>
        <p:spPr>
          <a:xfrm>
            <a:off x="522000" y="620688"/>
            <a:ext cx="7469061" cy="533400"/>
          </a:xfrm>
          <a:prstGeom prst="rect">
            <a:avLst/>
          </a:prstGeom>
        </p:spPr>
        <p:txBody>
          <a:bodyPr/>
          <a:lstStyle/>
          <a:p>
            <a:pPr marL="0" marR="0" lvl="0" indent="0" algn="l" defTabSz="914400" rtl="0" eaLnBrk="1" fontAlgn="auto" latinLnBrk="0" hangingPunct="1">
              <a:lnSpc>
                <a:spcPts val="42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tx2"/>
                </a:solidFill>
                <a:effectLst/>
                <a:uLnTx/>
                <a:uFillTx/>
                <a:latin typeface="+mn-lt"/>
                <a:ea typeface="+mj-ea"/>
                <a:cs typeface="Calibri" pitchFamily="34" charset="0"/>
              </a:rPr>
              <a:t>Relation between disease severity and CTG repeat length</a:t>
            </a:r>
            <a:endParaRPr kumimoji="0" lang="nl-NL" sz="3600" b="1" i="0" u="none" strike="noStrike" kern="1200" cap="none" spc="0" normalizeH="0" baseline="0" noProof="0" dirty="0" smtClean="0">
              <a:ln>
                <a:noFill/>
              </a:ln>
              <a:solidFill>
                <a:schemeClr val="tx2"/>
              </a:solidFill>
              <a:effectLst/>
              <a:uLnTx/>
              <a:uFillTx/>
              <a:latin typeface="+mn-lt"/>
              <a:ea typeface="+mj-ea"/>
              <a:cs typeface="Calibri" pitchFamily="34" charset="0"/>
            </a:endParaRPr>
          </a:p>
        </p:txBody>
      </p:sp>
      <p:sp>
        <p:nvSpPr>
          <p:cNvPr id="23" name="Rectangle 16"/>
          <p:cNvSpPr txBox="1">
            <a:spLocks noChangeArrowheads="1"/>
          </p:cNvSpPr>
          <p:nvPr/>
        </p:nvSpPr>
        <p:spPr bwMode="auto">
          <a:xfrm>
            <a:off x="3062747" y="6266135"/>
            <a:ext cx="4245557" cy="403225"/>
          </a:xfrm>
          <a:prstGeom prst="rect">
            <a:avLst/>
          </a:prstGeom>
          <a:noFill/>
          <a:ln w="9525">
            <a:noFill/>
            <a:miter lim="800000"/>
            <a:headEnd/>
            <a:tailEnd/>
          </a:ln>
        </p:spPr>
        <p:txBody>
          <a:bodyPr/>
          <a:lstStyle/>
          <a:p>
            <a:pPr algn="l">
              <a:spcBef>
                <a:spcPct val="20000"/>
              </a:spcBef>
              <a:buClr>
                <a:srgbClr val="BE3100"/>
              </a:buClr>
              <a:buSzPct val="180000"/>
              <a:defRPr/>
            </a:pPr>
            <a:r>
              <a:rPr kumimoji="1" lang="nl-NL" sz="2000" kern="0" dirty="0" smtClean="0">
                <a:cs typeface="Calibri" pitchFamily="34" charset="0"/>
              </a:rPr>
              <a:t>N.B. </a:t>
            </a:r>
            <a:r>
              <a:rPr kumimoji="1" lang="nl-NL" sz="2000" kern="0" dirty="0" err="1" smtClean="0">
                <a:cs typeface="Calibri" pitchFamily="34" charset="0"/>
              </a:rPr>
              <a:t>Large</a:t>
            </a:r>
            <a:r>
              <a:rPr kumimoji="1" lang="nl-NL" sz="2000" kern="0" dirty="0" smtClean="0">
                <a:cs typeface="Calibri" pitchFamily="34" charset="0"/>
              </a:rPr>
              <a:t> </a:t>
            </a:r>
            <a:r>
              <a:rPr kumimoji="1" lang="nl-NL" sz="2000" kern="0" dirty="0" err="1" smtClean="0">
                <a:cs typeface="Calibri" pitchFamily="34" charset="0"/>
              </a:rPr>
              <a:t>variability</a:t>
            </a:r>
            <a:r>
              <a:rPr kumimoji="1" lang="nl-NL" sz="2000" kern="0" dirty="0" smtClean="0">
                <a:cs typeface="Calibri" pitchFamily="34" charset="0"/>
              </a:rPr>
              <a:t> </a:t>
            </a:r>
            <a:r>
              <a:rPr kumimoji="1" lang="nl-NL" sz="2000" kern="0" dirty="0" err="1" smtClean="0">
                <a:cs typeface="Calibri" pitchFamily="34" charset="0"/>
              </a:rPr>
              <a:t>between</a:t>
            </a:r>
            <a:r>
              <a:rPr kumimoji="1" lang="nl-NL" sz="2000" kern="0" dirty="0" smtClean="0">
                <a:cs typeface="Calibri" pitchFamily="34" charset="0"/>
              </a:rPr>
              <a:t> </a:t>
            </a:r>
            <a:r>
              <a:rPr kumimoji="1" lang="nl-NL" sz="2000" kern="0" dirty="0" err="1" smtClean="0">
                <a:cs typeface="Calibri" pitchFamily="34" charset="0"/>
              </a:rPr>
              <a:t>patients</a:t>
            </a:r>
            <a:r>
              <a:rPr kumimoji="1" lang="nl-NL" sz="2000" kern="0" dirty="0" smtClean="0">
                <a:cs typeface="Calibri" pitchFamily="34" charset="0"/>
              </a:rPr>
              <a:t> </a:t>
            </a:r>
            <a:endParaRPr kumimoji="1" lang="nl-NL" sz="2000" kern="0" dirty="0">
              <a:cs typeface="Calibri" pitchFamily="34" charset="0"/>
            </a:endParaRPr>
          </a:p>
        </p:txBody>
      </p:sp>
    </p:spTree>
    <p:extLst>
      <p:ext uri="{BB962C8B-B14F-4D97-AF65-F5344CB8AC3E}">
        <p14:creationId xmlns="" xmlns:p14="http://schemas.microsoft.com/office/powerpoint/2010/main" val="14056343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CTG-repeat</a:t>
            </a:r>
            <a:r>
              <a:rPr lang="nl-NL" dirty="0" smtClean="0"/>
              <a:t> is </a:t>
            </a:r>
            <a:r>
              <a:rPr lang="nl-NL" dirty="0" err="1" smtClean="0"/>
              <a:t>unstable</a:t>
            </a:r>
            <a:endParaRPr lang="nl-NL" dirty="0"/>
          </a:p>
        </p:txBody>
      </p:sp>
      <p:sp>
        <p:nvSpPr>
          <p:cNvPr id="3" name="Tijdelijke aanduiding voor inhoud 2"/>
          <p:cNvSpPr>
            <a:spLocks noGrp="1"/>
          </p:cNvSpPr>
          <p:nvPr>
            <p:ph idx="1"/>
          </p:nvPr>
        </p:nvSpPr>
        <p:spPr>
          <a:xfrm>
            <a:off x="3635896" y="2399979"/>
            <a:ext cx="4770080" cy="4125365"/>
          </a:xfrm>
        </p:spPr>
        <p:txBody>
          <a:bodyPr/>
          <a:lstStyle/>
          <a:p>
            <a:r>
              <a:rPr lang="nl-NL" sz="2400" dirty="0" smtClean="0">
                <a:solidFill>
                  <a:schemeClr val="tx2"/>
                </a:solidFill>
              </a:rPr>
              <a:t>Differents in different tissues (</a:t>
            </a:r>
            <a:r>
              <a:rPr lang="nl-NL" sz="2400" dirty="0" err="1" smtClean="0">
                <a:solidFill>
                  <a:schemeClr val="tx2"/>
                </a:solidFill>
              </a:rPr>
              <a:t>blood</a:t>
            </a:r>
            <a:r>
              <a:rPr lang="nl-NL" sz="2400" dirty="0" smtClean="0">
                <a:solidFill>
                  <a:schemeClr val="tx2"/>
                </a:solidFill>
              </a:rPr>
              <a:t>, </a:t>
            </a:r>
            <a:r>
              <a:rPr lang="nl-NL" sz="2400" dirty="0" err="1" smtClean="0">
                <a:solidFill>
                  <a:schemeClr val="tx2"/>
                </a:solidFill>
              </a:rPr>
              <a:t>muscle</a:t>
            </a:r>
            <a:r>
              <a:rPr lang="nl-NL" sz="2400" dirty="0" smtClean="0">
                <a:solidFill>
                  <a:schemeClr val="tx2"/>
                </a:solidFill>
              </a:rPr>
              <a:t>, </a:t>
            </a:r>
            <a:r>
              <a:rPr lang="nl-NL" sz="2400" dirty="0" err="1" smtClean="0">
                <a:solidFill>
                  <a:schemeClr val="tx2"/>
                </a:solidFill>
              </a:rPr>
              <a:t>heart</a:t>
            </a:r>
            <a:r>
              <a:rPr lang="nl-NL" sz="2400" dirty="0" smtClean="0">
                <a:solidFill>
                  <a:schemeClr val="tx2"/>
                </a:solidFill>
              </a:rPr>
              <a:t>, </a:t>
            </a:r>
            <a:r>
              <a:rPr lang="nl-NL" sz="2400" dirty="0" err="1" smtClean="0">
                <a:solidFill>
                  <a:schemeClr val="tx2"/>
                </a:solidFill>
              </a:rPr>
              <a:t>etc</a:t>
            </a:r>
            <a:r>
              <a:rPr lang="nl-NL" sz="2400" dirty="0" smtClean="0">
                <a:solidFill>
                  <a:schemeClr val="tx2"/>
                </a:solidFill>
              </a:rPr>
              <a:t>)</a:t>
            </a:r>
          </a:p>
          <a:p>
            <a:endParaRPr lang="nl-NL" sz="2400" dirty="0" smtClean="0">
              <a:solidFill>
                <a:schemeClr val="tx2"/>
              </a:solidFill>
            </a:endParaRPr>
          </a:p>
          <a:p>
            <a:r>
              <a:rPr lang="nl-NL" sz="2400" dirty="0" err="1" smtClean="0">
                <a:solidFill>
                  <a:schemeClr val="tx2"/>
                </a:solidFill>
              </a:rPr>
              <a:t>Changes</a:t>
            </a:r>
            <a:r>
              <a:rPr lang="nl-NL" sz="2400" dirty="0" smtClean="0">
                <a:solidFill>
                  <a:schemeClr val="tx2"/>
                </a:solidFill>
              </a:rPr>
              <a:t> over time</a:t>
            </a:r>
          </a:p>
          <a:p>
            <a:endParaRPr lang="nl-NL" sz="2400" dirty="0" smtClean="0">
              <a:solidFill>
                <a:schemeClr val="tx2"/>
              </a:solidFill>
            </a:endParaRPr>
          </a:p>
          <a:p>
            <a:r>
              <a:rPr lang="nl-NL" sz="2400" dirty="0" err="1" smtClean="0">
                <a:solidFill>
                  <a:schemeClr val="tx2"/>
                </a:solidFill>
              </a:rPr>
              <a:t>Changes</a:t>
            </a:r>
            <a:r>
              <a:rPr lang="nl-NL" sz="2400" dirty="0" smtClean="0">
                <a:solidFill>
                  <a:schemeClr val="tx2"/>
                </a:solidFill>
              </a:rPr>
              <a:t> </a:t>
            </a:r>
            <a:r>
              <a:rPr lang="nl-NL" sz="2400" dirty="0" err="1" smtClean="0">
                <a:solidFill>
                  <a:schemeClr val="tx2"/>
                </a:solidFill>
              </a:rPr>
              <a:t>when</a:t>
            </a:r>
            <a:r>
              <a:rPr lang="nl-NL" sz="2400" dirty="0" smtClean="0">
                <a:solidFill>
                  <a:schemeClr val="tx2"/>
                </a:solidFill>
              </a:rPr>
              <a:t> </a:t>
            </a:r>
            <a:r>
              <a:rPr lang="nl-NL" sz="2400" dirty="0" err="1" smtClean="0">
                <a:solidFill>
                  <a:schemeClr val="tx2"/>
                </a:solidFill>
              </a:rPr>
              <a:t>passed</a:t>
            </a:r>
            <a:r>
              <a:rPr lang="nl-NL" sz="2400" dirty="0" smtClean="0">
                <a:solidFill>
                  <a:schemeClr val="tx2"/>
                </a:solidFill>
              </a:rPr>
              <a:t> </a:t>
            </a:r>
            <a:r>
              <a:rPr lang="nl-NL" sz="2400" dirty="0" err="1" smtClean="0">
                <a:solidFill>
                  <a:schemeClr val="tx2"/>
                </a:solidFill>
              </a:rPr>
              <a:t>on</a:t>
            </a:r>
            <a:r>
              <a:rPr lang="nl-NL" sz="2400" dirty="0" smtClean="0">
                <a:solidFill>
                  <a:schemeClr val="tx2"/>
                </a:solidFill>
              </a:rPr>
              <a:t> to a </a:t>
            </a:r>
            <a:r>
              <a:rPr lang="nl-NL" sz="2400" dirty="0" err="1" smtClean="0">
                <a:solidFill>
                  <a:schemeClr val="tx2"/>
                </a:solidFill>
              </a:rPr>
              <a:t>child</a:t>
            </a:r>
            <a:r>
              <a:rPr lang="nl-NL" sz="2400" dirty="0" smtClean="0">
                <a:solidFill>
                  <a:schemeClr val="tx2"/>
                </a:solidFill>
              </a:rPr>
              <a:t> </a:t>
            </a:r>
          </a:p>
          <a:p>
            <a:endParaRPr lang="nl-NL" sz="2400" dirty="0">
              <a:solidFill>
                <a:schemeClr val="tx2"/>
              </a:solidFill>
            </a:endParaRPr>
          </a:p>
        </p:txBody>
      </p:sp>
      <p:pic>
        <p:nvPicPr>
          <p:cNvPr id="5" name="Picture 17" descr="genes no text rood"/>
          <p:cNvPicPr>
            <a:picLocks noChangeAspect="1" noChangeArrowheads="1"/>
          </p:cNvPicPr>
          <p:nvPr/>
        </p:nvPicPr>
        <p:blipFill>
          <a:blip r:embed="rId2" cstate="print"/>
          <a:srcRect/>
          <a:stretch>
            <a:fillRect/>
          </a:stretch>
        </p:blipFill>
        <p:spPr bwMode="auto">
          <a:xfrm>
            <a:off x="270123" y="2219796"/>
            <a:ext cx="2627313" cy="3035300"/>
          </a:xfrm>
          <a:prstGeom prst="rect">
            <a:avLst/>
          </a:prstGeom>
          <a:noFill/>
          <a:ln w="9525">
            <a:noFill/>
            <a:miter lim="800000"/>
            <a:headEnd/>
            <a:tailEnd/>
          </a:ln>
        </p:spPr>
      </p:pic>
      <p:pic>
        <p:nvPicPr>
          <p:cNvPr id="4" name="Picture 16" descr="genes expanded"/>
          <p:cNvPicPr>
            <a:picLocks noChangeAspect="1" noChangeArrowheads="1"/>
          </p:cNvPicPr>
          <p:nvPr/>
        </p:nvPicPr>
        <p:blipFill>
          <a:blip r:embed="rId3" cstate="print"/>
          <a:srcRect/>
          <a:stretch>
            <a:fillRect/>
          </a:stretch>
        </p:blipFill>
        <p:spPr bwMode="auto">
          <a:xfrm>
            <a:off x="2496294" y="2204864"/>
            <a:ext cx="339399" cy="34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err="1" smtClean="0"/>
              <a:t>Anticipation</a:t>
            </a:r>
            <a:endParaRPr lang="nl-NL" dirty="0"/>
          </a:p>
        </p:txBody>
      </p:sp>
      <p:sp>
        <p:nvSpPr>
          <p:cNvPr id="3" name="Ondertitel 2"/>
          <p:cNvSpPr>
            <a:spLocks noGrp="1"/>
          </p:cNvSpPr>
          <p:nvPr>
            <p:ph type="subTitle" idx="1"/>
          </p:nvPr>
        </p:nvSpPr>
        <p:spPr/>
        <p:txBody>
          <a:bodyPr/>
          <a:lstStyle/>
          <a:p>
            <a:r>
              <a:rPr lang="en-US" dirty="0" smtClean="0"/>
              <a:t>The disease symptoms tend to be more severe and occur earlier in successive generations</a:t>
            </a:r>
            <a:endParaRPr lang="nl-NL" dirty="0"/>
          </a:p>
        </p:txBody>
      </p:sp>
      <p:sp>
        <p:nvSpPr>
          <p:cNvPr id="4" name="Tijdelijke aanduiding voor tekst 3"/>
          <p:cNvSpPr>
            <a:spLocks noGrp="1"/>
          </p:cNvSpPr>
          <p:nvPr>
            <p:ph type="body" sz="quarter" idx="10"/>
          </p:nvPr>
        </p:nvSpPr>
        <p:spPr/>
        <p:txBody>
          <a:bodyPr/>
          <a:lstStyle/>
          <a:p>
            <a:endParaRPr lang="nl-NL"/>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p:cNvSpPr>
            <a:spLocks noGrp="1"/>
          </p:cNvSpPr>
          <p:nvPr>
            <p:ph type="title"/>
          </p:nvPr>
        </p:nvSpPr>
        <p:spPr/>
        <p:txBody>
          <a:bodyPr/>
          <a:lstStyle/>
          <a:p>
            <a:r>
              <a:rPr lang="nl-NL" dirty="0" err="1" smtClean="0"/>
              <a:t>Increased</a:t>
            </a:r>
            <a:r>
              <a:rPr lang="nl-NL" dirty="0" smtClean="0"/>
              <a:t> </a:t>
            </a:r>
            <a:r>
              <a:rPr lang="nl-NL" dirty="0" err="1" smtClean="0"/>
              <a:t>CTG-length</a:t>
            </a:r>
            <a:r>
              <a:rPr lang="nl-NL" dirty="0" smtClean="0"/>
              <a:t> </a:t>
            </a:r>
            <a:r>
              <a:rPr lang="nl-NL" dirty="0" err="1" smtClean="0"/>
              <a:t>when</a:t>
            </a:r>
            <a:r>
              <a:rPr lang="nl-NL" dirty="0" smtClean="0"/>
              <a:t> </a:t>
            </a:r>
            <a:r>
              <a:rPr lang="nl-NL" dirty="0" err="1" smtClean="0"/>
              <a:t>passed</a:t>
            </a:r>
            <a:r>
              <a:rPr lang="nl-NL" dirty="0" smtClean="0"/>
              <a:t> </a:t>
            </a:r>
            <a:r>
              <a:rPr lang="nl-NL" dirty="0" err="1" smtClean="0"/>
              <a:t>on</a:t>
            </a:r>
            <a:r>
              <a:rPr lang="nl-NL" dirty="0" smtClean="0"/>
              <a:t> </a:t>
            </a:r>
            <a:r>
              <a:rPr lang="nl-NL" dirty="0" err="1" smtClean="0"/>
              <a:t>from</a:t>
            </a:r>
            <a:r>
              <a:rPr lang="nl-NL" dirty="0" smtClean="0"/>
              <a:t> a </a:t>
            </a:r>
            <a:r>
              <a:rPr lang="nl-NL" dirty="0" err="1" smtClean="0"/>
              <a:t>parent</a:t>
            </a:r>
            <a:r>
              <a:rPr lang="nl-NL" dirty="0" smtClean="0"/>
              <a:t> to a </a:t>
            </a:r>
            <a:r>
              <a:rPr lang="nl-NL" dirty="0" err="1" smtClean="0"/>
              <a:t>child</a:t>
            </a:r>
            <a:endParaRPr lang="nl-NL" dirty="0"/>
          </a:p>
        </p:txBody>
      </p:sp>
      <p:pic>
        <p:nvPicPr>
          <p:cNvPr id="5" name="Picture 5" descr="stamboomdantic"/>
          <p:cNvPicPr>
            <a:picLocks noChangeAspect="1" noChangeArrowheads="1"/>
          </p:cNvPicPr>
          <p:nvPr/>
        </p:nvPicPr>
        <p:blipFill>
          <a:blip r:embed="rId2" cstate="print"/>
          <a:srcRect l="5046" t="5293" r="26099" b="8781"/>
          <a:stretch>
            <a:fillRect/>
          </a:stretch>
        </p:blipFill>
        <p:spPr bwMode="auto">
          <a:xfrm>
            <a:off x="3700462" y="2426867"/>
            <a:ext cx="2513012" cy="3324225"/>
          </a:xfrm>
          <a:prstGeom prst="rect">
            <a:avLst/>
          </a:prstGeom>
          <a:noFill/>
          <a:ln w="9525">
            <a:noFill/>
            <a:miter lim="800000"/>
            <a:headEnd/>
            <a:tailEnd/>
          </a:ln>
        </p:spPr>
      </p:pic>
      <p:sp>
        <p:nvSpPr>
          <p:cNvPr id="6" name="Text Box 6"/>
          <p:cNvSpPr txBox="1">
            <a:spLocks noChangeArrowheads="1"/>
          </p:cNvSpPr>
          <p:nvPr/>
        </p:nvSpPr>
        <p:spPr bwMode="auto">
          <a:xfrm>
            <a:off x="1335087" y="2415754"/>
            <a:ext cx="1647825" cy="369888"/>
          </a:xfrm>
          <a:prstGeom prst="rect">
            <a:avLst/>
          </a:prstGeom>
          <a:noFill/>
          <a:ln w="9525">
            <a:noFill/>
            <a:miter lim="800000"/>
            <a:headEnd/>
            <a:tailEnd/>
          </a:ln>
        </p:spPr>
        <p:txBody>
          <a:bodyPr wrap="none">
            <a:spAutoFit/>
          </a:bodyPr>
          <a:lstStyle/>
          <a:p>
            <a:r>
              <a:rPr lang="nl-NL" sz="1800" i="1">
                <a:latin typeface="Calibri" pitchFamily="34" charset="0"/>
                <a:cs typeface="Calibri" pitchFamily="34" charset="0"/>
              </a:rPr>
              <a:t>overgrootouder</a:t>
            </a:r>
          </a:p>
        </p:txBody>
      </p:sp>
      <p:sp>
        <p:nvSpPr>
          <p:cNvPr id="7" name="Text Box 7"/>
          <p:cNvSpPr txBox="1">
            <a:spLocks noChangeArrowheads="1"/>
          </p:cNvSpPr>
          <p:nvPr/>
        </p:nvSpPr>
        <p:spPr bwMode="auto">
          <a:xfrm>
            <a:off x="1762124" y="3400004"/>
            <a:ext cx="1238250" cy="369888"/>
          </a:xfrm>
          <a:prstGeom prst="rect">
            <a:avLst/>
          </a:prstGeom>
          <a:noFill/>
          <a:ln w="9525">
            <a:noFill/>
            <a:miter lim="800000"/>
            <a:headEnd/>
            <a:tailEnd/>
          </a:ln>
        </p:spPr>
        <p:txBody>
          <a:bodyPr wrap="none">
            <a:spAutoFit/>
          </a:bodyPr>
          <a:lstStyle/>
          <a:p>
            <a:r>
              <a:rPr lang="nl-NL" sz="1800" i="1">
                <a:latin typeface="Calibri" pitchFamily="34" charset="0"/>
                <a:cs typeface="Calibri" pitchFamily="34" charset="0"/>
              </a:rPr>
              <a:t>grootouder</a:t>
            </a:r>
          </a:p>
        </p:txBody>
      </p:sp>
      <p:sp>
        <p:nvSpPr>
          <p:cNvPr id="8" name="Text Box 8"/>
          <p:cNvSpPr txBox="1">
            <a:spLocks noChangeArrowheads="1"/>
          </p:cNvSpPr>
          <p:nvPr/>
        </p:nvSpPr>
        <p:spPr bwMode="auto">
          <a:xfrm>
            <a:off x="2276474" y="4385842"/>
            <a:ext cx="730250" cy="369887"/>
          </a:xfrm>
          <a:prstGeom prst="rect">
            <a:avLst/>
          </a:prstGeom>
          <a:noFill/>
          <a:ln w="9525">
            <a:noFill/>
            <a:miter lim="800000"/>
            <a:headEnd/>
            <a:tailEnd/>
          </a:ln>
        </p:spPr>
        <p:txBody>
          <a:bodyPr wrap="none">
            <a:spAutoFit/>
          </a:bodyPr>
          <a:lstStyle/>
          <a:p>
            <a:r>
              <a:rPr lang="nl-NL" sz="1800" i="1">
                <a:latin typeface="Calibri" pitchFamily="34" charset="0"/>
                <a:cs typeface="Calibri" pitchFamily="34" charset="0"/>
              </a:rPr>
              <a:t>ouder</a:t>
            </a:r>
          </a:p>
        </p:txBody>
      </p:sp>
      <p:sp>
        <p:nvSpPr>
          <p:cNvPr id="9" name="Text Box 9"/>
          <p:cNvSpPr txBox="1">
            <a:spLocks noChangeArrowheads="1"/>
          </p:cNvSpPr>
          <p:nvPr/>
        </p:nvSpPr>
        <p:spPr bwMode="auto">
          <a:xfrm>
            <a:off x="2435224" y="5371679"/>
            <a:ext cx="577850" cy="369888"/>
          </a:xfrm>
          <a:prstGeom prst="rect">
            <a:avLst/>
          </a:prstGeom>
          <a:noFill/>
          <a:ln w="9525">
            <a:noFill/>
            <a:miter lim="800000"/>
            <a:headEnd/>
            <a:tailEnd/>
          </a:ln>
        </p:spPr>
        <p:txBody>
          <a:bodyPr wrap="none">
            <a:spAutoFit/>
          </a:bodyPr>
          <a:lstStyle/>
          <a:p>
            <a:r>
              <a:rPr lang="nl-NL" sz="1800" i="1">
                <a:latin typeface="Calibri" pitchFamily="34" charset="0"/>
                <a:cs typeface="Calibri" pitchFamily="34" charset="0"/>
              </a:rPr>
              <a:t>kind</a:t>
            </a:r>
          </a:p>
        </p:txBody>
      </p:sp>
      <p:sp>
        <p:nvSpPr>
          <p:cNvPr id="10" name="Text Box 10"/>
          <p:cNvSpPr txBox="1">
            <a:spLocks noChangeArrowheads="1"/>
          </p:cNvSpPr>
          <p:nvPr/>
        </p:nvSpPr>
        <p:spPr bwMode="auto">
          <a:xfrm>
            <a:off x="5259387" y="2428454"/>
            <a:ext cx="419100" cy="369888"/>
          </a:xfrm>
          <a:prstGeom prst="rect">
            <a:avLst/>
          </a:prstGeom>
          <a:noFill/>
          <a:ln w="9525">
            <a:noFill/>
            <a:miter lim="800000"/>
            <a:headEnd/>
            <a:tailEnd/>
          </a:ln>
        </p:spPr>
        <p:txBody>
          <a:bodyPr wrap="none">
            <a:spAutoFit/>
          </a:bodyPr>
          <a:lstStyle/>
          <a:p>
            <a:r>
              <a:rPr lang="nl-NL" sz="1800" b="1">
                <a:latin typeface="Calibri" pitchFamily="34" charset="0"/>
                <a:cs typeface="Calibri" pitchFamily="34" charset="0"/>
              </a:rPr>
              <a:t>50</a:t>
            </a:r>
          </a:p>
        </p:txBody>
      </p:sp>
      <p:sp>
        <p:nvSpPr>
          <p:cNvPr id="11" name="Text Box 11"/>
          <p:cNvSpPr txBox="1">
            <a:spLocks noChangeArrowheads="1"/>
          </p:cNvSpPr>
          <p:nvPr/>
        </p:nvSpPr>
        <p:spPr bwMode="auto">
          <a:xfrm>
            <a:off x="5907087" y="3447629"/>
            <a:ext cx="536575" cy="369888"/>
          </a:xfrm>
          <a:prstGeom prst="rect">
            <a:avLst/>
          </a:prstGeom>
          <a:noFill/>
          <a:ln w="9525">
            <a:noFill/>
            <a:miter lim="800000"/>
            <a:headEnd/>
            <a:tailEnd/>
          </a:ln>
        </p:spPr>
        <p:txBody>
          <a:bodyPr wrap="none">
            <a:spAutoFit/>
          </a:bodyPr>
          <a:lstStyle/>
          <a:p>
            <a:r>
              <a:rPr lang="nl-NL" sz="1800" b="1">
                <a:latin typeface="Calibri" pitchFamily="34" charset="0"/>
                <a:cs typeface="Calibri" pitchFamily="34" charset="0"/>
              </a:rPr>
              <a:t>100</a:t>
            </a:r>
          </a:p>
        </p:txBody>
      </p:sp>
      <p:sp>
        <p:nvSpPr>
          <p:cNvPr id="12" name="Text Box 12"/>
          <p:cNvSpPr txBox="1">
            <a:spLocks noChangeArrowheads="1"/>
          </p:cNvSpPr>
          <p:nvPr/>
        </p:nvSpPr>
        <p:spPr bwMode="auto">
          <a:xfrm>
            <a:off x="4668837" y="4419179"/>
            <a:ext cx="536575" cy="369888"/>
          </a:xfrm>
          <a:prstGeom prst="rect">
            <a:avLst/>
          </a:prstGeom>
          <a:noFill/>
          <a:ln w="9525">
            <a:noFill/>
            <a:miter lim="800000"/>
            <a:headEnd/>
            <a:tailEnd/>
          </a:ln>
        </p:spPr>
        <p:txBody>
          <a:bodyPr wrap="none">
            <a:spAutoFit/>
          </a:bodyPr>
          <a:lstStyle/>
          <a:p>
            <a:r>
              <a:rPr lang="nl-NL" sz="1800" b="1">
                <a:latin typeface="Calibri" pitchFamily="34" charset="0"/>
                <a:cs typeface="Calibri" pitchFamily="34" charset="0"/>
              </a:rPr>
              <a:t>400</a:t>
            </a:r>
          </a:p>
        </p:txBody>
      </p:sp>
      <p:sp>
        <p:nvSpPr>
          <p:cNvPr id="13" name="Text Box 13"/>
          <p:cNvSpPr txBox="1">
            <a:spLocks noChangeArrowheads="1"/>
          </p:cNvSpPr>
          <p:nvPr/>
        </p:nvSpPr>
        <p:spPr bwMode="auto">
          <a:xfrm>
            <a:off x="5908674" y="5379617"/>
            <a:ext cx="654050" cy="369887"/>
          </a:xfrm>
          <a:prstGeom prst="rect">
            <a:avLst/>
          </a:prstGeom>
          <a:noFill/>
          <a:ln w="9525">
            <a:noFill/>
            <a:miter lim="800000"/>
            <a:headEnd/>
            <a:tailEnd/>
          </a:ln>
        </p:spPr>
        <p:txBody>
          <a:bodyPr wrap="none">
            <a:spAutoFit/>
          </a:bodyPr>
          <a:lstStyle/>
          <a:p>
            <a:r>
              <a:rPr lang="nl-NL" sz="1800" b="1" smtClean="0">
                <a:latin typeface="Calibri" pitchFamily="34" charset="0"/>
                <a:cs typeface="Calibri" pitchFamily="34" charset="0"/>
              </a:rPr>
              <a:t>1500</a:t>
            </a:r>
            <a:endParaRPr lang="nl-NL" sz="1800" b="1">
              <a:latin typeface="Calibri" pitchFamily="34" charset="0"/>
              <a:cs typeface="Calibri" pitchFamily="34" charset="0"/>
            </a:endParaRPr>
          </a:p>
        </p:txBody>
      </p:sp>
      <p:pic>
        <p:nvPicPr>
          <p:cNvPr id="14" name="Picture 15" descr="genes no text rood"/>
          <p:cNvPicPr>
            <a:picLocks noChangeAspect="1" noChangeArrowheads="1"/>
          </p:cNvPicPr>
          <p:nvPr/>
        </p:nvPicPr>
        <p:blipFill>
          <a:blip r:embed="rId3" cstate="print"/>
          <a:srcRect r="82599"/>
          <a:stretch>
            <a:fillRect/>
          </a:stretch>
        </p:blipFill>
        <p:spPr bwMode="auto">
          <a:xfrm>
            <a:off x="5993094" y="1626304"/>
            <a:ext cx="260350" cy="1727200"/>
          </a:xfrm>
          <a:prstGeom prst="rect">
            <a:avLst/>
          </a:prstGeom>
          <a:noFill/>
          <a:ln w="9525">
            <a:noFill/>
            <a:miter lim="800000"/>
            <a:headEnd/>
            <a:tailEnd/>
          </a:ln>
        </p:spPr>
      </p:pic>
      <p:sp>
        <p:nvSpPr>
          <p:cNvPr id="16" name="Freeform 20"/>
          <p:cNvSpPr>
            <a:spLocks/>
          </p:cNvSpPr>
          <p:nvPr/>
        </p:nvSpPr>
        <p:spPr bwMode="auto">
          <a:xfrm rot="276019">
            <a:off x="6368307" y="1954495"/>
            <a:ext cx="1871927" cy="3351152"/>
          </a:xfrm>
          <a:custGeom>
            <a:avLst/>
            <a:gdLst>
              <a:gd name="T0" fmla="*/ 0 w 923"/>
              <a:gd name="T1" fmla="*/ 0 h 1324"/>
              <a:gd name="T2" fmla="*/ 2147483647 w 923"/>
              <a:gd name="T3" fmla="*/ 2147483647 h 1324"/>
              <a:gd name="T4" fmla="*/ 2147483647 w 923"/>
              <a:gd name="T5" fmla="*/ 2147483647 h 1324"/>
              <a:gd name="T6" fmla="*/ 0 60000 65536"/>
              <a:gd name="T7" fmla="*/ 0 60000 65536"/>
              <a:gd name="T8" fmla="*/ 0 60000 65536"/>
              <a:gd name="T9" fmla="*/ 0 w 923"/>
              <a:gd name="T10" fmla="*/ 0 h 1324"/>
              <a:gd name="T11" fmla="*/ 923 w 923"/>
              <a:gd name="T12" fmla="*/ 1324 h 1324"/>
            </a:gdLst>
            <a:ahLst/>
            <a:cxnLst>
              <a:cxn ang="T6">
                <a:pos x="T0" y="T1"/>
              </a:cxn>
              <a:cxn ang="T7">
                <a:pos x="T2" y="T3"/>
              </a:cxn>
              <a:cxn ang="T8">
                <a:pos x="T4" y="T5"/>
              </a:cxn>
            </a:cxnLst>
            <a:rect l="T9" t="T10" r="T11" b="T12"/>
            <a:pathLst>
              <a:path w="923" h="1324">
                <a:moveTo>
                  <a:pt x="0" y="0"/>
                </a:moveTo>
                <a:cubicBezTo>
                  <a:pt x="340" y="229"/>
                  <a:pt x="681" y="459"/>
                  <a:pt x="802" y="680"/>
                </a:cubicBezTo>
                <a:cubicBezTo>
                  <a:pt x="923" y="901"/>
                  <a:pt x="823" y="1112"/>
                  <a:pt x="723" y="1324"/>
                </a:cubicBezTo>
              </a:path>
            </a:pathLst>
          </a:custGeom>
          <a:noFill/>
          <a:ln w="19050" cap="flat" cmpd="sng">
            <a:solidFill>
              <a:schemeClr val="tx1"/>
            </a:solidFill>
            <a:prstDash val="sysDot"/>
            <a:round/>
            <a:headEnd type="none" w="med" len="med"/>
            <a:tailEnd type="triangle" w="med" len="med"/>
          </a:ln>
        </p:spPr>
        <p:txBody>
          <a:bodyPr/>
          <a:lstStyle/>
          <a:p>
            <a:endParaRPr lang="nl-NL"/>
          </a:p>
        </p:txBody>
      </p:sp>
      <p:sp>
        <p:nvSpPr>
          <p:cNvPr id="18" name="Line 26"/>
          <p:cNvSpPr>
            <a:spLocks noChangeShapeType="1"/>
          </p:cNvSpPr>
          <p:nvPr/>
        </p:nvSpPr>
        <p:spPr bwMode="auto">
          <a:xfrm>
            <a:off x="3081337" y="2599904"/>
            <a:ext cx="1089025" cy="0"/>
          </a:xfrm>
          <a:prstGeom prst="line">
            <a:avLst/>
          </a:prstGeom>
          <a:noFill/>
          <a:ln w="9525">
            <a:solidFill>
              <a:schemeClr val="tx1"/>
            </a:solidFill>
            <a:prstDash val="dash"/>
            <a:round/>
            <a:headEnd/>
            <a:tailEnd/>
          </a:ln>
        </p:spPr>
        <p:txBody>
          <a:bodyPr/>
          <a:lstStyle/>
          <a:p>
            <a:endParaRPr lang="nl-NL"/>
          </a:p>
        </p:txBody>
      </p:sp>
      <p:sp>
        <p:nvSpPr>
          <p:cNvPr id="19" name="Line 27"/>
          <p:cNvSpPr>
            <a:spLocks noChangeShapeType="1"/>
          </p:cNvSpPr>
          <p:nvPr/>
        </p:nvSpPr>
        <p:spPr bwMode="auto">
          <a:xfrm>
            <a:off x="3079749" y="3654004"/>
            <a:ext cx="555625" cy="0"/>
          </a:xfrm>
          <a:prstGeom prst="line">
            <a:avLst/>
          </a:prstGeom>
          <a:noFill/>
          <a:ln w="9525">
            <a:solidFill>
              <a:schemeClr val="tx1"/>
            </a:solidFill>
            <a:prstDash val="dash"/>
            <a:round/>
            <a:headEnd/>
            <a:tailEnd/>
          </a:ln>
        </p:spPr>
        <p:txBody>
          <a:bodyPr/>
          <a:lstStyle/>
          <a:p>
            <a:endParaRPr lang="nl-NL"/>
          </a:p>
        </p:txBody>
      </p:sp>
      <p:sp>
        <p:nvSpPr>
          <p:cNvPr id="20" name="Line 28"/>
          <p:cNvSpPr>
            <a:spLocks noChangeShapeType="1"/>
          </p:cNvSpPr>
          <p:nvPr/>
        </p:nvSpPr>
        <p:spPr bwMode="auto">
          <a:xfrm>
            <a:off x="3070224" y="4600154"/>
            <a:ext cx="1522413" cy="0"/>
          </a:xfrm>
          <a:prstGeom prst="line">
            <a:avLst/>
          </a:prstGeom>
          <a:noFill/>
          <a:ln w="9525">
            <a:solidFill>
              <a:schemeClr val="tx1"/>
            </a:solidFill>
            <a:prstDash val="dash"/>
            <a:round/>
            <a:headEnd/>
            <a:tailEnd/>
          </a:ln>
        </p:spPr>
        <p:txBody>
          <a:bodyPr/>
          <a:lstStyle/>
          <a:p>
            <a:endParaRPr lang="nl-NL"/>
          </a:p>
        </p:txBody>
      </p:sp>
      <p:sp>
        <p:nvSpPr>
          <p:cNvPr id="21" name="Line 29"/>
          <p:cNvSpPr>
            <a:spLocks noChangeShapeType="1"/>
          </p:cNvSpPr>
          <p:nvPr/>
        </p:nvSpPr>
        <p:spPr bwMode="auto">
          <a:xfrm>
            <a:off x="3079749" y="5559004"/>
            <a:ext cx="1754188" cy="0"/>
          </a:xfrm>
          <a:prstGeom prst="line">
            <a:avLst/>
          </a:prstGeom>
          <a:noFill/>
          <a:ln w="9525">
            <a:solidFill>
              <a:schemeClr val="tx1"/>
            </a:solidFill>
            <a:prstDash val="dash"/>
            <a:round/>
            <a:headEnd/>
            <a:tailEnd/>
          </a:ln>
        </p:spPr>
        <p:txBody>
          <a:bodyPr/>
          <a:lstStyle/>
          <a:p>
            <a:endParaRPr lang="nl-NL"/>
          </a:p>
        </p:txBody>
      </p:sp>
      <p:sp>
        <p:nvSpPr>
          <p:cNvPr id="22" name="Tijdelijke aanduiding voor dianummer 3"/>
          <p:cNvSpPr txBox="1">
            <a:spLocks/>
          </p:cNvSpPr>
          <p:nvPr/>
        </p:nvSpPr>
        <p:spPr bwMode="auto">
          <a:xfrm>
            <a:off x="0" y="6492875"/>
            <a:ext cx="2133600" cy="365125"/>
          </a:xfrm>
          <a:prstGeom prst="rect">
            <a:avLst/>
          </a:prstGeom>
          <a:noFill/>
          <a:ln w="9525">
            <a:noFill/>
            <a:miter lim="800000"/>
            <a:headEnd/>
            <a:tailEnd/>
          </a:ln>
        </p:spPr>
        <p:txBody>
          <a:bodyPr/>
          <a:lstStyle/>
          <a:p>
            <a:pPr algn="l"/>
            <a:fld id="{2664CA42-F9A9-4A2F-9B8E-09834B287C58}" type="slidenum">
              <a:rPr lang="nl-NL" sz="1200">
                <a:latin typeface="Calibri" pitchFamily="34" charset="0"/>
                <a:cs typeface="Calibri" pitchFamily="34" charset="0"/>
              </a:rPr>
              <a:pPr algn="l"/>
              <a:t>35</a:t>
            </a:fld>
            <a:endParaRPr lang="nl-NL" sz="1200">
              <a:latin typeface="Calibri" pitchFamily="34" charset="0"/>
              <a:cs typeface="Calibri" pitchFamily="34" charset="0"/>
            </a:endParaRPr>
          </a:p>
        </p:txBody>
      </p:sp>
      <p:sp>
        <p:nvSpPr>
          <p:cNvPr id="24" name="Rechthoek 23"/>
          <p:cNvSpPr/>
          <p:nvPr/>
        </p:nvSpPr>
        <p:spPr>
          <a:xfrm>
            <a:off x="423081" y="6213143"/>
            <a:ext cx="8720919" cy="644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Picture 16" descr="genes expanded subextra"/>
          <p:cNvPicPr>
            <a:picLocks noChangeAspect="1" noChangeArrowheads="1"/>
          </p:cNvPicPr>
          <p:nvPr/>
        </p:nvPicPr>
        <p:blipFill>
          <a:blip r:embed="rId4" cstate="print"/>
          <a:srcRect l="12500" t="8836" b="10626"/>
          <a:stretch>
            <a:fillRect/>
          </a:stretch>
        </p:blipFill>
        <p:spPr bwMode="auto">
          <a:xfrm>
            <a:off x="7044771" y="2952750"/>
            <a:ext cx="228600" cy="3905250"/>
          </a:xfrm>
          <a:prstGeom prst="rect">
            <a:avLst/>
          </a:prstGeom>
          <a:noFill/>
          <a:ln w="9525">
            <a:noFill/>
            <a:miter lim="800000"/>
            <a:headEnd/>
            <a:tailEnd/>
          </a:ln>
        </p:spPr>
      </p:pic>
      <p:sp>
        <p:nvSpPr>
          <p:cNvPr id="27" name="Tekstvak 26"/>
          <p:cNvSpPr txBox="1"/>
          <p:nvPr/>
        </p:nvSpPr>
        <p:spPr>
          <a:xfrm>
            <a:off x="1115616" y="2411596"/>
            <a:ext cx="1944216" cy="369332"/>
          </a:xfrm>
          <a:prstGeom prst="rect">
            <a:avLst/>
          </a:prstGeom>
          <a:solidFill>
            <a:schemeClr val="bg2"/>
          </a:solidFill>
        </p:spPr>
        <p:txBody>
          <a:bodyPr wrap="square" rtlCol="0">
            <a:spAutoFit/>
          </a:bodyPr>
          <a:lstStyle/>
          <a:p>
            <a:r>
              <a:rPr lang="nl-NL" dirty="0" err="1" smtClean="0"/>
              <a:t>Great-grandparent</a:t>
            </a:r>
            <a:endParaRPr lang="nl-NL" dirty="0"/>
          </a:p>
        </p:txBody>
      </p:sp>
      <p:sp>
        <p:nvSpPr>
          <p:cNvPr id="28" name="Tekstvak 27"/>
          <p:cNvSpPr txBox="1"/>
          <p:nvPr/>
        </p:nvSpPr>
        <p:spPr>
          <a:xfrm>
            <a:off x="1475656" y="3491716"/>
            <a:ext cx="1512168" cy="369332"/>
          </a:xfrm>
          <a:prstGeom prst="rect">
            <a:avLst/>
          </a:prstGeom>
          <a:solidFill>
            <a:schemeClr val="bg2"/>
          </a:solidFill>
        </p:spPr>
        <p:txBody>
          <a:bodyPr wrap="square" rtlCol="0">
            <a:spAutoFit/>
          </a:bodyPr>
          <a:lstStyle/>
          <a:p>
            <a:r>
              <a:rPr lang="nl-NL" dirty="0" err="1" smtClean="0"/>
              <a:t>Grandparent</a:t>
            </a:r>
            <a:endParaRPr lang="nl-NL" dirty="0"/>
          </a:p>
        </p:txBody>
      </p:sp>
      <p:sp>
        <p:nvSpPr>
          <p:cNvPr id="30" name="Tekstvak 29"/>
          <p:cNvSpPr txBox="1"/>
          <p:nvPr/>
        </p:nvSpPr>
        <p:spPr>
          <a:xfrm>
            <a:off x="2123728" y="4365104"/>
            <a:ext cx="855712" cy="369332"/>
          </a:xfrm>
          <a:prstGeom prst="rect">
            <a:avLst/>
          </a:prstGeom>
          <a:solidFill>
            <a:schemeClr val="bg2"/>
          </a:solidFill>
        </p:spPr>
        <p:txBody>
          <a:bodyPr wrap="square" rtlCol="0">
            <a:spAutoFit/>
          </a:bodyPr>
          <a:lstStyle/>
          <a:p>
            <a:r>
              <a:rPr lang="nl-NL" dirty="0" err="1" smtClean="0"/>
              <a:t>Parent</a:t>
            </a:r>
            <a:endParaRPr lang="nl-NL" dirty="0"/>
          </a:p>
        </p:txBody>
      </p:sp>
      <p:sp>
        <p:nvSpPr>
          <p:cNvPr id="31" name="Tekstvak 30"/>
          <p:cNvSpPr txBox="1"/>
          <p:nvPr/>
        </p:nvSpPr>
        <p:spPr>
          <a:xfrm>
            <a:off x="2276128" y="5373216"/>
            <a:ext cx="783704" cy="369332"/>
          </a:xfrm>
          <a:prstGeom prst="rect">
            <a:avLst/>
          </a:prstGeom>
          <a:solidFill>
            <a:schemeClr val="bg2"/>
          </a:solidFill>
        </p:spPr>
        <p:txBody>
          <a:bodyPr wrap="square" rtlCol="0">
            <a:spAutoFit/>
          </a:bodyPr>
          <a:lstStyle/>
          <a:p>
            <a:r>
              <a:rPr lang="nl-NL" dirty="0" err="1" smtClean="0"/>
              <a:t>Child</a:t>
            </a:r>
            <a:endParaRPr lang="nl-NL" dirty="0"/>
          </a:p>
        </p:txBody>
      </p:sp>
    </p:spTree>
    <p:extLst>
      <p:ext uri="{BB962C8B-B14F-4D97-AF65-F5344CB8AC3E}">
        <p14:creationId xmlns="" xmlns:p14="http://schemas.microsoft.com/office/powerpoint/2010/main" val="39485840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p:cNvSpPr>
            <a:spLocks noGrp="1"/>
          </p:cNvSpPr>
          <p:nvPr>
            <p:ph type="title"/>
          </p:nvPr>
        </p:nvSpPr>
        <p:spPr/>
        <p:txBody>
          <a:bodyPr/>
          <a:lstStyle/>
          <a:p>
            <a:r>
              <a:rPr lang="nl-NL" dirty="0" err="1" smtClean="0"/>
              <a:t>Increased</a:t>
            </a:r>
            <a:r>
              <a:rPr lang="nl-NL" dirty="0" smtClean="0"/>
              <a:t> </a:t>
            </a:r>
            <a:r>
              <a:rPr lang="nl-NL" dirty="0" err="1" smtClean="0"/>
              <a:t>CTG-length</a:t>
            </a:r>
            <a:r>
              <a:rPr lang="nl-NL" dirty="0" smtClean="0"/>
              <a:t> </a:t>
            </a:r>
            <a:r>
              <a:rPr lang="nl-NL" dirty="0" err="1" smtClean="0"/>
              <a:t>when</a:t>
            </a:r>
            <a:r>
              <a:rPr lang="nl-NL" dirty="0" smtClean="0"/>
              <a:t> </a:t>
            </a:r>
            <a:r>
              <a:rPr lang="nl-NL" dirty="0" err="1" smtClean="0"/>
              <a:t>passed</a:t>
            </a:r>
            <a:r>
              <a:rPr lang="nl-NL" dirty="0" smtClean="0"/>
              <a:t> </a:t>
            </a:r>
            <a:r>
              <a:rPr lang="nl-NL" dirty="0" err="1" smtClean="0"/>
              <a:t>on</a:t>
            </a:r>
            <a:r>
              <a:rPr lang="nl-NL" dirty="0" smtClean="0"/>
              <a:t> </a:t>
            </a:r>
            <a:r>
              <a:rPr lang="nl-NL" dirty="0" err="1" smtClean="0"/>
              <a:t>from</a:t>
            </a:r>
            <a:r>
              <a:rPr lang="nl-NL" dirty="0" smtClean="0"/>
              <a:t> a </a:t>
            </a:r>
            <a:r>
              <a:rPr lang="nl-NL" dirty="0" err="1" smtClean="0"/>
              <a:t>parent</a:t>
            </a:r>
            <a:r>
              <a:rPr lang="nl-NL" dirty="0" smtClean="0"/>
              <a:t> to a </a:t>
            </a:r>
            <a:r>
              <a:rPr lang="nl-NL" dirty="0" err="1" smtClean="0"/>
              <a:t>child</a:t>
            </a:r>
            <a:endParaRPr lang="nl-NL" dirty="0"/>
          </a:p>
        </p:txBody>
      </p:sp>
      <p:pic>
        <p:nvPicPr>
          <p:cNvPr id="5" name="Picture 5" descr="stamboomdantic"/>
          <p:cNvPicPr>
            <a:picLocks noChangeAspect="1" noChangeArrowheads="1"/>
          </p:cNvPicPr>
          <p:nvPr/>
        </p:nvPicPr>
        <p:blipFill>
          <a:blip r:embed="rId2" cstate="print"/>
          <a:srcRect l="5046" t="5293" r="26099" b="8781"/>
          <a:stretch>
            <a:fillRect/>
          </a:stretch>
        </p:blipFill>
        <p:spPr bwMode="auto">
          <a:xfrm>
            <a:off x="3700462" y="2426867"/>
            <a:ext cx="2513012" cy="3324225"/>
          </a:xfrm>
          <a:prstGeom prst="rect">
            <a:avLst/>
          </a:prstGeom>
          <a:noFill/>
          <a:ln w="9525">
            <a:noFill/>
            <a:miter lim="800000"/>
            <a:headEnd/>
            <a:tailEnd/>
          </a:ln>
        </p:spPr>
      </p:pic>
      <p:sp>
        <p:nvSpPr>
          <p:cNvPr id="6" name="Text Box 6"/>
          <p:cNvSpPr txBox="1">
            <a:spLocks noChangeArrowheads="1"/>
          </p:cNvSpPr>
          <p:nvPr/>
        </p:nvSpPr>
        <p:spPr bwMode="auto">
          <a:xfrm>
            <a:off x="1335087" y="2415754"/>
            <a:ext cx="1647825" cy="369888"/>
          </a:xfrm>
          <a:prstGeom prst="rect">
            <a:avLst/>
          </a:prstGeom>
          <a:noFill/>
          <a:ln w="9525">
            <a:noFill/>
            <a:miter lim="800000"/>
            <a:headEnd/>
            <a:tailEnd/>
          </a:ln>
        </p:spPr>
        <p:txBody>
          <a:bodyPr wrap="none">
            <a:spAutoFit/>
          </a:bodyPr>
          <a:lstStyle/>
          <a:p>
            <a:r>
              <a:rPr lang="nl-NL" sz="1800" i="1">
                <a:latin typeface="Calibri" pitchFamily="34" charset="0"/>
                <a:cs typeface="Calibri" pitchFamily="34" charset="0"/>
              </a:rPr>
              <a:t>overgrootouder</a:t>
            </a:r>
          </a:p>
        </p:txBody>
      </p:sp>
      <p:sp>
        <p:nvSpPr>
          <p:cNvPr id="7" name="Text Box 7"/>
          <p:cNvSpPr txBox="1">
            <a:spLocks noChangeArrowheads="1"/>
          </p:cNvSpPr>
          <p:nvPr/>
        </p:nvSpPr>
        <p:spPr bwMode="auto">
          <a:xfrm>
            <a:off x="1762124" y="3400004"/>
            <a:ext cx="1238250" cy="369888"/>
          </a:xfrm>
          <a:prstGeom prst="rect">
            <a:avLst/>
          </a:prstGeom>
          <a:noFill/>
          <a:ln w="9525">
            <a:noFill/>
            <a:miter lim="800000"/>
            <a:headEnd/>
            <a:tailEnd/>
          </a:ln>
        </p:spPr>
        <p:txBody>
          <a:bodyPr wrap="none">
            <a:spAutoFit/>
          </a:bodyPr>
          <a:lstStyle/>
          <a:p>
            <a:r>
              <a:rPr lang="nl-NL" sz="1800" i="1">
                <a:latin typeface="Calibri" pitchFamily="34" charset="0"/>
                <a:cs typeface="Calibri" pitchFamily="34" charset="0"/>
              </a:rPr>
              <a:t>grootouder</a:t>
            </a:r>
          </a:p>
        </p:txBody>
      </p:sp>
      <p:sp>
        <p:nvSpPr>
          <p:cNvPr id="8" name="Text Box 8"/>
          <p:cNvSpPr txBox="1">
            <a:spLocks noChangeArrowheads="1"/>
          </p:cNvSpPr>
          <p:nvPr/>
        </p:nvSpPr>
        <p:spPr bwMode="auto">
          <a:xfrm>
            <a:off x="2276474" y="4385842"/>
            <a:ext cx="730250" cy="369887"/>
          </a:xfrm>
          <a:prstGeom prst="rect">
            <a:avLst/>
          </a:prstGeom>
          <a:noFill/>
          <a:ln w="9525">
            <a:noFill/>
            <a:miter lim="800000"/>
            <a:headEnd/>
            <a:tailEnd/>
          </a:ln>
        </p:spPr>
        <p:txBody>
          <a:bodyPr wrap="none">
            <a:spAutoFit/>
          </a:bodyPr>
          <a:lstStyle/>
          <a:p>
            <a:r>
              <a:rPr lang="nl-NL" sz="1800" i="1">
                <a:latin typeface="Calibri" pitchFamily="34" charset="0"/>
                <a:cs typeface="Calibri" pitchFamily="34" charset="0"/>
              </a:rPr>
              <a:t>ouder</a:t>
            </a:r>
          </a:p>
        </p:txBody>
      </p:sp>
      <p:sp>
        <p:nvSpPr>
          <p:cNvPr id="9" name="Text Box 9"/>
          <p:cNvSpPr txBox="1">
            <a:spLocks noChangeArrowheads="1"/>
          </p:cNvSpPr>
          <p:nvPr/>
        </p:nvSpPr>
        <p:spPr bwMode="auto">
          <a:xfrm>
            <a:off x="2435224" y="5371679"/>
            <a:ext cx="577850" cy="369888"/>
          </a:xfrm>
          <a:prstGeom prst="rect">
            <a:avLst/>
          </a:prstGeom>
          <a:noFill/>
          <a:ln w="9525">
            <a:noFill/>
            <a:miter lim="800000"/>
            <a:headEnd/>
            <a:tailEnd/>
          </a:ln>
        </p:spPr>
        <p:txBody>
          <a:bodyPr wrap="none">
            <a:spAutoFit/>
          </a:bodyPr>
          <a:lstStyle/>
          <a:p>
            <a:r>
              <a:rPr lang="nl-NL" sz="1800" i="1">
                <a:latin typeface="Calibri" pitchFamily="34" charset="0"/>
                <a:cs typeface="Calibri" pitchFamily="34" charset="0"/>
              </a:rPr>
              <a:t>kind</a:t>
            </a:r>
          </a:p>
        </p:txBody>
      </p:sp>
      <p:sp>
        <p:nvSpPr>
          <p:cNvPr id="10" name="Text Box 10"/>
          <p:cNvSpPr txBox="1">
            <a:spLocks noChangeArrowheads="1"/>
          </p:cNvSpPr>
          <p:nvPr/>
        </p:nvSpPr>
        <p:spPr bwMode="auto">
          <a:xfrm>
            <a:off x="5259387" y="2428454"/>
            <a:ext cx="419100" cy="369888"/>
          </a:xfrm>
          <a:prstGeom prst="rect">
            <a:avLst/>
          </a:prstGeom>
          <a:noFill/>
          <a:ln w="9525">
            <a:noFill/>
            <a:miter lim="800000"/>
            <a:headEnd/>
            <a:tailEnd/>
          </a:ln>
        </p:spPr>
        <p:txBody>
          <a:bodyPr wrap="none">
            <a:spAutoFit/>
          </a:bodyPr>
          <a:lstStyle/>
          <a:p>
            <a:r>
              <a:rPr lang="nl-NL" sz="1800" b="1">
                <a:latin typeface="Calibri" pitchFamily="34" charset="0"/>
                <a:cs typeface="Calibri" pitchFamily="34" charset="0"/>
              </a:rPr>
              <a:t>50</a:t>
            </a:r>
          </a:p>
        </p:txBody>
      </p:sp>
      <p:sp>
        <p:nvSpPr>
          <p:cNvPr id="11" name="Text Box 11"/>
          <p:cNvSpPr txBox="1">
            <a:spLocks noChangeArrowheads="1"/>
          </p:cNvSpPr>
          <p:nvPr/>
        </p:nvSpPr>
        <p:spPr bwMode="auto">
          <a:xfrm>
            <a:off x="5907087" y="3447629"/>
            <a:ext cx="536575" cy="369888"/>
          </a:xfrm>
          <a:prstGeom prst="rect">
            <a:avLst/>
          </a:prstGeom>
          <a:noFill/>
          <a:ln w="9525">
            <a:noFill/>
            <a:miter lim="800000"/>
            <a:headEnd/>
            <a:tailEnd/>
          </a:ln>
        </p:spPr>
        <p:txBody>
          <a:bodyPr wrap="none">
            <a:spAutoFit/>
          </a:bodyPr>
          <a:lstStyle/>
          <a:p>
            <a:r>
              <a:rPr lang="nl-NL" sz="1800" b="1">
                <a:latin typeface="Calibri" pitchFamily="34" charset="0"/>
                <a:cs typeface="Calibri" pitchFamily="34" charset="0"/>
              </a:rPr>
              <a:t>100</a:t>
            </a:r>
          </a:p>
        </p:txBody>
      </p:sp>
      <p:sp>
        <p:nvSpPr>
          <p:cNvPr id="12" name="Text Box 12"/>
          <p:cNvSpPr txBox="1">
            <a:spLocks noChangeArrowheads="1"/>
          </p:cNvSpPr>
          <p:nvPr/>
        </p:nvSpPr>
        <p:spPr bwMode="auto">
          <a:xfrm>
            <a:off x="4668837" y="4419179"/>
            <a:ext cx="536575" cy="369888"/>
          </a:xfrm>
          <a:prstGeom prst="rect">
            <a:avLst/>
          </a:prstGeom>
          <a:noFill/>
          <a:ln w="9525">
            <a:noFill/>
            <a:miter lim="800000"/>
            <a:headEnd/>
            <a:tailEnd/>
          </a:ln>
        </p:spPr>
        <p:txBody>
          <a:bodyPr wrap="none">
            <a:spAutoFit/>
          </a:bodyPr>
          <a:lstStyle/>
          <a:p>
            <a:r>
              <a:rPr lang="nl-NL" sz="1800" b="1">
                <a:latin typeface="Calibri" pitchFamily="34" charset="0"/>
                <a:cs typeface="Calibri" pitchFamily="34" charset="0"/>
              </a:rPr>
              <a:t>400</a:t>
            </a:r>
          </a:p>
        </p:txBody>
      </p:sp>
      <p:sp>
        <p:nvSpPr>
          <p:cNvPr id="13" name="Text Box 13"/>
          <p:cNvSpPr txBox="1">
            <a:spLocks noChangeArrowheads="1"/>
          </p:cNvSpPr>
          <p:nvPr/>
        </p:nvSpPr>
        <p:spPr bwMode="auto">
          <a:xfrm>
            <a:off x="5908674" y="5379617"/>
            <a:ext cx="654050" cy="369887"/>
          </a:xfrm>
          <a:prstGeom prst="rect">
            <a:avLst/>
          </a:prstGeom>
          <a:noFill/>
          <a:ln w="9525">
            <a:noFill/>
            <a:miter lim="800000"/>
            <a:headEnd/>
            <a:tailEnd/>
          </a:ln>
        </p:spPr>
        <p:txBody>
          <a:bodyPr wrap="none">
            <a:spAutoFit/>
          </a:bodyPr>
          <a:lstStyle/>
          <a:p>
            <a:r>
              <a:rPr lang="nl-NL" sz="1800" b="1" smtClean="0">
                <a:latin typeface="Calibri" pitchFamily="34" charset="0"/>
                <a:cs typeface="Calibri" pitchFamily="34" charset="0"/>
              </a:rPr>
              <a:t>1500</a:t>
            </a:r>
            <a:endParaRPr lang="nl-NL" sz="1800" b="1">
              <a:latin typeface="Calibri" pitchFamily="34" charset="0"/>
              <a:cs typeface="Calibri" pitchFamily="34" charset="0"/>
            </a:endParaRPr>
          </a:p>
        </p:txBody>
      </p:sp>
      <p:pic>
        <p:nvPicPr>
          <p:cNvPr id="14" name="Picture 15" descr="genes no text rood"/>
          <p:cNvPicPr>
            <a:picLocks noChangeAspect="1" noChangeArrowheads="1"/>
          </p:cNvPicPr>
          <p:nvPr/>
        </p:nvPicPr>
        <p:blipFill>
          <a:blip r:embed="rId3" cstate="print"/>
          <a:srcRect r="82599"/>
          <a:stretch>
            <a:fillRect/>
          </a:stretch>
        </p:blipFill>
        <p:spPr bwMode="auto">
          <a:xfrm>
            <a:off x="5993094" y="1626304"/>
            <a:ext cx="260350" cy="1727200"/>
          </a:xfrm>
          <a:prstGeom prst="rect">
            <a:avLst/>
          </a:prstGeom>
          <a:noFill/>
          <a:ln w="9525">
            <a:noFill/>
            <a:miter lim="800000"/>
            <a:headEnd/>
            <a:tailEnd/>
          </a:ln>
        </p:spPr>
      </p:pic>
      <p:sp>
        <p:nvSpPr>
          <p:cNvPr id="16" name="Freeform 20"/>
          <p:cNvSpPr>
            <a:spLocks/>
          </p:cNvSpPr>
          <p:nvPr/>
        </p:nvSpPr>
        <p:spPr bwMode="auto">
          <a:xfrm rot="276019">
            <a:off x="6368307" y="1954495"/>
            <a:ext cx="1871927" cy="3351152"/>
          </a:xfrm>
          <a:custGeom>
            <a:avLst/>
            <a:gdLst>
              <a:gd name="T0" fmla="*/ 0 w 923"/>
              <a:gd name="T1" fmla="*/ 0 h 1324"/>
              <a:gd name="T2" fmla="*/ 2147483647 w 923"/>
              <a:gd name="T3" fmla="*/ 2147483647 h 1324"/>
              <a:gd name="T4" fmla="*/ 2147483647 w 923"/>
              <a:gd name="T5" fmla="*/ 2147483647 h 1324"/>
              <a:gd name="T6" fmla="*/ 0 60000 65536"/>
              <a:gd name="T7" fmla="*/ 0 60000 65536"/>
              <a:gd name="T8" fmla="*/ 0 60000 65536"/>
              <a:gd name="T9" fmla="*/ 0 w 923"/>
              <a:gd name="T10" fmla="*/ 0 h 1324"/>
              <a:gd name="T11" fmla="*/ 923 w 923"/>
              <a:gd name="T12" fmla="*/ 1324 h 1324"/>
            </a:gdLst>
            <a:ahLst/>
            <a:cxnLst>
              <a:cxn ang="T6">
                <a:pos x="T0" y="T1"/>
              </a:cxn>
              <a:cxn ang="T7">
                <a:pos x="T2" y="T3"/>
              </a:cxn>
              <a:cxn ang="T8">
                <a:pos x="T4" y="T5"/>
              </a:cxn>
            </a:cxnLst>
            <a:rect l="T9" t="T10" r="T11" b="T12"/>
            <a:pathLst>
              <a:path w="923" h="1324">
                <a:moveTo>
                  <a:pt x="0" y="0"/>
                </a:moveTo>
                <a:cubicBezTo>
                  <a:pt x="340" y="229"/>
                  <a:pt x="681" y="459"/>
                  <a:pt x="802" y="680"/>
                </a:cubicBezTo>
                <a:cubicBezTo>
                  <a:pt x="923" y="901"/>
                  <a:pt x="823" y="1112"/>
                  <a:pt x="723" y="1324"/>
                </a:cubicBezTo>
              </a:path>
            </a:pathLst>
          </a:custGeom>
          <a:noFill/>
          <a:ln w="19050" cap="flat" cmpd="sng">
            <a:solidFill>
              <a:schemeClr val="tx1"/>
            </a:solidFill>
            <a:prstDash val="sysDot"/>
            <a:round/>
            <a:headEnd type="none" w="med" len="med"/>
            <a:tailEnd type="triangle" w="med" len="med"/>
          </a:ln>
        </p:spPr>
        <p:txBody>
          <a:bodyPr/>
          <a:lstStyle/>
          <a:p>
            <a:endParaRPr lang="nl-NL"/>
          </a:p>
        </p:txBody>
      </p:sp>
      <p:sp>
        <p:nvSpPr>
          <p:cNvPr id="18" name="Line 26"/>
          <p:cNvSpPr>
            <a:spLocks noChangeShapeType="1"/>
          </p:cNvSpPr>
          <p:nvPr/>
        </p:nvSpPr>
        <p:spPr bwMode="auto">
          <a:xfrm>
            <a:off x="3081337" y="2599904"/>
            <a:ext cx="1089025" cy="0"/>
          </a:xfrm>
          <a:prstGeom prst="line">
            <a:avLst/>
          </a:prstGeom>
          <a:noFill/>
          <a:ln w="9525">
            <a:solidFill>
              <a:schemeClr val="tx1"/>
            </a:solidFill>
            <a:prstDash val="dash"/>
            <a:round/>
            <a:headEnd/>
            <a:tailEnd/>
          </a:ln>
        </p:spPr>
        <p:txBody>
          <a:bodyPr/>
          <a:lstStyle/>
          <a:p>
            <a:endParaRPr lang="nl-NL"/>
          </a:p>
        </p:txBody>
      </p:sp>
      <p:sp>
        <p:nvSpPr>
          <p:cNvPr id="19" name="Line 27"/>
          <p:cNvSpPr>
            <a:spLocks noChangeShapeType="1"/>
          </p:cNvSpPr>
          <p:nvPr/>
        </p:nvSpPr>
        <p:spPr bwMode="auto">
          <a:xfrm>
            <a:off x="3079749" y="3654004"/>
            <a:ext cx="555625" cy="0"/>
          </a:xfrm>
          <a:prstGeom prst="line">
            <a:avLst/>
          </a:prstGeom>
          <a:noFill/>
          <a:ln w="9525">
            <a:solidFill>
              <a:schemeClr val="tx1"/>
            </a:solidFill>
            <a:prstDash val="dash"/>
            <a:round/>
            <a:headEnd/>
            <a:tailEnd/>
          </a:ln>
        </p:spPr>
        <p:txBody>
          <a:bodyPr/>
          <a:lstStyle/>
          <a:p>
            <a:endParaRPr lang="nl-NL"/>
          </a:p>
        </p:txBody>
      </p:sp>
      <p:sp>
        <p:nvSpPr>
          <p:cNvPr id="20" name="Line 28"/>
          <p:cNvSpPr>
            <a:spLocks noChangeShapeType="1"/>
          </p:cNvSpPr>
          <p:nvPr/>
        </p:nvSpPr>
        <p:spPr bwMode="auto">
          <a:xfrm>
            <a:off x="3070224" y="4600154"/>
            <a:ext cx="1522413" cy="0"/>
          </a:xfrm>
          <a:prstGeom prst="line">
            <a:avLst/>
          </a:prstGeom>
          <a:noFill/>
          <a:ln w="9525">
            <a:solidFill>
              <a:schemeClr val="tx1"/>
            </a:solidFill>
            <a:prstDash val="dash"/>
            <a:round/>
            <a:headEnd/>
            <a:tailEnd/>
          </a:ln>
        </p:spPr>
        <p:txBody>
          <a:bodyPr/>
          <a:lstStyle/>
          <a:p>
            <a:endParaRPr lang="nl-NL"/>
          </a:p>
        </p:txBody>
      </p:sp>
      <p:sp>
        <p:nvSpPr>
          <p:cNvPr id="21" name="Line 29"/>
          <p:cNvSpPr>
            <a:spLocks noChangeShapeType="1"/>
          </p:cNvSpPr>
          <p:nvPr/>
        </p:nvSpPr>
        <p:spPr bwMode="auto">
          <a:xfrm>
            <a:off x="3079749" y="5559004"/>
            <a:ext cx="1754188" cy="0"/>
          </a:xfrm>
          <a:prstGeom prst="line">
            <a:avLst/>
          </a:prstGeom>
          <a:noFill/>
          <a:ln w="9525">
            <a:solidFill>
              <a:schemeClr val="tx1"/>
            </a:solidFill>
            <a:prstDash val="dash"/>
            <a:round/>
            <a:headEnd/>
            <a:tailEnd/>
          </a:ln>
        </p:spPr>
        <p:txBody>
          <a:bodyPr/>
          <a:lstStyle/>
          <a:p>
            <a:endParaRPr lang="nl-NL"/>
          </a:p>
        </p:txBody>
      </p:sp>
      <p:sp>
        <p:nvSpPr>
          <p:cNvPr id="22" name="Tijdelijke aanduiding voor dianummer 3"/>
          <p:cNvSpPr txBox="1">
            <a:spLocks/>
          </p:cNvSpPr>
          <p:nvPr/>
        </p:nvSpPr>
        <p:spPr bwMode="auto">
          <a:xfrm>
            <a:off x="0" y="6492875"/>
            <a:ext cx="2133600" cy="365125"/>
          </a:xfrm>
          <a:prstGeom prst="rect">
            <a:avLst/>
          </a:prstGeom>
          <a:noFill/>
          <a:ln w="9525">
            <a:noFill/>
            <a:miter lim="800000"/>
            <a:headEnd/>
            <a:tailEnd/>
          </a:ln>
        </p:spPr>
        <p:txBody>
          <a:bodyPr/>
          <a:lstStyle/>
          <a:p>
            <a:pPr algn="l"/>
            <a:fld id="{2664CA42-F9A9-4A2F-9B8E-09834B287C58}" type="slidenum">
              <a:rPr lang="nl-NL" sz="1200">
                <a:latin typeface="Calibri" pitchFamily="34" charset="0"/>
                <a:cs typeface="Calibri" pitchFamily="34" charset="0"/>
              </a:rPr>
              <a:pPr algn="l"/>
              <a:t>36</a:t>
            </a:fld>
            <a:endParaRPr lang="nl-NL" sz="1200">
              <a:latin typeface="Calibri" pitchFamily="34" charset="0"/>
              <a:cs typeface="Calibri" pitchFamily="34" charset="0"/>
            </a:endParaRPr>
          </a:p>
        </p:txBody>
      </p:sp>
      <p:sp>
        <p:nvSpPr>
          <p:cNvPr id="24" name="Rechthoek 23"/>
          <p:cNvSpPr/>
          <p:nvPr/>
        </p:nvSpPr>
        <p:spPr>
          <a:xfrm>
            <a:off x="423081" y="6213143"/>
            <a:ext cx="8720919" cy="644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Picture 16" descr="genes expanded subextra"/>
          <p:cNvPicPr>
            <a:picLocks noChangeAspect="1" noChangeArrowheads="1"/>
          </p:cNvPicPr>
          <p:nvPr/>
        </p:nvPicPr>
        <p:blipFill>
          <a:blip r:embed="rId4" cstate="print"/>
          <a:srcRect l="12500" t="8836" b="10626"/>
          <a:stretch>
            <a:fillRect/>
          </a:stretch>
        </p:blipFill>
        <p:spPr bwMode="auto">
          <a:xfrm>
            <a:off x="7044771" y="2952750"/>
            <a:ext cx="228600" cy="3905250"/>
          </a:xfrm>
          <a:prstGeom prst="rect">
            <a:avLst/>
          </a:prstGeom>
          <a:noFill/>
          <a:ln w="9525">
            <a:noFill/>
            <a:miter lim="800000"/>
            <a:headEnd/>
            <a:tailEnd/>
          </a:ln>
        </p:spPr>
      </p:pic>
      <p:sp>
        <p:nvSpPr>
          <p:cNvPr id="27" name="Tekstvak 26"/>
          <p:cNvSpPr txBox="1"/>
          <p:nvPr/>
        </p:nvSpPr>
        <p:spPr>
          <a:xfrm>
            <a:off x="1115616" y="2411596"/>
            <a:ext cx="1944216" cy="369332"/>
          </a:xfrm>
          <a:prstGeom prst="rect">
            <a:avLst/>
          </a:prstGeom>
          <a:solidFill>
            <a:schemeClr val="bg2"/>
          </a:solidFill>
        </p:spPr>
        <p:txBody>
          <a:bodyPr wrap="square" rtlCol="0">
            <a:spAutoFit/>
          </a:bodyPr>
          <a:lstStyle/>
          <a:p>
            <a:r>
              <a:rPr lang="nl-NL" dirty="0" err="1" smtClean="0"/>
              <a:t>Great-grandparent</a:t>
            </a:r>
            <a:endParaRPr lang="nl-NL" dirty="0"/>
          </a:p>
        </p:txBody>
      </p:sp>
      <p:sp>
        <p:nvSpPr>
          <p:cNvPr id="28" name="Tekstvak 27"/>
          <p:cNvSpPr txBox="1"/>
          <p:nvPr/>
        </p:nvSpPr>
        <p:spPr>
          <a:xfrm>
            <a:off x="1475656" y="3491716"/>
            <a:ext cx="1512168" cy="369332"/>
          </a:xfrm>
          <a:prstGeom prst="rect">
            <a:avLst/>
          </a:prstGeom>
          <a:solidFill>
            <a:schemeClr val="bg2"/>
          </a:solidFill>
        </p:spPr>
        <p:txBody>
          <a:bodyPr wrap="square" rtlCol="0">
            <a:spAutoFit/>
          </a:bodyPr>
          <a:lstStyle/>
          <a:p>
            <a:r>
              <a:rPr lang="nl-NL" dirty="0" err="1" smtClean="0"/>
              <a:t>Grandparent</a:t>
            </a:r>
            <a:endParaRPr lang="nl-NL" dirty="0"/>
          </a:p>
        </p:txBody>
      </p:sp>
      <p:sp>
        <p:nvSpPr>
          <p:cNvPr id="30" name="Tekstvak 29"/>
          <p:cNvSpPr txBox="1"/>
          <p:nvPr/>
        </p:nvSpPr>
        <p:spPr>
          <a:xfrm>
            <a:off x="2123728" y="4365104"/>
            <a:ext cx="855712" cy="369332"/>
          </a:xfrm>
          <a:prstGeom prst="rect">
            <a:avLst/>
          </a:prstGeom>
          <a:solidFill>
            <a:schemeClr val="bg2"/>
          </a:solidFill>
        </p:spPr>
        <p:txBody>
          <a:bodyPr wrap="square" rtlCol="0">
            <a:spAutoFit/>
          </a:bodyPr>
          <a:lstStyle/>
          <a:p>
            <a:r>
              <a:rPr lang="nl-NL" dirty="0" err="1" smtClean="0"/>
              <a:t>Parent</a:t>
            </a:r>
            <a:endParaRPr lang="nl-NL" dirty="0"/>
          </a:p>
        </p:txBody>
      </p:sp>
      <p:sp>
        <p:nvSpPr>
          <p:cNvPr id="31" name="Tekstvak 30"/>
          <p:cNvSpPr txBox="1"/>
          <p:nvPr/>
        </p:nvSpPr>
        <p:spPr>
          <a:xfrm>
            <a:off x="2276128" y="5373216"/>
            <a:ext cx="783704" cy="369332"/>
          </a:xfrm>
          <a:prstGeom prst="rect">
            <a:avLst/>
          </a:prstGeom>
          <a:solidFill>
            <a:schemeClr val="bg2"/>
          </a:solidFill>
        </p:spPr>
        <p:txBody>
          <a:bodyPr wrap="square" rtlCol="0">
            <a:spAutoFit/>
          </a:bodyPr>
          <a:lstStyle/>
          <a:p>
            <a:r>
              <a:rPr lang="nl-NL" dirty="0" err="1" smtClean="0"/>
              <a:t>Child</a:t>
            </a:r>
            <a:endParaRPr lang="nl-NL" dirty="0"/>
          </a:p>
        </p:txBody>
      </p:sp>
      <p:sp>
        <p:nvSpPr>
          <p:cNvPr id="25" name="Tekstvak 24"/>
          <p:cNvSpPr txBox="1"/>
          <p:nvPr/>
        </p:nvSpPr>
        <p:spPr>
          <a:xfrm>
            <a:off x="1835696" y="2780928"/>
            <a:ext cx="1080120" cy="369332"/>
          </a:xfrm>
          <a:prstGeom prst="rect">
            <a:avLst/>
          </a:prstGeom>
          <a:noFill/>
        </p:spPr>
        <p:txBody>
          <a:bodyPr wrap="square" rtlCol="0">
            <a:spAutoFit/>
          </a:bodyPr>
          <a:lstStyle/>
          <a:p>
            <a:r>
              <a:rPr lang="nl-NL" dirty="0" smtClean="0">
                <a:solidFill>
                  <a:schemeClr val="tx2"/>
                </a:solidFill>
              </a:rPr>
              <a:t>Cataract</a:t>
            </a:r>
            <a:endParaRPr lang="nl-NL" dirty="0">
              <a:solidFill>
                <a:schemeClr val="tx2"/>
              </a:solidFill>
            </a:endParaRPr>
          </a:p>
        </p:txBody>
      </p:sp>
      <p:sp>
        <p:nvSpPr>
          <p:cNvPr id="26" name="Tekstvak 25"/>
          <p:cNvSpPr txBox="1"/>
          <p:nvPr/>
        </p:nvSpPr>
        <p:spPr>
          <a:xfrm>
            <a:off x="1835696" y="4715852"/>
            <a:ext cx="1440160" cy="369332"/>
          </a:xfrm>
          <a:prstGeom prst="rect">
            <a:avLst/>
          </a:prstGeom>
          <a:noFill/>
        </p:spPr>
        <p:txBody>
          <a:bodyPr wrap="square" rtlCol="0">
            <a:spAutoFit/>
          </a:bodyPr>
          <a:lstStyle/>
          <a:p>
            <a:r>
              <a:rPr lang="nl-NL" dirty="0" err="1" smtClean="0">
                <a:solidFill>
                  <a:schemeClr val="tx2"/>
                </a:solidFill>
              </a:rPr>
              <a:t>Adult</a:t>
            </a:r>
            <a:r>
              <a:rPr lang="nl-NL" dirty="0" smtClean="0">
                <a:solidFill>
                  <a:schemeClr val="tx2"/>
                </a:solidFill>
              </a:rPr>
              <a:t> </a:t>
            </a:r>
            <a:r>
              <a:rPr lang="nl-NL" dirty="0" err="1" smtClean="0">
                <a:solidFill>
                  <a:schemeClr val="tx2"/>
                </a:solidFill>
              </a:rPr>
              <a:t>onset</a:t>
            </a:r>
            <a:endParaRPr lang="nl-NL" dirty="0">
              <a:solidFill>
                <a:schemeClr val="tx2"/>
              </a:solidFill>
            </a:endParaRPr>
          </a:p>
        </p:txBody>
      </p:sp>
      <p:sp>
        <p:nvSpPr>
          <p:cNvPr id="32" name="Tekstvak 31"/>
          <p:cNvSpPr txBox="1"/>
          <p:nvPr/>
        </p:nvSpPr>
        <p:spPr>
          <a:xfrm>
            <a:off x="1835696" y="5733256"/>
            <a:ext cx="1440160" cy="369332"/>
          </a:xfrm>
          <a:prstGeom prst="rect">
            <a:avLst/>
          </a:prstGeom>
          <a:noFill/>
        </p:spPr>
        <p:txBody>
          <a:bodyPr wrap="square" rtlCol="0">
            <a:spAutoFit/>
          </a:bodyPr>
          <a:lstStyle/>
          <a:p>
            <a:r>
              <a:rPr lang="nl-NL" dirty="0" err="1" smtClean="0">
                <a:solidFill>
                  <a:schemeClr val="tx2"/>
                </a:solidFill>
              </a:rPr>
              <a:t>Congenital</a:t>
            </a:r>
            <a:endParaRPr lang="nl-NL" dirty="0">
              <a:solidFill>
                <a:schemeClr val="tx2"/>
              </a:solidFill>
            </a:endParaRPr>
          </a:p>
        </p:txBody>
      </p:sp>
    </p:spTree>
    <p:extLst>
      <p:ext uri="{BB962C8B-B14F-4D97-AF65-F5344CB8AC3E}">
        <p14:creationId xmlns="" xmlns:p14="http://schemas.microsoft.com/office/powerpoint/2010/main" val="39485840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Summary</a:t>
            </a:r>
            <a:endParaRPr lang="nl-NL" dirty="0"/>
          </a:p>
        </p:txBody>
      </p:sp>
      <p:sp>
        <p:nvSpPr>
          <p:cNvPr id="3" name="Tijdelijke aanduiding voor inhoud 2"/>
          <p:cNvSpPr>
            <a:spLocks noGrp="1"/>
          </p:cNvSpPr>
          <p:nvPr>
            <p:ph idx="1"/>
          </p:nvPr>
        </p:nvSpPr>
        <p:spPr/>
        <p:txBody>
          <a:bodyPr/>
          <a:lstStyle/>
          <a:p>
            <a:pPr>
              <a:lnSpc>
                <a:spcPct val="150000"/>
              </a:lnSpc>
            </a:pPr>
            <a:r>
              <a:rPr lang="nl-NL" dirty="0" err="1" smtClean="0"/>
              <a:t>Multisystem</a:t>
            </a:r>
            <a:r>
              <a:rPr lang="nl-NL" dirty="0" smtClean="0"/>
              <a:t> disorder</a:t>
            </a:r>
          </a:p>
          <a:p>
            <a:pPr>
              <a:lnSpc>
                <a:spcPct val="150000"/>
              </a:lnSpc>
            </a:pPr>
            <a:r>
              <a:rPr lang="nl-NL" dirty="0" err="1" smtClean="0"/>
              <a:t>Clinical</a:t>
            </a:r>
            <a:r>
              <a:rPr lang="nl-NL" dirty="0" smtClean="0"/>
              <a:t> </a:t>
            </a:r>
            <a:r>
              <a:rPr lang="nl-NL" dirty="0" err="1" smtClean="0"/>
              <a:t>hallmarks</a:t>
            </a:r>
            <a:r>
              <a:rPr lang="nl-NL" dirty="0" smtClean="0"/>
              <a:t> are </a:t>
            </a:r>
            <a:r>
              <a:rPr lang="nl-NL" dirty="0" err="1" smtClean="0"/>
              <a:t>muscle</a:t>
            </a:r>
            <a:r>
              <a:rPr lang="nl-NL" dirty="0" smtClean="0"/>
              <a:t> </a:t>
            </a:r>
            <a:r>
              <a:rPr lang="nl-NL" dirty="0" err="1" smtClean="0"/>
              <a:t>weakness</a:t>
            </a:r>
            <a:r>
              <a:rPr lang="nl-NL" dirty="0" smtClean="0"/>
              <a:t> and </a:t>
            </a:r>
            <a:r>
              <a:rPr lang="nl-NL" dirty="0" err="1" smtClean="0"/>
              <a:t>myotonia</a:t>
            </a:r>
            <a:endParaRPr lang="nl-NL" dirty="0" smtClean="0"/>
          </a:p>
          <a:p>
            <a:pPr>
              <a:lnSpc>
                <a:spcPct val="150000"/>
              </a:lnSpc>
            </a:pPr>
            <a:r>
              <a:rPr lang="nl-NL" dirty="0" err="1" smtClean="0"/>
              <a:t>Four</a:t>
            </a:r>
            <a:r>
              <a:rPr lang="nl-NL" dirty="0" smtClean="0"/>
              <a:t> different types</a:t>
            </a:r>
          </a:p>
          <a:p>
            <a:pPr>
              <a:lnSpc>
                <a:spcPct val="150000"/>
              </a:lnSpc>
            </a:pPr>
            <a:r>
              <a:rPr lang="nl-NL" dirty="0" err="1" smtClean="0"/>
              <a:t>Caused</a:t>
            </a:r>
            <a:r>
              <a:rPr lang="nl-NL" dirty="0" smtClean="0"/>
              <a:t> </a:t>
            </a:r>
            <a:r>
              <a:rPr lang="nl-NL" dirty="0" err="1" smtClean="0"/>
              <a:t>by</a:t>
            </a:r>
            <a:r>
              <a:rPr lang="nl-NL" dirty="0" smtClean="0"/>
              <a:t> a </a:t>
            </a:r>
            <a:r>
              <a:rPr lang="nl-NL" dirty="0" err="1" smtClean="0"/>
              <a:t>mutation</a:t>
            </a:r>
            <a:r>
              <a:rPr lang="nl-NL" dirty="0" smtClean="0"/>
              <a:t> </a:t>
            </a:r>
            <a:r>
              <a:rPr lang="nl-NL" dirty="0" err="1" smtClean="0"/>
              <a:t>on</a:t>
            </a:r>
            <a:r>
              <a:rPr lang="nl-NL" dirty="0" smtClean="0"/>
              <a:t> </a:t>
            </a:r>
            <a:r>
              <a:rPr lang="nl-NL" dirty="0" err="1" smtClean="0"/>
              <a:t>chromosome</a:t>
            </a:r>
            <a:r>
              <a:rPr lang="nl-NL" dirty="0" smtClean="0"/>
              <a:t> 19 </a:t>
            </a:r>
          </a:p>
          <a:p>
            <a:pPr lvl="1">
              <a:lnSpc>
                <a:spcPct val="150000"/>
              </a:lnSpc>
            </a:pPr>
            <a:r>
              <a:rPr lang="nl-NL" dirty="0" smtClean="0"/>
              <a:t>CTG </a:t>
            </a:r>
            <a:r>
              <a:rPr lang="nl-NL" dirty="0" err="1" smtClean="0"/>
              <a:t>expansion</a:t>
            </a:r>
            <a:r>
              <a:rPr lang="nl-NL" dirty="0" smtClean="0"/>
              <a:t>  </a:t>
            </a:r>
          </a:p>
          <a:p>
            <a:pPr>
              <a:lnSpc>
                <a:spcPct val="150000"/>
              </a:lnSpc>
            </a:pPr>
            <a:r>
              <a:rPr lang="nl-NL" dirty="0" err="1" smtClean="0"/>
              <a:t>Anticipation</a:t>
            </a:r>
            <a:r>
              <a:rPr lang="nl-NL" dirty="0" smtClean="0"/>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564904"/>
            <a:ext cx="8100000" cy="533400"/>
          </a:xfrm>
        </p:spPr>
        <p:txBody>
          <a:bodyPr/>
          <a:lstStyle/>
          <a:p>
            <a:pPr algn="ctr"/>
            <a:r>
              <a:rPr lang="nl-NL" dirty="0" err="1" smtClean="0"/>
              <a:t>Thank</a:t>
            </a:r>
            <a:r>
              <a:rPr lang="nl-NL" dirty="0" smtClean="0"/>
              <a:t> </a:t>
            </a:r>
            <a:r>
              <a:rPr lang="nl-NL" dirty="0" err="1" smtClean="0"/>
              <a:t>you</a:t>
            </a:r>
            <a:r>
              <a:rPr lang="nl-NL" dirty="0" smtClean="0"/>
              <a:t>!</a:t>
            </a:r>
            <a:endParaRPr lang="nl-N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Classical</a:t>
            </a:r>
            <a:r>
              <a:rPr lang="nl-NL" dirty="0" smtClean="0"/>
              <a:t> (</a:t>
            </a:r>
            <a:r>
              <a:rPr lang="nl-NL" dirty="0" err="1" smtClean="0"/>
              <a:t>adult-onset</a:t>
            </a:r>
            <a:r>
              <a:rPr lang="nl-NL" dirty="0" smtClean="0"/>
              <a:t>) DM1</a:t>
            </a:r>
            <a:endParaRPr lang="nl-NL" dirty="0"/>
          </a:p>
        </p:txBody>
      </p:sp>
      <p:sp>
        <p:nvSpPr>
          <p:cNvPr id="3" name="Tijdelijke aanduiding voor inhoud 2"/>
          <p:cNvSpPr>
            <a:spLocks noGrp="1"/>
          </p:cNvSpPr>
          <p:nvPr>
            <p:ph idx="1"/>
          </p:nvPr>
        </p:nvSpPr>
        <p:spPr/>
        <p:txBody>
          <a:bodyPr/>
          <a:lstStyle/>
          <a:p>
            <a:endParaRPr lang="nl-NL" dirty="0" smtClean="0"/>
          </a:p>
          <a:p>
            <a:r>
              <a:rPr lang="nl-NL" dirty="0" err="1" smtClean="0"/>
              <a:t>Multisystem</a:t>
            </a:r>
            <a:r>
              <a:rPr lang="nl-NL" dirty="0" smtClean="0"/>
              <a:t> disorder</a:t>
            </a:r>
          </a:p>
          <a:p>
            <a:endParaRPr lang="nl-NL" dirty="0" smtClean="0"/>
          </a:p>
          <a:p>
            <a:r>
              <a:rPr lang="nl-NL" dirty="0" err="1" smtClean="0"/>
              <a:t>Clinical</a:t>
            </a:r>
            <a:r>
              <a:rPr lang="nl-NL" dirty="0" smtClean="0"/>
              <a:t> </a:t>
            </a:r>
            <a:r>
              <a:rPr lang="nl-NL" dirty="0" err="1" smtClean="0"/>
              <a:t>hallmarks</a:t>
            </a:r>
            <a:r>
              <a:rPr lang="nl-NL" dirty="0" smtClean="0"/>
              <a:t>: </a:t>
            </a:r>
            <a:r>
              <a:rPr lang="nl-NL" dirty="0" err="1" smtClean="0"/>
              <a:t>muscle</a:t>
            </a:r>
            <a:r>
              <a:rPr lang="nl-NL" dirty="0" smtClean="0"/>
              <a:t> </a:t>
            </a:r>
            <a:r>
              <a:rPr lang="nl-NL" dirty="0" err="1" smtClean="0"/>
              <a:t>weakness</a:t>
            </a:r>
            <a:r>
              <a:rPr lang="nl-NL" dirty="0" smtClean="0"/>
              <a:t> and </a:t>
            </a:r>
            <a:r>
              <a:rPr lang="nl-NL" dirty="0" err="1" smtClean="0"/>
              <a:t>myotonia</a:t>
            </a:r>
            <a:endParaRPr lang="nl-NL" dirty="0" smtClean="0"/>
          </a:p>
          <a:p>
            <a:endParaRPr lang="nl-NL" dirty="0" smtClean="0"/>
          </a:p>
          <a:p>
            <a:endParaRPr lang="nl-NL" dirty="0" smtClean="0"/>
          </a:p>
          <a:p>
            <a:endParaRPr lang="nl-N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Classical</a:t>
            </a:r>
            <a:r>
              <a:rPr lang="nl-NL" dirty="0" smtClean="0"/>
              <a:t> (</a:t>
            </a:r>
            <a:r>
              <a:rPr lang="nl-NL" dirty="0" err="1" smtClean="0"/>
              <a:t>adult-onset</a:t>
            </a:r>
            <a:r>
              <a:rPr lang="nl-NL" dirty="0" smtClean="0"/>
              <a:t>) DM1</a:t>
            </a:r>
            <a:endParaRPr lang="nl-NL" dirty="0"/>
          </a:p>
        </p:txBody>
      </p:sp>
      <p:sp>
        <p:nvSpPr>
          <p:cNvPr id="3" name="Tijdelijke aanduiding voor inhoud 2"/>
          <p:cNvSpPr>
            <a:spLocks noGrp="1"/>
          </p:cNvSpPr>
          <p:nvPr>
            <p:ph idx="1"/>
          </p:nvPr>
        </p:nvSpPr>
        <p:spPr/>
        <p:txBody>
          <a:bodyPr/>
          <a:lstStyle/>
          <a:p>
            <a:pPr>
              <a:lnSpc>
                <a:spcPct val="150000"/>
              </a:lnSpc>
            </a:pPr>
            <a:r>
              <a:rPr lang="en-US" sz="2800" dirty="0" smtClean="0"/>
              <a:t>Muscle weakness</a:t>
            </a:r>
          </a:p>
          <a:p>
            <a:pPr lvl="1">
              <a:lnSpc>
                <a:spcPct val="150000"/>
              </a:lnSpc>
            </a:pPr>
            <a:r>
              <a:rPr lang="en-US" altLang="en-US" dirty="0" smtClean="0"/>
              <a:t>Facial weakness is common</a:t>
            </a:r>
          </a:p>
          <a:p>
            <a:pPr lvl="1">
              <a:lnSpc>
                <a:spcPct val="150000"/>
              </a:lnSpc>
            </a:pPr>
            <a:r>
              <a:rPr lang="en-US" altLang="en-US" dirty="0" smtClean="0"/>
              <a:t>Difficulty lifting head from pillow </a:t>
            </a:r>
          </a:p>
          <a:p>
            <a:pPr lvl="1">
              <a:lnSpc>
                <a:spcPct val="150000"/>
              </a:lnSpc>
            </a:pPr>
            <a:r>
              <a:rPr lang="en-US" altLang="en-US" dirty="0" smtClean="0"/>
              <a:t>Weakness in limbs, usually distal</a:t>
            </a:r>
          </a:p>
          <a:p>
            <a:pPr lvl="2">
              <a:lnSpc>
                <a:spcPct val="150000"/>
              </a:lnSpc>
            </a:pPr>
            <a:r>
              <a:rPr lang="en-US" altLang="en-US" sz="1600" dirty="0" smtClean="0"/>
              <a:t>Finger flexors</a:t>
            </a:r>
          </a:p>
          <a:p>
            <a:pPr lvl="2">
              <a:lnSpc>
                <a:spcPct val="150000"/>
              </a:lnSpc>
            </a:pPr>
            <a:r>
              <a:rPr lang="en-US" altLang="en-US" sz="1600" dirty="0" smtClean="0"/>
              <a:t>Ankle </a:t>
            </a:r>
            <a:r>
              <a:rPr lang="en-US" altLang="en-US" sz="1600" dirty="0" err="1" smtClean="0"/>
              <a:t>dorsiflexors</a:t>
            </a:r>
            <a:r>
              <a:rPr lang="en-US" altLang="en-US" sz="1600" dirty="0" smtClean="0"/>
              <a:t> causing foot drop</a:t>
            </a:r>
          </a:p>
          <a:p>
            <a:pPr lvl="1">
              <a:lnSpc>
                <a:spcPct val="150000"/>
              </a:lnSpc>
            </a:pPr>
            <a:r>
              <a:rPr lang="en-US" altLang="en-US" dirty="0" smtClean="0"/>
              <a:t>Weakness of the diaphragm </a:t>
            </a:r>
          </a:p>
          <a:p>
            <a:pPr lvl="1">
              <a:lnSpc>
                <a:spcPct val="150000"/>
              </a:lnSpc>
            </a:pPr>
            <a:r>
              <a:rPr lang="en-US" altLang="en-US" dirty="0" smtClean="0"/>
              <a:t>Later in disease course more proximal weakness</a:t>
            </a:r>
          </a:p>
          <a:p>
            <a:pPr>
              <a:lnSpc>
                <a:spcPct val="150000"/>
              </a:lnSpc>
            </a:pPr>
            <a:endParaRPr lang="nl-NL" dirty="0"/>
          </a:p>
        </p:txBody>
      </p:sp>
      <p:pic>
        <p:nvPicPr>
          <p:cNvPr id="4" name="Afbeelding 4" descr="PBS_infographics_boek_A4_liggendV2_300dpi20.jpg"/>
          <p:cNvPicPr>
            <a:picLocks noChangeAspect="1"/>
          </p:cNvPicPr>
          <p:nvPr/>
        </p:nvPicPr>
        <p:blipFill>
          <a:blip r:embed="rId3" cstate="print"/>
          <a:srcRect l="14810" r="53759"/>
          <a:stretch>
            <a:fillRect/>
          </a:stretch>
        </p:blipFill>
        <p:spPr bwMode="auto">
          <a:xfrm>
            <a:off x="6300192" y="1628800"/>
            <a:ext cx="2160240" cy="45481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Myotonia</a:t>
            </a:r>
            <a:endParaRPr lang="nl-NL" dirty="0"/>
          </a:p>
        </p:txBody>
      </p:sp>
      <p:pic>
        <p:nvPicPr>
          <p:cNvPr id="6" name="Myotonia2.mp4">
            <a:hlinkClick r:id="" action="ppaction://media"/>
          </p:cNvPr>
          <p:cNvPicPr>
            <a:picLocks noGrp="1" noRot="1" noChangeAspect="1"/>
          </p:cNvPicPr>
          <p:nvPr>
            <p:ph idx="1"/>
            <a:videoFile r:link="rId1"/>
          </p:nvPr>
        </p:nvPicPr>
        <p:blipFill>
          <a:blip r:embed="rId4" cstate="print"/>
          <a:stretch>
            <a:fillRect/>
          </a:stretch>
        </p:blipFill>
        <p:spPr>
          <a:xfrm>
            <a:off x="2123728" y="2060848"/>
            <a:ext cx="4608512" cy="345638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Tijdelijke aanduiding voor inhoud 2"/>
          <p:cNvSpPr>
            <a:spLocks noGrp="1"/>
          </p:cNvSpPr>
          <p:nvPr>
            <p:ph idx="1"/>
          </p:nvPr>
        </p:nvSpPr>
        <p:spPr/>
        <p:txBody>
          <a:bodyPr/>
          <a:lstStyle/>
          <a:p>
            <a:pPr marL="0" indent="0">
              <a:buFontTx/>
              <a:buNone/>
            </a:pPr>
            <a:r>
              <a:rPr lang="nl-NL" smtClean="0"/>
              <a:t>multisysteem</a:t>
            </a:r>
          </a:p>
        </p:txBody>
      </p:sp>
      <p:pic>
        <p:nvPicPr>
          <p:cNvPr id="318466" name="Afbeelding 4" descr="PBS_infographics_boek_A4_liggendV2_300dpi20.jpg"/>
          <p:cNvPicPr>
            <a:picLocks noChangeAspect="1"/>
          </p:cNvPicPr>
          <p:nvPr/>
        </p:nvPicPr>
        <p:blipFill>
          <a:blip r:embed="rId3" cstate="print"/>
          <a:srcRect/>
          <a:stretch>
            <a:fillRect/>
          </a:stretch>
        </p:blipFill>
        <p:spPr bwMode="auto">
          <a:xfrm>
            <a:off x="114300" y="404813"/>
            <a:ext cx="8705850" cy="5761037"/>
          </a:xfrm>
          <a:prstGeom prst="rect">
            <a:avLst/>
          </a:prstGeom>
          <a:noFill/>
          <a:ln w="9525">
            <a:noFill/>
            <a:miter lim="800000"/>
            <a:headEnd/>
            <a:tailEnd/>
          </a:ln>
        </p:spPr>
      </p:pic>
      <p:pic>
        <p:nvPicPr>
          <p:cNvPr id="5" name="Afbeelding 1"/>
          <p:cNvPicPr>
            <a:picLocks noChangeAspect="1" noChangeArrowheads="1"/>
          </p:cNvPicPr>
          <p:nvPr/>
        </p:nvPicPr>
        <p:blipFill>
          <a:blip r:embed="rId4" cstate="print"/>
          <a:srcRect l="6206"/>
          <a:stretch>
            <a:fillRect/>
          </a:stretch>
        </p:blipFill>
        <p:spPr bwMode="auto">
          <a:xfrm>
            <a:off x="4119563" y="115888"/>
            <a:ext cx="5078412" cy="6049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Titel 1"/>
          <p:cNvSpPr>
            <a:spLocks noGrp="1"/>
          </p:cNvSpPr>
          <p:nvPr>
            <p:ph type="title"/>
          </p:nvPr>
        </p:nvSpPr>
        <p:spPr/>
        <p:txBody>
          <a:bodyPr/>
          <a:lstStyle/>
          <a:p>
            <a:r>
              <a:rPr lang="nl-NL" dirty="0" smtClean="0"/>
              <a:t>DM1 is a </a:t>
            </a:r>
            <a:r>
              <a:rPr lang="nl-NL" dirty="0" err="1" smtClean="0"/>
              <a:t>multisystem</a:t>
            </a:r>
            <a:r>
              <a:rPr lang="nl-NL" dirty="0" smtClean="0"/>
              <a:t> disorder</a:t>
            </a:r>
          </a:p>
        </p:txBody>
      </p:sp>
      <p:pic>
        <p:nvPicPr>
          <p:cNvPr id="320514" name="Picture 2" descr="Weakness and wasting of voluntary muscles in the face, neck, and lower arms and legs are common in myotonic muscular dystrophy. Muscles between the ribs and those of the diaphragm, which moves up and down to allow inhalation and exhalation of air, can also be weakened"/>
          <p:cNvPicPr>
            <a:picLocks noChangeAspect="1" noChangeArrowheads="1"/>
          </p:cNvPicPr>
          <p:nvPr/>
        </p:nvPicPr>
        <p:blipFill>
          <a:blip r:embed="rId2" cstate="print"/>
          <a:srcRect/>
          <a:stretch>
            <a:fillRect/>
          </a:stretch>
        </p:blipFill>
        <p:spPr bwMode="auto">
          <a:xfrm>
            <a:off x="5436096" y="1700808"/>
            <a:ext cx="1298996" cy="2909751"/>
          </a:xfrm>
          <a:prstGeom prst="rect">
            <a:avLst/>
          </a:prstGeom>
          <a:noFill/>
          <a:ln w="9525">
            <a:noFill/>
            <a:miter lim="800000"/>
            <a:headEnd/>
            <a:tailEnd/>
          </a:ln>
        </p:spPr>
      </p:pic>
      <p:pic>
        <p:nvPicPr>
          <p:cNvPr id="320515" name="Picture 4" descr="The eye's lens focuses light on the back part of the eye to allow vision. When cataracts cloud the lens, the visual image is no longer as clear."/>
          <p:cNvPicPr>
            <a:picLocks noChangeAspect="1" noChangeArrowheads="1"/>
          </p:cNvPicPr>
          <p:nvPr/>
        </p:nvPicPr>
        <p:blipFill>
          <a:blip r:embed="rId3" cstate="print"/>
          <a:srcRect t="50877"/>
          <a:stretch>
            <a:fillRect/>
          </a:stretch>
        </p:blipFill>
        <p:spPr bwMode="auto">
          <a:xfrm>
            <a:off x="5214938" y="4714875"/>
            <a:ext cx="1905000" cy="1946275"/>
          </a:xfrm>
          <a:prstGeom prst="rect">
            <a:avLst/>
          </a:prstGeom>
          <a:noFill/>
          <a:ln w="9525">
            <a:noFill/>
            <a:miter lim="800000"/>
            <a:headEnd/>
            <a:tailEnd/>
          </a:ln>
        </p:spPr>
      </p:pic>
      <p:pic>
        <p:nvPicPr>
          <p:cNvPr id="320516" name="Picture 6" descr="The digestive tract and uterus (womb) are often  affected in myotonic dystrophy. These organs contain involuntary muscles, which can weaken or develop myotonia (trouble relaxing). Abnormalities in the brain can lead to excessive sleepiness or apathy. The heart (especially the &quot;electrical&quot; part) can also be affected."/>
          <p:cNvPicPr>
            <a:picLocks noChangeAspect="1" noChangeArrowheads="1"/>
          </p:cNvPicPr>
          <p:nvPr/>
        </p:nvPicPr>
        <p:blipFill>
          <a:blip r:embed="rId4" cstate="print"/>
          <a:srcRect/>
          <a:stretch>
            <a:fillRect/>
          </a:stretch>
        </p:blipFill>
        <p:spPr bwMode="auto">
          <a:xfrm>
            <a:off x="7024688" y="3212976"/>
            <a:ext cx="1905000" cy="3200400"/>
          </a:xfrm>
          <a:prstGeom prst="rect">
            <a:avLst/>
          </a:prstGeom>
          <a:noFill/>
          <a:ln w="9525">
            <a:noFill/>
            <a:miter lim="800000"/>
            <a:headEnd/>
            <a:tailEnd/>
          </a:ln>
        </p:spPr>
      </p:pic>
      <p:pic>
        <p:nvPicPr>
          <p:cNvPr id="320517" name="Picture 8" descr="A cardiac pacemaker can return the heartbeat to a normal rhythm."/>
          <p:cNvPicPr>
            <a:picLocks noChangeAspect="1" noChangeArrowheads="1"/>
          </p:cNvPicPr>
          <p:nvPr/>
        </p:nvPicPr>
        <p:blipFill>
          <a:blip r:embed="rId5" cstate="print"/>
          <a:srcRect/>
          <a:stretch>
            <a:fillRect/>
          </a:stretch>
        </p:blipFill>
        <p:spPr bwMode="auto">
          <a:xfrm>
            <a:off x="7072313" y="423863"/>
            <a:ext cx="1905000" cy="2505075"/>
          </a:xfrm>
          <a:prstGeom prst="rect">
            <a:avLst/>
          </a:prstGeom>
          <a:noFill/>
          <a:ln w="9525">
            <a:noFill/>
            <a:miter lim="800000"/>
            <a:headEnd/>
            <a:tailEnd/>
          </a:ln>
        </p:spPr>
      </p:pic>
      <p:sp>
        <p:nvSpPr>
          <p:cNvPr id="7" name="Rectangle 3"/>
          <p:cNvSpPr txBox="1">
            <a:spLocks noChangeArrowheads="1"/>
          </p:cNvSpPr>
          <p:nvPr/>
        </p:nvSpPr>
        <p:spPr bwMode="auto">
          <a:xfrm>
            <a:off x="571500" y="1714500"/>
            <a:ext cx="3028950" cy="4252913"/>
          </a:xfrm>
          <a:prstGeom prst="rect">
            <a:avLst/>
          </a:prstGeom>
          <a:noFill/>
          <a:ln w="9525">
            <a:noFill/>
            <a:miter lim="800000"/>
            <a:headEnd/>
            <a:tailEnd/>
          </a:ln>
        </p:spPr>
        <p:txBody>
          <a:bodyPr/>
          <a:lstStyle/>
          <a:p>
            <a:pPr marL="290513" indent="-290513" algn="l" defTabSz="171450">
              <a:lnSpc>
                <a:spcPct val="150000"/>
              </a:lnSpc>
              <a:spcBef>
                <a:spcPct val="20000"/>
              </a:spcBef>
              <a:buClr>
                <a:srgbClr val="BE3100"/>
              </a:buClr>
              <a:buSzPct val="180000"/>
              <a:buFontTx/>
              <a:buChar char="•"/>
            </a:pPr>
            <a:r>
              <a:rPr kumimoji="1" lang="nl-NL" sz="2000" dirty="0" err="1" smtClean="0">
                <a:solidFill>
                  <a:srgbClr val="000000"/>
                </a:solidFill>
                <a:latin typeface="Arial" pitchFamily="34" charset="0"/>
              </a:rPr>
              <a:t>Heart</a:t>
            </a:r>
            <a:endParaRPr kumimoji="1" lang="nl-NL" sz="2000" dirty="0" smtClean="0">
              <a:solidFill>
                <a:srgbClr val="000000"/>
              </a:solidFill>
              <a:latin typeface="Arial" pitchFamily="34" charset="0"/>
            </a:endParaRPr>
          </a:p>
          <a:p>
            <a:pPr marL="290513" indent="-290513" algn="l" defTabSz="171450">
              <a:lnSpc>
                <a:spcPct val="150000"/>
              </a:lnSpc>
              <a:spcBef>
                <a:spcPct val="20000"/>
              </a:spcBef>
              <a:buClr>
                <a:srgbClr val="BE3100"/>
              </a:buClr>
              <a:buSzPct val="180000"/>
              <a:buFontTx/>
              <a:buChar char="•"/>
            </a:pPr>
            <a:r>
              <a:rPr kumimoji="1" lang="nl-NL" sz="2000" dirty="0" err="1" smtClean="0">
                <a:solidFill>
                  <a:srgbClr val="000000"/>
                </a:solidFill>
                <a:latin typeface="Arial" pitchFamily="34" charset="0"/>
              </a:rPr>
              <a:t>Eyes</a:t>
            </a:r>
            <a:endParaRPr kumimoji="1" lang="nl-NL" sz="2000" dirty="0" smtClean="0">
              <a:solidFill>
                <a:srgbClr val="000000"/>
              </a:solidFill>
              <a:latin typeface="Arial" pitchFamily="34" charset="0"/>
            </a:endParaRPr>
          </a:p>
          <a:p>
            <a:pPr marL="290513" indent="-290513" algn="l" defTabSz="171450">
              <a:lnSpc>
                <a:spcPct val="150000"/>
              </a:lnSpc>
              <a:spcBef>
                <a:spcPct val="20000"/>
              </a:spcBef>
              <a:buClr>
                <a:srgbClr val="BE3100"/>
              </a:buClr>
              <a:buSzPct val="180000"/>
              <a:buFontTx/>
              <a:buChar char="•"/>
            </a:pPr>
            <a:r>
              <a:rPr kumimoji="1" lang="nl-NL" sz="2000" dirty="0" err="1" smtClean="0">
                <a:solidFill>
                  <a:srgbClr val="000000"/>
                </a:solidFill>
                <a:latin typeface="Arial" pitchFamily="34" charset="0"/>
              </a:rPr>
              <a:t>Gastro-intestinal</a:t>
            </a:r>
            <a:r>
              <a:rPr kumimoji="1" lang="nl-NL" sz="2000" dirty="0" smtClean="0">
                <a:solidFill>
                  <a:srgbClr val="000000"/>
                </a:solidFill>
                <a:latin typeface="Arial" pitchFamily="34" charset="0"/>
              </a:rPr>
              <a:t> </a:t>
            </a:r>
          </a:p>
          <a:p>
            <a:pPr marL="290513" indent="-290513" algn="l" defTabSz="171450">
              <a:lnSpc>
                <a:spcPct val="150000"/>
              </a:lnSpc>
              <a:spcBef>
                <a:spcPct val="20000"/>
              </a:spcBef>
              <a:buClr>
                <a:srgbClr val="BE3100"/>
              </a:buClr>
              <a:buSzPct val="180000"/>
              <a:buFontTx/>
              <a:buChar char="•"/>
            </a:pPr>
            <a:r>
              <a:rPr kumimoji="1" lang="nl-NL" sz="2000" dirty="0" err="1" smtClean="0">
                <a:solidFill>
                  <a:srgbClr val="000000"/>
                </a:solidFill>
                <a:latin typeface="Arial" pitchFamily="34" charset="0"/>
              </a:rPr>
              <a:t>Endocrine</a:t>
            </a:r>
            <a:endParaRPr kumimoji="1" lang="nl-NL" sz="2000" dirty="0" smtClean="0">
              <a:solidFill>
                <a:srgbClr val="000000"/>
              </a:solidFill>
              <a:latin typeface="Arial" pitchFamily="34" charset="0"/>
            </a:endParaRPr>
          </a:p>
          <a:p>
            <a:pPr marL="290513" indent="-290513" algn="l" defTabSz="171450">
              <a:lnSpc>
                <a:spcPct val="150000"/>
              </a:lnSpc>
              <a:spcBef>
                <a:spcPct val="20000"/>
              </a:spcBef>
              <a:buClr>
                <a:srgbClr val="BE3100"/>
              </a:buClr>
              <a:buSzPct val="180000"/>
              <a:buFontTx/>
              <a:buChar char="•"/>
            </a:pPr>
            <a:r>
              <a:rPr kumimoji="1" lang="nl-NL" sz="2000" dirty="0" smtClean="0">
                <a:solidFill>
                  <a:srgbClr val="000000"/>
                </a:solidFill>
                <a:latin typeface="Arial" pitchFamily="34" charset="0"/>
              </a:rPr>
              <a:t>Sleep</a:t>
            </a:r>
          </a:p>
          <a:p>
            <a:pPr marL="290513" indent="-290513" algn="l" defTabSz="171450">
              <a:lnSpc>
                <a:spcPct val="150000"/>
              </a:lnSpc>
              <a:spcBef>
                <a:spcPct val="20000"/>
              </a:spcBef>
              <a:buClr>
                <a:srgbClr val="BE3100"/>
              </a:buClr>
              <a:buSzPct val="180000"/>
              <a:buFontTx/>
              <a:buChar char="•"/>
            </a:pPr>
            <a:r>
              <a:rPr kumimoji="1" lang="nl-NL" sz="2000" dirty="0" smtClean="0">
                <a:solidFill>
                  <a:srgbClr val="000000"/>
                </a:solidFill>
                <a:latin typeface="Arial" pitchFamily="34" charset="0"/>
              </a:rPr>
              <a:t>Central </a:t>
            </a:r>
            <a:r>
              <a:rPr kumimoji="1" lang="nl-NL" sz="2000" dirty="0" err="1" smtClean="0">
                <a:solidFill>
                  <a:srgbClr val="000000"/>
                </a:solidFill>
                <a:latin typeface="Arial" pitchFamily="34" charset="0"/>
              </a:rPr>
              <a:t>nervous</a:t>
            </a:r>
            <a:r>
              <a:rPr kumimoji="1" lang="nl-NL" sz="2000" dirty="0" smtClean="0">
                <a:solidFill>
                  <a:srgbClr val="000000"/>
                </a:solidFill>
                <a:latin typeface="Arial" pitchFamily="34" charset="0"/>
              </a:rPr>
              <a:t> system</a:t>
            </a:r>
          </a:p>
          <a:p>
            <a:pPr marL="290513" indent="-290513" algn="l" defTabSz="171450">
              <a:lnSpc>
                <a:spcPct val="150000"/>
              </a:lnSpc>
              <a:spcBef>
                <a:spcPct val="20000"/>
              </a:spcBef>
              <a:buClr>
                <a:srgbClr val="BE3100"/>
              </a:buClr>
              <a:buSzPct val="180000"/>
              <a:buFontTx/>
              <a:buChar char="•"/>
            </a:pPr>
            <a:endParaRPr kumimoji="1" lang="nl-NL" sz="2000" dirty="0" smtClean="0">
              <a:solidFill>
                <a:srgbClr val="000000"/>
              </a:solidFill>
              <a:latin typeface="Arial" pitchFamily="34" charset="0"/>
            </a:endParaRPr>
          </a:p>
          <a:p>
            <a:pPr marL="290513" indent="-290513" algn="l" defTabSz="171450">
              <a:lnSpc>
                <a:spcPct val="150000"/>
              </a:lnSpc>
              <a:spcBef>
                <a:spcPct val="20000"/>
              </a:spcBef>
              <a:buClr>
                <a:srgbClr val="BE3100"/>
              </a:buClr>
              <a:buSzPct val="180000"/>
              <a:buFontTx/>
              <a:buChar char="•"/>
            </a:pPr>
            <a:endParaRPr kumimoji="1" lang="nl-NL" sz="2000" dirty="0">
              <a:solidFill>
                <a:srgbClr val="000000"/>
              </a:solidFill>
              <a:latin typeface="Arial" pitchFamily="34" charset="0"/>
            </a:endParaRPr>
          </a:p>
          <a:p>
            <a:pPr marL="290513" indent="-290513" algn="l" defTabSz="171450">
              <a:lnSpc>
                <a:spcPct val="150000"/>
              </a:lnSpc>
              <a:spcBef>
                <a:spcPct val="20000"/>
              </a:spcBef>
              <a:buClr>
                <a:srgbClr val="BE3100"/>
              </a:buClr>
              <a:buSzPct val="180000"/>
              <a:buFontTx/>
              <a:buChar char="•"/>
            </a:pPr>
            <a:endParaRPr kumimoji="1" lang="nl-NL" sz="2000" dirty="0">
              <a:solidFill>
                <a:srgbClr val="000000"/>
              </a:solidFill>
              <a:latin typeface="Arial" pitchFamily="34" charset="0"/>
            </a:endParaRPr>
          </a:p>
          <a:p>
            <a:pPr marL="290513" indent="-290513" algn="l" defTabSz="171450">
              <a:lnSpc>
                <a:spcPct val="150000"/>
              </a:lnSpc>
              <a:spcBef>
                <a:spcPct val="20000"/>
              </a:spcBef>
              <a:buClr>
                <a:srgbClr val="BE3100"/>
              </a:buClr>
              <a:buSzPct val="180000"/>
            </a:pPr>
            <a:r>
              <a:rPr kumimoji="1" lang="nl-NL" sz="2000" dirty="0">
                <a:solidFill>
                  <a:srgbClr val="FF0000"/>
                </a:solidFill>
                <a:latin typeface="Arial" pitchFamily="34" charset="0"/>
              </a:rPr>
              <a:t>								</a:t>
            </a:r>
            <a:endParaRPr kumimoji="1" lang="nl-NL" sz="2000" dirty="0">
              <a:solidFill>
                <a:srgbClr val="000000"/>
              </a:solidFill>
              <a:latin typeface="Arial" pitchFamily="34" charset="0"/>
            </a:endParaRPr>
          </a:p>
        </p:txBody>
      </p:sp>
      <p:pic>
        <p:nvPicPr>
          <p:cNvPr id="320519" name="Picture 7" descr="Naamloos-3"/>
          <p:cNvPicPr>
            <a:picLocks noChangeAspect="1" noChangeArrowheads="1"/>
          </p:cNvPicPr>
          <p:nvPr/>
        </p:nvPicPr>
        <p:blipFill>
          <a:blip r:embed="rId6" cstate="print"/>
          <a:srcRect/>
          <a:stretch>
            <a:fillRect/>
          </a:stretch>
        </p:blipFill>
        <p:spPr bwMode="auto">
          <a:xfrm>
            <a:off x="3643313" y="4921250"/>
            <a:ext cx="1020762" cy="1508125"/>
          </a:xfrm>
          <a:prstGeom prst="rect">
            <a:avLst/>
          </a:prstGeom>
          <a:noFill/>
          <a:ln w="9525">
            <a:noFill/>
            <a:miter lim="800000"/>
            <a:headEnd/>
            <a:tailEnd/>
          </a:ln>
        </p:spPr>
      </p:pic>
      <p:pic>
        <p:nvPicPr>
          <p:cNvPr id="320520" name="Picture 7" descr="Naamloos-4"/>
          <p:cNvPicPr>
            <a:picLocks noChangeAspect="1" noChangeArrowheads="1"/>
          </p:cNvPicPr>
          <p:nvPr/>
        </p:nvPicPr>
        <p:blipFill>
          <a:blip r:embed="rId7" cstate="print"/>
          <a:srcRect/>
          <a:stretch>
            <a:fillRect/>
          </a:stretch>
        </p:blipFill>
        <p:spPr bwMode="auto">
          <a:xfrm>
            <a:off x="3357563" y="2357438"/>
            <a:ext cx="1447800" cy="2122487"/>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0"/>
            <a:ext cx="4499992" cy="3416320"/>
          </a:xfrm>
          <a:prstGeom prst="rect">
            <a:avLst/>
          </a:prstGeom>
          <a:solidFill>
            <a:schemeClr val="tx2">
              <a:lumMod val="40000"/>
              <a:lumOff val="60000"/>
            </a:schemeClr>
          </a:solidFill>
        </p:spPr>
        <p:txBody>
          <a:bodyPr wrap="square" rtlCol="0">
            <a:spAutoFit/>
          </a:bodyPr>
          <a:lstStyle/>
          <a:p>
            <a:pPr algn="ctr"/>
            <a:r>
              <a:rPr lang="nl-NL" b="1" dirty="0" err="1" smtClean="0">
                <a:solidFill>
                  <a:schemeClr val="bg1"/>
                </a:solidFill>
              </a:rPr>
              <a:t>Congenital</a:t>
            </a:r>
            <a:endParaRPr lang="nl-NL" b="1" dirty="0" smtClean="0">
              <a:solidFill>
                <a:schemeClr val="bg1"/>
              </a:solidFill>
            </a:endParaRPr>
          </a:p>
          <a:p>
            <a:pPr algn="ctr"/>
            <a:endParaRPr lang="nl-NL" b="1" dirty="0" smtClean="0">
              <a:solidFill>
                <a:schemeClr val="bg1"/>
              </a:solidFill>
            </a:endParaRPr>
          </a:p>
          <a:p>
            <a:pPr algn="ctr"/>
            <a:r>
              <a:rPr lang="nl-NL" dirty="0" err="1" smtClean="0">
                <a:solidFill>
                  <a:schemeClr val="bg1"/>
                </a:solidFill>
              </a:rPr>
              <a:t>Neonaten</a:t>
            </a:r>
            <a:endParaRPr lang="nl-NL" dirty="0" smtClean="0">
              <a:solidFill>
                <a:schemeClr val="bg1"/>
              </a:solidFill>
            </a:endParaRPr>
          </a:p>
          <a:p>
            <a:pPr algn="ctr"/>
            <a:r>
              <a:rPr lang="nl-NL" dirty="0" smtClean="0">
                <a:solidFill>
                  <a:schemeClr val="bg1"/>
                </a:solidFill>
              </a:rPr>
              <a:t>Hypotonie en contracturen</a:t>
            </a:r>
          </a:p>
          <a:p>
            <a:pPr algn="ctr"/>
            <a:r>
              <a:rPr lang="nl-NL" dirty="0" smtClean="0">
                <a:solidFill>
                  <a:schemeClr val="bg1"/>
                </a:solidFill>
              </a:rPr>
              <a:t>Respiratoire en slikproblemen</a:t>
            </a:r>
          </a:p>
          <a:p>
            <a:pPr algn="ctr"/>
            <a:r>
              <a:rPr lang="nl-NL" dirty="0" smtClean="0">
                <a:solidFill>
                  <a:schemeClr val="bg1"/>
                </a:solidFill>
              </a:rPr>
              <a:t>IQ 40-70</a:t>
            </a:r>
          </a:p>
          <a:p>
            <a:pPr algn="ctr"/>
            <a:r>
              <a:rPr lang="nl-NL" dirty="0" smtClean="0">
                <a:solidFill>
                  <a:schemeClr val="bg1"/>
                </a:solidFill>
              </a:rPr>
              <a:t>Mediane overleving 4</a:t>
            </a:r>
            <a:r>
              <a:rPr lang="nl-NL" baseline="30000" dirty="0" smtClean="0">
                <a:solidFill>
                  <a:schemeClr val="bg1"/>
                </a:solidFill>
              </a:rPr>
              <a:t>e</a:t>
            </a:r>
            <a:r>
              <a:rPr lang="nl-NL" dirty="0" smtClean="0">
                <a:solidFill>
                  <a:schemeClr val="bg1"/>
                </a:solidFill>
              </a:rPr>
              <a:t> decade</a:t>
            </a:r>
          </a:p>
          <a:p>
            <a:endParaRPr lang="nl-NL" dirty="0"/>
          </a:p>
          <a:p>
            <a:endParaRPr lang="nl-NL" dirty="0" smtClean="0"/>
          </a:p>
          <a:p>
            <a:endParaRPr lang="nl-NL" dirty="0" smtClean="0"/>
          </a:p>
          <a:p>
            <a:endParaRPr lang="nl-NL" dirty="0" smtClean="0"/>
          </a:p>
          <a:p>
            <a:endParaRPr lang="nl-NL" dirty="0"/>
          </a:p>
        </p:txBody>
      </p:sp>
      <p:sp>
        <p:nvSpPr>
          <p:cNvPr id="7" name="Tekstvak 6"/>
          <p:cNvSpPr txBox="1"/>
          <p:nvPr/>
        </p:nvSpPr>
        <p:spPr>
          <a:xfrm>
            <a:off x="4499992" y="-8488"/>
            <a:ext cx="4659191" cy="3431709"/>
          </a:xfrm>
          <a:prstGeom prst="rect">
            <a:avLst/>
          </a:prstGeom>
          <a:solidFill>
            <a:schemeClr val="tx2">
              <a:lumMod val="60000"/>
              <a:lumOff val="40000"/>
            </a:schemeClr>
          </a:solidFill>
        </p:spPr>
        <p:txBody>
          <a:bodyPr wrap="square" rtlCol="0">
            <a:spAutoFit/>
          </a:bodyPr>
          <a:lstStyle/>
          <a:p>
            <a:pPr algn="ctr"/>
            <a:r>
              <a:rPr lang="nl-NL" b="1" dirty="0" err="1" smtClean="0">
                <a:solidFill>
                  <a:srgbClr val="FFFFFF"/>
                </a:solidFill>
              </a:rPr>
              <a:t>Childhood</a:t>
            </a:r>
            <a:endParaRPr lang="nl-NL" b="1" dirty="0" smtClean="0">
              <a:solidFill>
                <a:srgbClr val="FFFFFF"/>
              </a:solidFill>
            </a:endParaRPr>
          </a:p>
          <a:p>
            <a:pPr algn="ctr"/>
            <a:endParaRPr lang="nl-NL" dirty="0" smtClean="0">
              <a:solidFill>
                <a:srgbClr val="FFFFFF"/>
              </a:solidFill>
            </a:endParaRPr>
          </a:p>
          <a:p>
            <a:pPr algn="ctr"/>
            <a:r>
              <a:rPr lang="nl-NL" dirty="0" smtClean="0">
                <a:solidFill>
                  <a:srgbClr val="FFFFFF"/>
                </a:solidFill>
              </a:rPr>
              <a:t>1-12 jaar</a:t>
            </a:r>
          </a:p>
          <a:p>
            <a:pPr algn="ctr"/>
            <a:r>
              <a:rPr lang="nl-NL" dirty="0" smtClean="0">
                <a:solidFill>
                  <a:srgbClr val="FFFFFF"/>
                </a:solidFill>
              </a:rPr>
              <a:t>Leer en spraakproblemen</a:t>
            </a:r>
          </a:p>
          <a:p>
            <a:pPr algn="ctr"/>
            <a:r>
              <a:rPr lang="nl-NL" dirty="0" smtClean="0">
                <a:solidFill>
                  <a:srgbClr val="FFFFFF"/>
                </a:solidFill>
              </a:rPr>
              <a:t>Bulbaire spierzwakte, variabel</a:t>
            </a:r>
          </a:p>
          <a:p>
            <a:pPr algn="ctr"/>
            <a:r>
              <a:rPr lang="nl-NL" dirty="0" smtClean="0">
                <a:solidFill>
                  <a:srgbClr val="FFFFFF"/>
                </a:solidFill>
              </a:rPr>
              <a:t>Minderheid heeft vertraagde motorische ontwikkeling</a:t>
            </a:r>
          </a:p>
          <a:p>
            <a:pPr algn="ctr"/>
            <a:r>
              <a:rPr lang="nl-NL" dirty="0" smtClean="0">
                <a:solidFill>
                  <a:srgbClr val="FFFFFF"/>
                </a:solidFill>
              </a:rPr>
              <a:t>Sporadisch ritmestoornissen</a:t>
            </a:r>
          </a:p>
          <a:p>
            <a:pPr algn="ctr"/>
            <a:r>
              <a:rPr lang="nl-NL" dirty="0" smtClean="0">
                <a:solidFill>
                  <a:srgbClr val="FFFFFF"/>
                </a:solidFill>
              </a:rPr>
              <a:t>IQ 70-100 &gt; 50-70</a:t>
            </a:r>
          </a:p>
          <a:p>
            <a:pPr algn="ctr"/>
            <a:r>
              <a:rPr lang="nl-NL" dirty="0" smtClean="0">
                <a:solidFill>
                  <a:srgbClr val="FFFFFF"/>
                </a:solidFill>
              </a:rPr>
              <a:t>Moeheid</a:t>
            </a:r>
          </a:p>
          <a:p>
            <a:pPr algn="ctr"/>
            <a:r>
              <a:rPr lang="nl-NL" dirty="0" smtClean="0">
                <a:solidFill>
                  <a:srgbClr val="FFFFFF"/>
                </a:solidFill>
              </a:rPr>
              <a:t>Aandachtstoornis, hyperactiviteit</a:t>
            </a:r>
          </a:p>
          <a:p>
            <a:pPr algn="ctr"/>
            <a:r>
              <a:rPr lang="nl-NL" dirty="0" smtClean="0">
                <a:solidFill>
                  <a:srgbClr val="FFFFFF"/>
                </a:solidFill>
              </a:rPr>
              <a:t>Mediane overleving cf. adulte type</a:t>
            </a:r>
          </a:p>
          <a:p>
            <a:endParaRPr lang="nl-NL" sz="100" dirty="0">
              <a:solidFill>
                <a:srgbClr val="FFFFFF"/>
              </a:solidFill>
            </a:endParaRPr>
          </a:p>
        </p:txBody>
      </p:sp>
      <p:sp>
        <p:nvSpPr>
          <p:cNvPr id="8" name="Tekstvak 7"/>
          <p:cNvSpPr txBox="1"/>
          <p:nvPr/>
        </p:nvSpPr>
        <p:spPr>
          <a:xfrm>
            <a:off x="-10180" y="3419122"/>
            <a:ext cx="4509155" cy="3693319"/>
          </a:xfrm>
          <a:prstGeom prst="rect">
            <a:avLst/>
          </a:prstGeom>
          <a:solidFill>
            <a:schemeClr val="tx2">
              <a:lumMod val="75000"/>
            </a:schemeClr>
          </a:solidFill>
        </p:spPr>
        <p:txBody>
          <a:bodyPr wrap="square" rtlCol="0">
            <a:spAutoFit/>
          </a:bodyPr>
          <a:lstStyle/>
          <a:p>
            <a:pPr algn="ctr"/>
            <a:r>
              <a:rPr lang="nl-NL" b="1" dirty="0" err="1" smtClean="0">
                <a:solidFill>
                  <a:srgbClr val="FFFFFF"/>
                </a:solidFill>
              </a:rPr>
              <a:t>Classical</a:t>
            </a:r>
            <a:r>
              <a:rPr lang="nl-NL" b="1" dirty="0" smtClean="0">
                <a:solidFill>
                  <a:srgbClr val="FFFFFF"/>
                </a:solidFill>
              </a:rPr>
              <a:t> / </a:t>
            </a:r>
            <a:r>
              <a:rPr lang="nl-NL" b="1" dirty="0" err="1" smtClean="0">
                <a:solidFill>
                  <a:srgbClr val="FFFFFF"/>
                </a:solidFill>
              </a:rPr>
              <a:t>adult-onset</a:t>
            </a:r>
            <a:r>
              <a:rPr lang="nl-NL" b="1" dirty="0" smtClean="0">
                <a:solidFill>
                  <a:srgbClr val="FFFFFF"/>
                </a:solidFill>
              </a:rPr>
              <a:t> </a:t>
            </a:r>
          </a:p>
          <a:p>
            <a:pPr algn="ctr"/>
            <a:endParaRPr lang="nl-NL" b="1" dirty="0">
              <a:solidFill>
                <a:srgbClr val="FFFFFF"/>
              </a:solidFill>
            </a:endParaRPr>
          </a:p>
          <a:p>
            <a:pPr algn="ctr"/>
            <a:r>
              <a:rPr lang="nl-NL" dirty="0" smtClean="0">
                <a:solidFill>
                  <a:srgbClr val="FFFFFF"/>
                </a:solidFill>
              </a:rPr>
              <a:t>12-50 jaar</a:t>
            </a:r>
          </a:p>
          <a:p>
            <a:pPr algn="ctr"/>
            <a:r>
              <a:rPr lang="nl-NL" dirty="0" smtClean="0">
                <a:solidFill>
                  <a:srgbClr val="FFFFFF"/>
                </a:solidFill>
              </a:rPr>
              <a:t>Myotonie</a:t>
            </a:r>
          </a:p>
          <a:p>
            <a:pPr algn="ctr"/>
            <a:r>
              <a:rPr lang="nl-NL" dirty="0" smtClean="0">
                <a:solidFill>
                  <a:srgbClr val="FFFFFF"/>
                </a:solidFill>
              </a:rPr>
              <a:t>Spierzwakte</a:t>
            </a:r>
            <a:r>
              <a:rPr lang="nl-NL" dirty="0">
                <a:solidFill>
                  <a:srgbClr val="FFFFFF"/>
                </a:solidFill>
              </a:rPr>
              <a:t> </a:t>
            </a:r>
            <a:r>
              <a:rPr lang="nl-NL" dirty="0" smtClean="0">
                <a:solidFill>
                  <a:srgbClr val="FFFFFF"/>
                </a:solidFill>
              </a:rPr>
              <a:t>in gelaat</a:t>
            </a:r>
          </a:p>
          <a:p>
            <a:pPr algn="ctr"/>
            <a:r>
              <a:rPr lang="nl-NL" dirty="0" smtClean="0">
                <a:solidFill>
                  <a:srgbClr val="FFFFFF"/>
                </a:solidFill>
              </a:rPr>
              <a:t>en distale extremiteiten </a:t>
            </a:r>
          </a:p>
          <a:p>
            <a:pPr algn="ctr"/>
            <a:r>
              <a:rPr lang="nl-NL" dirty="0" smtClean="0">
                <a:solidFill>
                  <a:srgbClr val="FFFFFF"/>
                </a:solidFill>
              </a:rPr>
              <a:t>Rolstoelafhankelijkheid in 50%</a:t>
            </a:r>
          </a:p>
          <a:p>
            <a:pPr algn="ctr"/>
            <a:r>
              <a:rPr lang="nl-NL" dirty="0" smtClean="0">
                <a:solidFill>
                  <a:srgbClr val="FFFFFF"/>
                </a:solidFill>
              </a:rPr>
              <a:t>Multi-orgaan betrokkenheid</a:t>
            </a:r>
          </a:p>
          <a:p>
            <a:pPr algn="ctr"/>
            <a:r>
              <a:rPr lang="nl-NL" dirty="0" smtClean="0">
                <a:solidFill>
                  <a:srgbClr val="FFFFFF"/>
                </a:solidFill>
              </a:rPr>
              <a:t>Cognitieve en gedragsstoornissen - apathie</a:t>
            </a:r>
          </a:p>
          <a:p>
            <a:pPr algn="ctr"/>
            <a:r>
              <a:rPr lang="nl-NL" dirty="0" smtClean="0">
                <a:solidFill>
                  <a:srgbClr val="FFFFFF"/>
                </a:solidFill>
              </a:rPr>
              <a:t>Moeheid </a:t>
            </a:r>
          </a:p>
          <a:p>
            <a:pPr algn="ctr"/>
            <a:r>
              <a:rPr lang="nl-NL" dirty="0" smtClean="0">
                <a:solidFill>
                  <a:srgbClr val="FFFFFF"/>
                </a:solidFill>
              </a:rPr>
              <a:t>Mediane overleving 60</a:t>
            </a:r>
            <a:r>
              <a:rPr lang="nl-NL" baseline="30000" dirty="0" smtClean="0">
                <a:solidFill>
                  <a:srgbClr val="FFFFFF"/>
                </a:solidFill>
              </a:rPr>
              <a:t>e</a:t>
            </a:r>
            <a:r>
              <a:rPr lang="nl-NL" dirty="0" smtClean="0">
                <a:solidFill>
                  <a:srgbClr val="FFFFFF"/>
                </a:solidFill>
              </a:rPr>
              <a:t>  jaar</a:t>
            </a:r>
          </a:p>
          <a:p>
            <a:pPr algn="ctr"/>
            <a:r>
              <a:rPr lang="nl-NL" dirty="0" smtClean="0">
                <a:solidFill>
                  <a:srgbClr val="FFFFFF"/>
                </a:solidFill>
              </a:rPr>
              <a:t>Acute hartdood 20-30% van overlijden</a:t>
            </a:r>
          </a:p>
          <a:p>
            <a:endParaRPr lang="nl-NL" dirty="0">
              <a:solidFill>
                <a:srgbClr val="FFFFFF"/>
              </a:solidFill>
            </a:endParaRPr>
          </a:p>
        </p:txBody>
      </p:sp>
      <p:sp>
        <p:nvSpPr>
          <p:cNvPr id="9" name="Tekstvak 8"/>
          <p:cNvSpPr txBox="1"/>
          <p:nvPr/>
        </p:nvSpPr>
        <p:spPr>
          <a:xfrm>
            <a:off x="4498975" y="3419137"/>
            <a:ext cx="4653617" cy="3693319"/>
          </a:xfrm>
          <a:prstGeom prst="rect">
            <a:avLst/>
          </a:prstGeom>
          <a:solidFill>
            <a:schemeClr val="tx2">
              <a:lumMod val="50000"/>
            </a:schemeClr>
          </a:solidFill>
        </p:spPr>
        <p:txBody>
          <a:bodyPr wrap="square" rtlCol="0">
            <a:spAutoFit/>
          </a:bodyPr>
          <a:lstStyle/>
          <a:p>
            <a:pPr algn="ctr"/>
            <a:r>
              <a:rPr lang="nl-NL" b="1" dirty="0" smtClean="0">
                <a:solidFill>
                  <a:srgbClr val="FFFFFF"/>
                </a:solidFill>
              </a:rPr>
              <a:t>Mild / </a:t>
            </a:r>
            <a:r>
              <a:rPr lang="nl-NL" b="1" dirty="0" err="1" smtClean="0">
                <a:solidFill>
                  <a:srgbClr val="FFFFFF"/>
                </a:solidFill>
              </a:rPr>
              <a:t>late-onset</a:t>
            </a:r>
            <a:endParaRPr lang="nl-NL" b="1" dirty="0" smtClean="0">
              <a:solidFill>
                <a:srgbClr val="FFFFFF"/>
              </a:solidFill>
            </a:endParaRPr>
          </a:p>
          <a:p>
            <a:pPr algn="ctr"/>
            <a:endParaRPr lang="nl-NL" dirty="0" smtClean="0">
              <a:solidFill>
                <a:srgbClr val="FFFFFF"/>
              </a:solidFill>
            </a:endParaRPr>
          </a:p>
          <a:p>
            <a:pPr algn="ctr"/>
            <a:r>
              <a:rPr lang="nl-NL" dirty="0" smtClean="0">
                <a:solidFill>
                  <a:srgbClr val="FFFFFF"/>
                </a:solidFill>
              </a:rPr>
              <a:t>50 jaar en ouder</a:t>
            </a:r>
          </a:p>
          <a:p>
            <a:pPr algn="ctr"/>
            <a:r>
              <a:rPr lang="nl-NL" dirty="0" smtClean="0">
                <a:solidFill>
                  <a:srgbClr val="FFFFFF"/>
                </a:solidFill>
              </a:rPr>
              <a:t>Cataract</a:t>
            </a:r>
            <a:endParaRPr lang="nl-NL" dirty="0">
              <a:solidFill>
                <a:srgbClr val="FFFFFF"/>
              </a:solidFill>
            </a:endParaRPr>
          </a:p>
          <a:p>
            <a:pPr algn="ctr"/>
            <a:r>
              <a:rPr lang="nl-NL" dirty="0">
                <a:solidFill>
                  <a:srgbClr val="FFFFFF"/>
                </a:solidFill>
              </a:rPr>
              <a:t>L</a:t>
            </a:r>
            <a:r>
              <a:rPr lang="nl-NL" dirty="0" smtClean="0">
                <a:solidFill>
                  <a:srgbClr val="FFFFFF"/>
                </a:solidFill>
              </a:rPr>
              <a:t>ichte </a:t>
            </a:r>
            <a:r>
              <a:rPr lang="nl-NL" dirty="0">
                <a:solidFill>
                  <a:srgbClr val="FFFFFF"/>
                </a:solidFill>
              </a:rPr>
              <a:t>spierzwakte, variabele myotonie</a:t>
            </a:r>
          </a:p>
          <a:p>
            <a:pPr algn="ctr"/>
            <a:r>
              <a:rPr lang="nl-NL" dirty="0" smtClean="0">
                <a:solidFill>
                  <a:srgbClr val="FFFFFF"/>
                </a:solidFill>
              </a:rPr>
              <a:t>Zeer beperkte progressie spierbetrokkenheid hyperactiviteit</a:t>
            </a:r>
          </a:p>
          <a:p>
            <a:pPr algn="ctr"/>
            <a:r>
              <a:rPr lang="nl-NL" dirty="0" smtClean="0">
                <a:solidFill>
                  <a:srgbClr val="FFFFFF"/>
                </a:solidFill>
              </a:rPr>
              <a:t>Mediane overleving cf. adulte type</a:t>
            </a:r>
          </a:p>
          <a:p>
            <a:endParaRPr lang="nl-NL" dirty="0">
              <a:solidFill>
                <a:srgbClr val="FFFFFF"/>
              </a:solidFill>
            </a:endParaRPr>
          </a:p>
          <a:p>
            <a:endParaRPr lang="nl-NL" dirty="0" smtClean="0">
              <a:solidFill>
                <a:srgbClr val="FFFFFF"/>
              </a:solidFill>
            </a:endParaRPr>
          </a:p>
          <a:p>
            <a:endParaRPr lang="nl-NL" dirty="0">
              <a:solidFill>
                <a:srgbClr val="FFFFFF"/>
              </a:solidFill>
            </a:endParaRPr>
          </a:p>
          <a:p>
            <a:endParaRPr lang="nl-NL" dirty="0" smtClean="0">
              <a:solidFill>
                <a:srgbClr val="FFFFFF"/>
              </a:solidFill>
            </a:endParaRPr>
          </a:p>
          <a:p>
            <a:endParaRPr lang="nl-NL" dirty="0">
              <a:solidFill>
                <a:srgbClr val="FFFFFF"/>
              </a:solidFill>
            </a:endParaRPr>
          </a:p>
        </p:txBody>
      </p:sp>
      <p:grpSp>
        <p:nvGrpSpPr>
          <p:cNvPr id="3" name="Groeperen 10"/>
          <p:cNvGrpSpPr/>
          <p:nvPr/>
        </p:nvGrpSpPr>
        <p:grpSpPr>
          <a:xfrm>
            <a:off x="4860032" y="399863"/>
            <a:ext cx="4104456" cy="2957129"/>
            <a:chOff x="4860032" y="404663"/>
            <a:chExt cx="4104456" cy="2957129"/>
          </a:xfrm>
        </p:grpSpPr>
        <p:sp>
          <p:nvSpPr>
            <p:cNvPr id="4" name="Rechthoek 3"/>
            <p:cNvSpPr/>
            <p:nvPr/>
          </p:nvSpPr>
          <p:spPr>
            <a:xfrm>
              <a:off x="4860032" y="404664"/>
              <a:ext cx="4104456" cy="295232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 name="Afbeelding 1" descr="myodyssm.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940152" y="404663"/>
              <a:ext cx="2016224" cy="2957129"/>
            </a:xfrm>
            <a:prstGeom prst="rect">
              <a:avLst/>
            </a:prstGeom>
          </p:spPr>
        </p:pic>
      </p:grpSp>
      <p:grpSp>
        <p:nvGrpSpPr>
          <p:cNvPr id="10" name="Groeperen 15"/>
          <p:cNvGrpSpPr/>
          <p:nvPr/>
        </p:nvGrpSpPr>
        <p:grpSpPr>
          <a:xfrm>
            <a:off x="179512" y="3905672"/>
            <a:ext cx="4104456" cy="2952328"/>
            <a:chOff x="179512" y="3905672"/>
            <a:chExt cx="4104456" cy="2952328"/>
          </a:xfrm>
        </p:grpSpPr>
        <p:sp>
          <p:nvSpPr>
            <p:cNvPr id="14" name="Rechthoek 13"/>
            <p:cNvSpPr/>
            <p:nvPr/>
          </p:nvSpPr>
          <p:spPr>
            <a:xfrm>
              <a:off x="179512" y="3905672"/>
              <a:ext cx="4104456" cy="295232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2" name="Afbeelding 11" descr="myd2.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88408" y="4077071"/>
              <a:ext cx="2087448" cy="2685947"/>
            </a:xfrm>
            <a:prstGeom prst="rect">
              <a:avLst/>
            </a:prstGeom>
          </p:spPr>
        </p:pic>
      </p:grpSp>
      <p:grpSp>
        <p:nvGrpSpPr>
          <p:cNvPr id="11" name="Groeperen 18"/>
          <p:cNvGrpSpPr/>
          <p:nvPr/>
        </p:nvGrpSpPr>
        <p:grpSpPr>
          <a:xfrm>
            <a:off x="4572000" y="3881946"/>
            <a:ext cx="4572000" cy="2952328"/>
            <a:chOff x="4572000" y="3881946"/>
            <a:chExt cx="4572000" cy="2952328"/>
          </a:xfrm>
        </p:grpSpPr>
        <p:sp>
          <p:nvSpPr>
            <p:cNvPr id="18" name="Rechthoek 17"/>
            <p:cNvSpPr/>
            <p:nvPr/>
          </p:nvSpPr>
          <p:spPr>
            <a:xfrm>
              <a:off x="4572000" y="3881946"/>
              <a:ext cx="4572000" cy="2952328"/>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7" name="Afbeelding 16" descr="myotonic-dystrophy.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932040" y="3933056"/>
              <a:ext cx="3816424" cy="2724503"/>
            </a:xfrm>
            <a:prstGeom prst="rect">
              <a:avLst/>
            </a:prstGeom>
          </p:spPr>
        </p:pic>
      </p:grpSp>
      <p:pic>
        <p:nvPicPr>
          <p:cNvPr id="6" name="Afbeelding 5" descr="congenmyoton.jp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53749" y="617677"/>
            <a:ext cx="2790197" cy="1729922"/>
          </a:xfrm>
          <a:prstGeom prst="rect">
            <a:avLst/>
          </a:prstGeom>
        </p:spPr>
      </p:pic>
    </p:spTree>
    <p:extLst>
      <p:ext uri="{BB962C8B-B14F-4D97-AF65-F5344CB8AC3E}">
        <p14:creationId xmlns="" xmlns:p14="http://schemas.microsoft.com/office/powerpoint/2010/main" val="1019284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Radboudumc">
      <a:dk1>
        <a:srgbClr val="000000"/>
      </a:dk1>
      <a:lt1>
        <a:sysClr val="window" lastClr="FFFFFF"/>
      </a:lt1>
      <a:dk2>
        <a:srgbClr val="00AFDC"/>
      </a:dk2>
      <a:lt2>
        <a:srgbClr val="FFFFFF"/>
      </a:lt2>
      <a:accent1>
        <a:srgbClr val="006991"/>
      </a:accent1>
      <a:accent2>
        <a:srgbClr val="7FB4C8"/>
      </a:accent2>
      <a:accent3>
        <a:srgbClr val="00AFDC"/>
      </a:accent3>
      <a:accent4>
        <a:srgbClr val="7FD7ED"/>
      </a:accent4>
      <a:accent5>
        <a:srgbClr val="CCCCCC"/>
      </a:accent5>
      <a:accent6>
        <a:srgbClr val="E6E6E6"/>
      </a:accent6>
      <a:hlink>
        <a:srgbClr val="000000"/>
      </a:hlink>
      <a:folHlink>
        <a:srgbClr val="00AFDC"/>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914</TotalTime>
  <Words>1245</Words>
  <Application>Microsoft Office PowerPoint</Application>
  <PresentationFormat>Diavoorstelling (4:3)</PresentationFormat>
  <Paragraphs>386</Paragraphs>
  <Slides>38</Slides>
  <Notes>18</Notes>
  <HiddenSlides>0</HiddenSlides>
  <MMClips>1</MMClips>
  <ScaleCrop>false</ScaleCrop>
  <HeadingPairs>
    <vt:vector size="4" baseType="variant">
      <vt:variant>
        <vt:lpstr>Thema</vt:lpstr>
      </vt:variant>
      <vt:variant>
        <vt:i4>1</vt:i4>
      </vt:variant>
      <vt:variant>
        <vt:lpstr>Diatitels</vt:lpstr>
      </vt:variant>
      <vt:variant>
        <vt:i4>38</vt:i4>
      </vt:variant>
    </vt:vector>
  </HeadingPairs>
  <TitlesOfParts>
    <vt:vector size="39" baseType="lpstr">
      <vt:lpstr>Default Theme</vt:lpstr>
      <vt:lpstr>Myotonic dystrophy</vt:lpstr>
      <vt:lpstr>Myotonic dystrophy type 1</vt:lpstr>
      <vt:lpstr>Dia 3</vt:lpstr>
      <vt:lpstr>Classical (adult-onset) DM1</vt:lpstr>
      <vt:lpstr>Classical (adult-onset) DM1</vt:lpstr>
      <vt:lpstr>Myotonia</vt:lpstr>
      <vt:lpstr>Dia 7</vt:lpstr>
      <vt:lpstr>DM1 is a multisystem disorder</vt:lpstr>
      <vt:lpstr>Dia 9</vt:lpstr>
      <vt:lpstr>Congenital DM1</vt:lpstr>
      <vt:lpstr>Congenital DM1</vt:lpstr>
      <vt:lpstr>Congenital DM1</vt:lpstr>
      <vt:lpstr>Dia 13</vt:lpstr>
      <vt:lpstr>Childhood-onset DM1</vt:lpstr>
      <vt:lpstr>Dia 15</vt:lpstr>
      <vt:lpstr>Mild form</vt:lpstr>
      <vt:lpstr>DM1 variability: multiple faces</vt:lpstr>
      <vt:lpstr>Genetic mechanism for DM1</vt:lpstr>
      <vt:lpstr>DNA contains the construction code for our bodies </vt:lpstr>
      <vt:lpstr>Dia 20</vt:lpstr>
      <vt:lpstr>Dia 21</vt:lpstr>
      <vt:lpstr>Dia 22</vt:lpstr>
      <vt:lpstr>Myotonic dystrophy 1: abnormal CTG-series </vt:lpstr>
      <vt:lpstr>Dia 24</vt:lpstr>
      <vt:lpstr>Dia 25</vt:lpstr>
      <vt:lpstr>Variability in length of CTG repeats</vt:lpstr>
      <vt:lpstr>Dia 27</vt:lpstr>
      <vt:lpstr>Dia 28</vt:lpstr>
      <vt:lpstr>Dia 29</vt:lpstr>
      <vt:lpstr>Dia 30</vt:lpstr>
      <vt:lpstr>Expanded sticky RNA does damage to the cells </vt:lpstr>
      <vt:lpstr>Dia 32</vt:lpstr>
      <vt:lpstr>CTG-repeat is unstable</vt:lpstr>
      <vt:lpstr>Anticipation</vt:lpstr>
      <vt:lpstr>Increased CTG-length when passed on from a parent to a child</vt:lpstr>
      <vt:lpstr>Increased CTG-length when passed on from a parent to a child</vt:lpstr>
      <vt:lpstr>Summary</vt:lpstr>
      <vt:lpstr>Thank you!</vt:lpstr>
    </vt:vector>
  </TitlesOfParts>
  <Company>UMC St Radboud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Z586135</dc:creator>
  <cp:lastModifiedBy>Z586135</cp:lastModifiedBy>
  <cp:revision>154</cp:revision>
  <dcterms:created xsi:type="dcterms:W3CDTF">2017-07-13T15:46:06Z</dcterms:created>
  <dcterms:modified xsi:type="dcterms:W3CDTF">2017-07-21T23:36:45Z</dcterms:modified>
</cp:coreProperties>
</file>