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67" r:id="rId5"/>
    <p:sldId id="263" r:id="rId6"/>
    <p:sldId id="260" r:id="rId7"/>
    <p:sldId id="269" r:id="rId8"/>
    <p:sldId id="270" r:id="rId9"/>
    <p:sldId id="261" r:id="rId10"/>
    <p:sldId id="262" r:id="rId11"/>
    <p:sldId id="272" r:id="rId12"/>
    <p:sldId id="273" r:id="rId13"/>
    <p:sldId id="274" r:id="rId14"/>
    <p:sldId id="275" r:id="rId15"/>
    <p:sldId id="264"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7" autoAdjust="0"/>
    <p:restoredTop sz="82014" autoAdjust="0"/>
  </p:normalViewPr>
  <p:slideViewPr>
    <p:cSldViewPr snapToGrid="0">
      <p:cViewPr varScale="1">
        <p:scale>
          <a:sx n="58" d="100"/>
          <a:sy n="58" d="100"/>
        </p:scale>
        <p:origin x="751" y="3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35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2BD552-E357-40BC-BD0C-2BEF795FA9C3}" type="datetimeFigureOut">
              <a:rPr lang="en-US" smtClean="0"/>
              <a:t>7/22/2017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66846B-0CE4-4D8C-9FDB-0D5ED32FEB4E}" type="slidenum">
              <a:rPr lang="en-US" smtClean="0"/>
              <a:t>‹#›</a:t>
            </a:fld>
            <a:endParaRPr lang="en-US"/>
          </a:p>
        </p:txBody>
      </p:sp>
    </p:spTree>
    <p:extLst>
      <p:ext uri="{BB962C8B-B14F-4D97-AF65-F5344CB8AC3E}">
        <p14:creationId xmlns:p14="http://schemas.microsoft.com/office/powerpoint/2010/main" val="249836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 who I am.  I think it’s a hopeful time for muscular dystrophy research: I think most of you have probably read some of the newspaper</a:t>
            </a:r>
            <a:r>
              <a:rPr lang="en-US" baseline="0" dirty="0"/>
              <a:t> articles about new drugs hitting </a:t>
            </a:r>
            <a:r>
              <a:rPr lang="en-US" baseline="0" dirty="0" err="1"/>
              <a:t>th</a:t>
            </a:r>
            <a:r>
              <a:rPr lang="en-US" baseline="0" dirty="0"/>
              <a:t> </a:t>
            </a:r>
            <a:r>
              <a:rPr lang="en-US" baseline="0" dirty="0" err="1"/>
              <a:t>emarket</a:t>
            </a:r>
            <a:r>
              <a:rPr lang="en-US" baseline="0" dirty="0"/>
              <a:t>, many have been negative, about the soaring drug prices.  In that setting it’s sometimes easy to miss the fundamental change that’s occurred in the drug development landscape, where we are talking about molecularly targeted therapies, therapies that target the fundamental changes which cause inherited diseases of nerve or muscle.  Many of the techniques </a:t>
            </a:r>
            <a:r>
              <a:rPr lang="en-US" baseline="0" dirty="0" err="1"/>
              <a:t>fo</a:t>
            </a:r>
            <a:r>
              <a:rPr lang="en-US" baseline="0" dirty="0"/>
              <a:t> </a:t>
            </a:r>
            <a:r>
              <a:rPr lang="en-US" baseline="0" dirty="0" err="1"/>
              <a:t>rthese</a:t>
            </a:r>
            <a:r>
              <a:rPr lang="en-US" baseline="0" dirty="0"/>
              <a:t> drugs would have sounded like science fiction even 10 years ago, things like exon splice regulators, exon skipping therapies, or gene therapy. But they are not science fiction any more, in just the last year the FDA approved 2 new molecularly targeted therapies, one for DMD and one for SMA. The same chemistries used to treat these diseases, ASO, can potentially work for MD.  And the first human safety study of a molecularly targeted therapy for MD was completed about 1 year ago, and we will see the next generation drug entering human trial in the next 1-2 years.  Hand in hand with the advances in drug design has gone advances in our understanding of the genetic and molecular pathology of MD, the development of cell lines and animal models to test new drugs, and in a landmark proof of concept study using a drug to clinical improve one of those animal models.  This has brought a great deal of interest to the field, interest in basic scientists, academic researchers, and drug companies.  But there is still a lot of work which needs to be done: we need to come together as a MD research community to lay the foundation, to build the tools necessary for high quality and efficient clinical trials. And this is what I want to talk to you about today.</a:t>
            </a:r>
            <a:endParaRPr lang="en-US" dirty="0"/>
          </a:p>
        </p:txBody>
      </p:sp>
      <p:sp>
        <p:nvSpPr>
          <p:cNvPr id="4" name="Slide Number Placeholder 3"/>
          <p:cNvSpPr>
            <a:spLocks noGrp="1"/>
          </p:cNvSpPr>
          <p:nvPr>
            <p:ph type="sldNum" sz="quarter" idx="10"/>
          </p:nvPr>
        </p:nvSpPr>
        <p:spPr/>
        <p:txBody>
          <a:bodyPr/>
          <a:lstStyle/>
          <a:p>
            <a:fld id="{AC66846B-0CE4-4D8C-9FDB-0D5ED32FEB4E}" type="slidenum">
              <a:rPr lang="en-US" smtClean="0"/>
              <a:t>1</a:t>
            </a:fld>
            <a:endParaRPr lang="en-US"/>
          </a:p>
        </p:txBody>
      </p:sp>
    </p:spTree>
    <p:extLst>
      <p:ext uri="{BB962C8B-B14F-4D97-AF65-F5344CB8AC3E}">
        <p14:creationId xmlns:p14="http://schemas.microsoft.com/office/powerpoint/2010/main" val="2233397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1CAA85B-3640-40ED-B6FA-291D808568B9}" type="datetimeFigureOut">
              <a:rPr lang="en-US" smtClean="0"/>
              <a:t>7/22/2017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A5D221-82FF-4255-94D3-984B32C73321}" type="slidenum">
              <a:rPr lang="en-US" smtClean="0"/>
              <a:t>‹#›</a:t>
            </a:fld>
            <a:endParaRPr lang="en-US"/>
          </a:p>
        </p:txBody>
      </p:sp>
    </p:spTree>
    <p:extLst>
      <p:ext uri="{BB962C8B-B14F-4D97-AF65-F5344CB8AC3E}">
        <p14:creationId xmlns:p14="http://schemas.microsoft.com/office/powerpoint/2010/main" val="3297364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AA85B-3640-40ED-B6FA-291D808568B9}" type="datetimeFigureOut">
              <a:rPr lang="en-US" smtClean="0"/>
              <a:t>7/22/2017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A5D221-82FF-4255-94D3-984B32C73321}" type="slidenum">
              <a:rPr lang="en-US" smtClean="0"/>
              <a:t>‹#›</a:t>
            </a:fld>
            <a:endParaRPr lang="en-US"/>
          </a:p>
        </p:txBody>
      </p:sp>
    </p:spTree>
    <p:extLst>
      <p:ext uri="{BB962C8B-B14F-4D97-AF65-F5344CB8AC3E}">
        <p14:creationId xmlns:p14="http://schemas.microsoft.com/office/powerpoint/2010/main" val="1283981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AA85B-3640-40ED-B6FA-291D808568B9}" type="datetimeFigureOut">
              <a:rPr lang="en-US" smtClean="0"/>
              <a:t>7/22/2017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A5D221-82FF-4255-94D3-984B32C73321}" type="slidenum">
              <a:rPr lang="en-US" smtClean="0"/>
              <a:t>‹#›</a:t>
            </a:fld>
            <a:endParaRPr lang="en-US"/>
          </a:p>
        </p:txBody>
      </p:sp>
    </p:spTree>
    <p:extLst>
      <p:ext uri="{BB962C8B-B14F-4D97-AF65-F5344CB8AC3E}">
        <p14:creationId xmlns:p14="http://schemas.microsoft.com/office/powerpoint/2010/main" val="3910325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AA85B-3640-40ED-B6FA-291D808568B9}" type="datetimeFigureOut">
              <a:rPr lang="en-US" smtClean="0"/>
              <a:t>7/22/2017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A5D221-82FF-4255-94D3-984B32C73321}" type="slidenum">
              <a:rPr lang="en-US" smtClean="0"/>
              <a:t>‹#›</a:t>
            </a:fld>
            <a:endParaRPr lang="en-US"/>
          </a:p>
        </p:txBody>
      </p:sp>
    </p:spTree>
    <p:extLst>
      <p:ext uri="{BB962C8B-B14F-4D97-AF65-F5344CB8AC3E}">
        <p14:creationId xmlns:p14="http://schemas.microsoft.com/office/powerpoint/2010/main" val="1687083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CAA85B-3640-40ED-B6FA-291D808568B9}" type="datetimeFigureOut">
              <a:rPr lang="en-US" smtClean="0"/>
              <a:t>7/22/2017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A5D221-82FF-4255-94D3-984B32C73321}" type="slidenum">
              <a:rPr lang="en-US" smtClean="0"/>
              <a:t>‹#›</a:t>
            </a:fld>
            <a:endParaRPr lang="en-US"/>
          </a:p>
        </p:txBody>
      </p:sp>
    </p:spTree>
    <p:extLst>
      <p:ext uri="{BB962C8B-B14F-4D97-AF65-F5344CB8AC3E}">
        <p14:creationId xmlns:p14="http://schemas.microsoft.com/office/powerpoint/2010/main" val="723202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CAA85B-3640-40ED-B6FA-291D808568B9}" type="datetimeFigureOut">
              <a:rPr lang="en-US" smtClean="0"/>
              <a:t>7/22/2017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A5D221-82FF-4255-94D3-984B32C73321}" type="slidenum">
              <a:rPr lang="en-US" smtClean="0"/>
              <a:t>‹#›</a:t>
            </a:fld>
            <a:endParaRPr lang="en-US"/>
          </a:p>
        </p:txBody>
      </p:sp>
    </p:spTree>
    <p:extLst>
      <p:ext uri="{BB962C8B-B14F-4D97-AF65-F5344CB8AC3E}">
        <p14:creationId xmlns:p14="http://schemas.microsoft.com/office/powerpoint/2010/main" val="272210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CAA85B-3640-40ED-B6FA-291D808568B9}" type="datetimeFigureOut">
              <a:rPr lang="en-US" smtClean="0"/>
              <a:t>7/22/2017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A5D221-82FF-4255-94D3-984B32C73321}" type="slidenum">
              <a:rPr lang="en-US" smtClean="0"/>
              <a:t>‹#›</a:t>
            </a:fld>
            <a:endParaRPr lang="en-US"/>
          </a:p>
        </p:txBody>
      </p:sp>
    </p:spTree>
    <p:extLst>
      <p:ext uri="{BB962C8B-B14F-4D97-AF65-F5344CB8AC3E}">
        <p14:creationId xmlns:p14="http://schemas.microsoft.com/office/powerpoint/2010/main" val="1142767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CAA85B-3640-40ED-B6FA-291D808568B9}" type="datetimeFigureOut">
              <a:rPr lang="en-US" smtClean="0"/>
              <a:t>7/22/2017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A5D221-82FF-4255-94D3-984B32C73321}" type="slidenum">
              <a:rPr lang="en-US" smtClean="0"/>
              <a:t>‹#›</a:t>
            </a:fld>
            <a:endParaRPr lang="en-US"/>
          </a:p>
        </p:txBody>
      </p:sp>
    </p:spTree>
    <p:extLst>
      <p:ext uri="{BB962C8B-B14F-4D97-AF65-F5344CB8AC3E}">
        <p14:creationId xmlns:p14="http://schemas.microsoft.com/office/powerpoint/2010/main" val="1391208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AA85B-3640-40ED-B6FA-291D808568B9}" type="datetimeFigureOut">
              <a:rPr lang="en-US" smtClean="0"/>
              <a:t>7/22/2017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A5D221-82FF-4255-94D3-984B32C73321}" type="slidenum">
              <a:rPr lang="en-US" smtClean="0"/>
              <a:t>‹#›</a:t>
            </a:fld>
            <a:endParaRPr lang="en-US"/>
          </a:p>
        </p:txBody>
      </p:sp>
    </p:spTree>
    <p:extLst>
      <p:ext uri="{BB962C8B-B14F-4D97-AF65-F5344CB8AC3E}">
        <p14:creationId xmlns:p14="http://schemas.microsoft.com/office/powerpoint/2010/main" val="4132652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CAA85B-3640-40ED-B6FA-291D808568B9}" type="datetimeFigureOut">
              <a:rPr lang="en-US" smtClean="0"/>
              <a:t>7/22/2017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A5D221-82FF-4255-94D3-984B32C73321}" type="slidenum">
              <a:rPr lang="en-US" smtClean="0"/>
              <a:t>‹#›</a:t>
            </a:fld>
            <a:endParaRPr lang="en-US"/>
          </a:p>
        </p:txBody>
      </p:sp>
    </p:spTree>
    <p:extLst>
      <p:ext uri="{BB962C8B-B14F-4D97-AF65-F5344CB8AC3E}">
        <p14:creationId xmlns:p14="http://schemas.microsoft.com/office/powerpoint/2010/main" val="3803041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CAA85B-3640-40ED-B6FA-291D808568B9}" type="datetimeFigureOut">
              <a:rPr lang="en-US" smtClean="0"/>
              <a:t>7/22/2017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A5D221-82FF-4255-94D3-984B32C73321}" type="slidenum">
              <a:rPr lang="en-US" smtClean="0"/>
              <a:t>‹#›</a:t>
            </a:fld>
            <a:endParaRPr lang="en-US"/>
          </a:p>
        </p:txBody>
      </p:sp>
    </p:spTree>
    <p:extLst>
      <p:ext uri="{BB962C8B-B14F-4D97-AF65-F5344CB8AC3E}">
        <p14:creationId xmlns:p14="http://schemas.microsoft.com/office/powerpoint/2010/main" val="3129219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AA85B-3640-40ED-B6FA-291D808568B9}" type="datetimeFigureOut">
              <a:rPr lang="en-US" smtClean="0"/>
              <a:t>7/22/2017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A5D221-82FF-4255-94D3-984B32C73321}" type="slidenum">
              <a:rPr lang="en-US" smtClean="0"/>
              <a:t>‹#›</a:t>
            </a:fld>
            <a:endParaRPr lang="en-US"/>
          </a:p>
        </p:txBody>
      </p:sp>
    </p:spTree>
    <p:extLst>
      <p:ext uri="{BB962C8B-B14F-4D97-AF65-F5344CB8AC3E}">
        <p14:creationId xmlns:p14="http://schemas.microsoft.com/office/powerpoint/2010/main" val="829587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image" Target="../media/image14.jpeg"/><Relationship Id="rId12" Type="http://schemas.openxmlformats.org/officeDocument/2006/relationships/image" Target="../media/image19.jp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news.yale.edu/sites/default/files/Clinical-Trial_YaleNe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2396108" y="3599223"/>
            <a:ext cx="10515600" cy="2852737"/>
          </a:xfrm>
        </p:spPr>
        <p:txBody>
          <a:bodyPr>
            <a:noAutofit/>
            <a:scene3d>
              <a:camera prst="orthographicFront"/>
              <a:lightRig rig="soft" dir="t">
                <a:rot lat="0" lon="0" rev="15600000"/>
              </a:lightRig>
            </a:scene3d>
            <a:sp3d extrusionH="57150" prstMaterial="softEdge">
              <a:bevelT w="25400" h="38100"/>
            </a:sp3d>
          </a:bodyPr>
          <a:lstStyle/>
          <a:p>
            <a:pPr>
              <a:lnSpc>
                <a:spcPct val="100000"/>
              </a:lnSpc>
            </a:pPr>
            <a:r>
              <a:rPr lang="en-US" sz="13800" b="1" dirty="0">
                <a:ln/>
                <a:solidFill>
                  <a:srgbClr val="FFFF00"/>
                </a:solidFill>
                <a:latin typeface="Impact" panose="020B0806030902050204" pitchFamily="34" charset="0"/>
              </a:rPr>
              <a:t>clinical </a:t>
            </a:r>
            <a:br>
              <a:rPr lang="en-US" sz="13800" b="1" dirty="0">
                <a:ln/>
                <a:solidFill>
                  <a:srgbClr val="FFFF00"/>
                </a:solidFill>
                <a:latin typeface="Impact" panose="020B0806030902050204" pitchFamily="34" charset="0"/>
              </a:rPr>
            </a:br>
            <a:r>
              <a:rPr lang="en-US" sz="13800" b="1" dirty="0">
                <a:ln/>
                <a:solidFill>
                  <a:srgbClr val="FFFF00"/>
                </a:solidFill>
                <a:latin typeface="Impact" panose="020B0806030902050204" pitchFamily="34" charset="0"/>
              </a:rPr>
              <a:t> trial readiness</a:t>
            </a:r>
          </a:p>
        </p:txBody>
      </p:sp>
      <p:sp>
        <p:nvSpPr>
          <p:cNvPr id="7" name="Text Placeholder 6"/>
          <p:cNvSpPr>
            <a:spLocks noGrp="1"/>
          </p:cNvSpPr>
          <p:nvPr>
            <p:ph type="body" idx="1"/>
          </p:nvPr>
        </p:nvSpPr>
        <p:spPr>
          <a:xfrm>
            <a:off x="6548287" y="2960869"/>
            <a:ext cx="10515600" cy="1500187"/>
          </a:xfrm>
        </p:spPr>
        <p:txBody>
          <a:bodyPr>
            <a:normAutofit/>
          </a:bodyPr>
          <a:lstStyle/>
          <a:p>
            <a:r>
              <a:rPr lang="en-US" sz="2800" b="1" dirty="0">
                <a:ln w="0"/>
                <a:solidFill>
                  <a:srgbClr val="FFFF00"/>
                </a:solidFill>
                <a:effectLst>
                  <a:outerShdw blurRad="38100" dist="19050" dir="2700000" algn="tl" rotWithShape="0">
                    <a:schemeClr val="dk1">
                      <a:alpha val="40000"/>
                    </a:schemeClr>
                  </a:outerShdw>
                </a:effectLst>
              </a:rPr>
              <a:t>Jeffrey Statland, MD</a:t>
            </a:r>
          </a:p>
          <a:p>
            <a:r>
              <a:rPr lang="en-US" sz="2800" b="1" dirty="0">
                <a:ln w="0"/>
                <a:solidFill>
                  <a:srgbClr val="FFFF00"/>
                </a:solidFill>
                <a:effectLst>
                  <a:outerShdw blurRad="38100" dist="19050" dir="2700000" algn="tl" rotWithShape="0">
                    <a:schemeClr val="dk1">
                      <a:alpha val="40000"/>
                    </a:schemeClr>
                  </a:outerShdw>
                </a:effectLst>
              </a:rPr>
              <a:t>University of Kansas Medical Center</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23774" b="10315"/>
          <a:stretch/>
        </p:blipFill>
        <p:spPr>
          <a:xfrm>
            <a:off x="9864156" y="2628181"/>
            <a:ext cx="1206410" cy="911376"/>
          </a:xfrm>
          <a:prstGeom prst="rect">
            <a:avLst/>
          </a:prstGeom>
        </p:spPr>
      </p:pic>
    </p:spTree>
    <p:extLst>
      <p:ext uri="{BB962C8B-B14F-4D97-AF65-F5344CB8AC3E}">
        <p14:creationId xmlns:p14="http://schemas.microsoft.com/office/powerpoint/2010/main" val="1559952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 for Clinical Trials: How big a change is meaningful</a:t>
            </a:r>
          </a:p>
        </p:txBody>
      </p:sp>
      <p:sp>
        <p:nvSpPr>
          <p:cNvPr id="3" name="Content Placeholder 2"/>
          <p:cNvSpPr>
            <a:spLocks noGrp="1"/>
          </p:cNvSpPr>
          <p:nvPr>
            <p:ph idx="1"/>
          </p:nvPr>
        </p:nvSpPr>
        <p:spPr/>
        <p:txBody>
          <a:bodyPr>
            <a:normAutofit fontScale="92500" lnSpcReduction="20000"/>
          </a:bodyPr>
          <a:lstStyle/>
          <a:p>
            <a:r>
              <a:rPr lang="en-US" dirty="0"/>
              <a:t>Ultimately understanding how big a change would be meaningful can help make the argument for approval of a drug</a:t>
            </a:r>
          </a:p>
          <a:p>
            <a:r>
              <a:rPr lang="en-US" dirty="0"/>
              <a:t>Short of hard outcomes like mortality, or time to requiring a wheelchair, or pacemaker or non-invasive ventilation we need other ways to determine how big a change would be meaningful</a:t>
            </a:r>
          </a:p>
          <a:p>
            <a:r>
              <a:rPr lang="en-US" dirty="0"/>
              <a:t>This will depend on what the treatment is for</a:t>
            </a:r>
          </a:p>
          <a:p>
            <a:pPr lvl="1"/>
            <a:r>
              <a:rPr lang="en-US" dirty="0"/>
              <a:t>For example a drug designed to help with pain does not need to improve how you walk</a:t>
            </a:r>
          </a:p>
          <a:p>
            <a:r>
              <a:rPr lang="en-US" dirty="0"/>
              <a:t>We can try and understand this using statistical techniques, by using questionnaires, or by relating a change in one measurement to a change in another</a:t>
            </a:r>
          </a:p>
          <a:p>
            <a:r>
              <a:rPr lang="en-US" dirty="0"/>
              <a:t>Your voice / your opinion is important!!!</a:t>
            </a:r>
          </a:p>
        </p:txBody>
      </p:sp>
    </p:spTree>
    <p:extLst>
      <p:ext uri="{BB962C8B-B14F-4D97-AF65-F5344CB8AC3E}">
        <p14:creationId xmlns:p14="http://schemas.microsoft.com/office/powerpoint/2010/main" val="4007682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882" y="0"/>
            <a:ext cx="915538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488668"/>
            <a:ext cx="3795334" cy="369332"/>
          </a:xfrm>
          <a:prstGeom prst="rect">
            <a:avLst/>
          </a:prstGeom>
          <a:noFill/>
        </p:spPr>
        <p:txBody>
          <a:bodyPr wrap="none" rtlCol="0">
            <a:spAutoFit/>
          </a:bodyPr>
          <a:lstStyle/>
          <a:p>
            <a:r>
              <a:rPr lang="en-US" i="1" dirty="0"/>
              <a:t>Slide courtesy of </a:t>
            </a:r>
            <a:r>
              <a:rPr lang="en-US" i="1" dirty="0" err="1"/>
              <a:t>Ionis</a:t>
            </a:r>
            <a:r>
              <a:rPr lang="en-US" i="1" dirty="0"/>
              <a:t> Pharmaceuticals</a:t>
            </a:r>
          </a:p>
        </p:txBody>
      </p:sp>
      <p:sp>
        <p:nvSpPr>
          <p:cNvPr id="5" name="TextBox 4"/>
          <p:cNvSpPr txBox="1"/>
          <p:nvPr/>
        </p:nvSpPr>
        <p:spPr>
          <a:xfrm>
            <a:off x="8296836" y="412343"/>
            <a:ext cx="3625160" cy="369332"/>
          </a:xfrm>
          <a:prstGeom prst="rect">
            <a:avLst/>
          </a:prstGeom>
          <a:noFill/>
        </p:spPr>
        <p:txBody>
          <a:bodyPr wrap="none" rtlCol="0">
            <a:spAutoFit/>
          </a:bodyPr>
          <a:lstStyle/>
          <a:p>
            <a:r>
              <a:rPr lang="en-US" dirty="0">
                <a:solidFill>
                  <a:srgbClr val="C00000"/>
                </a:solidFill>
              </a:rPr>
              <a:t>Example: DMPK – 2.5 Rx Clinical Trial</a:t>
            </a:r>
          </a:p>
        </p:txBody>
      </p:sp>
    </p:spTree>
    <p:extLst>
      <p:ext uri="{BB962C8B-B14F-4D97-AF65-F5344CB8AC3E}">
        <p14:creationId xmlns:p14="http://schemas.microsoft.com/office/powerpoint/2010/main" val="2690926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644" y="0"/>
            <a:ext cx="92505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6488668"/>
            <a:ext cx="3795334" cy="369332"/>
          </a:xfrm>
          <a:prstGeom prst="rect">
            <a:avLst/>
          </a:prstGeom>
          <a:noFill/>
        </p:spPr>
        <p:txBody>
          <a:bodyPr wrap="none" rtlCol="0">
            <a:spAutoFit/>
          </a:bodyPr>
          <a:lstStyle/>
          <a:p>
            <a:r>
              <a:rPr lang="en-US" i="1" dirty="0"/>
              <a:t>Slide courtesy of </a:t>
            </a:r>
            <a:r>
              <a:rPr lang="en-US" i="1" dirty="0" err="1"/>
              <a:t>Ionis</a:t>
            </a:r>
            <a:r>
              <a:rPr lang="en-US" i="1" dirty="0"/>
              <a:t> Pharmaceuticals</a:t>
            </a:r>
          </a:p>
        </p:txBody>
      </p:sp>
    </p:spTree>
    <p:extLst>
      <p:ext uri="{BB962C8B-B14F-4D97-AF65-F5344CB8AC3E}">
        <p14:creationId xmlns:p14="http://schemas.microsoft.com/office/powerpoint/2010/main" val="3354171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381" y="0"/>
            <a:ext cx="93035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6488668"/>
            <a:ext cx="3795334" cy="369332"/>
          </a:xfrm>
          <a:prstGeom prst="rect">
            <a:avLst/>
          </a:prstGeom>
          <a:noFill/>
        </p:spPr>
        <p:txBody>
          <a:bodyPr wrap="none" rtlCol="0">
            <a:spAutoFit/>
          </a:bodyPr>
          <a:lstStyle/>
          <a:p>
            <a:r>
              <a:rPr lang="en-US" i="1" dirty="0"/>
              <a:t>Slide courtesy of </a:t>
            </a:r>
            <a:r>
              <a:rPr lang="en-US" i="1" dirty="0" err="1"/>
              <a:t>Ionis</a:t>
            </a:r>
            <a:r>
              <a:rPr lang="en-US" i="1" dirty="0"/>
              <a:t> Pharmaceuticals</a:t>
            </a:r>
          </a:p>
        </p:txBody>
      </p:sp>
      <p:sp>
        <p:nvSpPr>
          <p:cNvPr id="2" name="TextBox 1"/>
          <p:cNvSpPr txBox="1"/>
          <p:nvPr/>
        </p:nvSpPr>
        <p:spPr>
          <a:xfrm>
            <a:off x="1713172" y="2551837"/>
            <a:ext cx="8850765" cy="1754326"/>
          </a:xfrm>
          <a:prstGeom prst="rect">
            <a:avLst/>
          </a:prstGeom>
          <a:noFill/>
        </p:spPr>
        <p:txBody>
          <a:bodyPr wrap="square" rtlCol="0">
            <a:spAutoFit/>
          </a:bodyPr>
          <a:lstStyle/>
          <a:p>
            <a:pPr marL="285750" indent="-285750">
              <a:buFont typeface="Wingdings" panose="05000000000000000000" pitchFamily="2" charset="2"/>
              <a:buChar char="§"/>
            </a:pPr>
            <a:r>
              <a:rPr lang="en-US" dirty="0">
                <a:solidFill>
                  <a:srgbClr val="C00000"/>
                </a:solidFill>
              </a:rPr>
              <a:t>Take home message: A better understanding of our biomarkers and our strength and functional measures will ensure</a:t>
            </a:r>
          </a:p>
          <a:p>
            <a:pPr marL="742950" lvl="1" indent="-285750">
              <a:buFont typeface="Wingdings" panose="05000000000000000000" pitchFamily="2" charset="2"/>
              <a:buChar char="§"/>
            </a:pPr>
            <a:r>
              <a:rPr lang="en-US" dirty="0">
                <a:solidFill>
                  <a:srgbClr val="C00000"/>
                </a:solidFill>
              </a:rPr>
              <a:t>We know how many people we need to enroll to see a change in our proof of concept biomarkers to show the drug is reaching its target</a:t>
            </a:r>
          </a:p>
          <a:p>
            <a:pPr marL="742950" lvl="1" indent="-285750">
              <a:buFont typeface="Wingdings" panose="05000000000000000000" pitchFamily="2" charset="2"/>
              <a:buChar char="§"/>
            </a:pPr>
            <a:r>
              <a:rPr lang="en-US" dirty="0">
                <a:solidFill>
                  <a:srgbClr val="C00000"/>
                </a:solidFill>
              </a:rPr>
              <a:t>How many more people we need to see changes in our strength or functional outcomes</a:t>
            </a:r>
          </a:p>
        </p:txBody>
      </p:sp>
    </p:spTree>
    <p:extLst>
      <p:ext uri="{BB962C8B-B14F-4D97-AF65-F5344CB8AC3E}">
        <p14:creationId xmlns:p14="http://schemas.microsoft.com/office/powerpoint/2010/main" val="262253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childTnLst>
                                  <p:subTnLst>
                                    <p:set>
                                      <p:cBhvr override="childStyle">
                                        <p:cTn dur="1" fill="hold" display="0" masterRel="nextClick" afterEffect="1"/>
                                        <p:tgtEl>
                                          <p:spTgt spid="819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061" y="0"/>
            <a:ext cx="912700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96666" y="6488668"/>
            <a:ext cx="3795334" cy="369332"/>
          </a:xfrm>
          <a:prstGeom prst="rect">
            <a:avLst/>
          </a:prstGeom>
          <a:noFill/>
        </p:spPr>
        <p:txBody>
          <a:bodyPr wrap="none" rtlCol="0">
            <a:spAutoFit/>
          </a:bodyPr>
          <a:lstStyle/>
          <a:p>
            <a:r>
              <a:rPr lang="en-US" i="1" dirty="0"/>
              <a:t>Slide courtesy of </a:t>
            </a:r>
            <a:r>
              <a:rPr lang="en-US" i="1" dirty="0" err="1"/>
              <a:t>Ionis</a:t>
            </a:r>
            <a:r>
              <a:rPr lang="en-US" i="1" dirty="0"/>
              <a:t> Pharmaceuticals</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852" y="2411968"/>
            <a:ext cx="44577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80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Directions</a:t>
            </a:r>
          </a:p>
        </p:txBody>
      </p:sp>
      <p:sp>
        <p:nvSpPr>
          <p:cNvPr id="3" name="Content Placeholder 2"/>
          <p:cNvSpPr>
            <a:spLocks noGrp="1"/>
          </p:cNvSpPr>
          <p:nvPr>
            <p:ph idx="1"/>
          </p:nvPr>
        </p:nvSpPr>
        <p:spPr/>
        <p:txBody>
          <a:bodyPr>
            <a:normAutofit/>
          </a:bodyPr>
          <a:lstStyle/>
          <a:p>
            <a:r>
              <a:rPr lang="en-US" dirty="0"/>
              <a:t>We are collaborating with many large centers across the US, the MDF, MDA, and NIH to form the </a:t>
            </a:r>
            <a:r>
              <a:rPr lang="en-US" b="1" dirty="0">
                <a:solidFill>
                  <a:srgbClr val="0070C0"/>
                </a:solidFill>
              </a:rPr>
              <a:t>Myotonic Dystrophy Clinical Research Network</a:t>
            </a:r>
          </a:p>
          <a:p>
            <a:pPr lvl="1"/>
            <a:r>
              <a:rPr lang="en-US" dirty="0"/>
              <a:t>Our goal: to hasten therapeutic development for MD</a:t>
            </a:r>
          </a:p>
          <a:p>
            <a:pPr lvl="1"/>
            <a:r>
              <a:rPr lang="en-US" dirty="0"/>
              <a:t>We are working with drug companies, researchers, and people with MD</a:t>
            </a:r>
          </a:p>
          <a:p>
            <a:pPr lvl="1"/>
            <a:r>
              <a:rPr lang="en-US" dirty="0"/>
              <a:t>To answer questions that can accelerate the development of existing drugs, or new drugs</a:t>
            </a:r>
          </a:p>
          <a:p>
            <a:pPr lvl="2"/>
            <a:r>
              <a:rPr lang="en-US" dirty="0"/>
              <a:t>Study 1 was recently completed, and we will be reporting results soon</a:t>
            </a:r>
          </a:p>
          <a:p>
            <a:pPr lvl="2"/>
            <a:r>
              <a:rPr lang="en-US" dirty="0"/>
              <a:t>Study 2 is going to start in the next few months: to help refine how we measure MD, look for other genetic modifiers, and really understand our biomarkers</a:t>
            </a:r>
          </a:p>
          <a:p>
            <a:pPr marL="457200" lvl="1" indent="0">
              <a:buNone/>
            </a:pPr>
            <a:endParaRPr lang="en-US" dirty="0"/>
          </a:p>
        </p:txBody>
      </p:sp>
    </p:spTree>
    <p:extLst>
      <p:ext uri="{BB962C8B-B14F-4D97-AF65-F5344CB8AC3E}">
        <p14:creationId xmlns:p14="http://schemas.microsoft.com/office/powerpoint/2010/main" val="4162031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news.yale.edu/sites/default/files/Clinical-Trial_YaleNew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9" y="0"/>
            <a:ext cx="12147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527144" y="3083869"/>
            <a:ext cx="10515600" cy="2852737"/>
          </a:xfrm>
        </p:spPr>
        <p:txBody>
          <a:bodyPr>
            <a:noAutofit/>
            <a:scene3d>
              <a:camera prst="orthographicFront"/>
              <a:lightRig rig="soft" dir="t">
                <a:rot lat="0" lon="0" rev="15600000"/>
              </a:lightRig>
            </a:scene3d>
            <a:sp3d extrusionH="57150" prstMaterial="softEdge">
              <a:bevelT w="25400" h="38100"/>
            </a:sp3d>
          </a:bodyPr>
          <a:lstStyle/>
          <a:p>
            <a:pPr>
              <a:lnSpc>
                <a:spcPct val="100000"/>
              </a:lnSpc>
            </a:pPr>
            <a:r>
              <a:rPr lang="en-US" sz="13800" b="1" dirty="0">
                <a:ln/>
                <a:solidFill>
                  <a:srgbClr val="FFFF00"/>
                </a:solidFill>
                <a:latin typeface="Impact" panose="020B0806030902050204" pitchFamily="34" charset="0"/>
              </a:rPr>
              <a:t>Thank You!</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3774" b="10315"/>
          <a:stretch/>
        </p:blipFill>
        <p:spPr>
          <a:xfrm>
            <a:off x="9864156" y="2628181"/>
            <a:ext cx="1206410" cy="911376"/>
          </a:xfrm>
          <a:prstGeom prst="rect">
            <a:avLst/>
          </a:prstGeom>
        </p:spPr>
      </p:pic>
    </p:spTree>
    <p:extLst>
      <p:ext uri="{BB962C8B-B14F-4D97-AF65-F5344CB8AC3E}">
        <p14:creationId xmlns:p14="http://schemas.microsoft.com/office/powerpoint/2010/main" val="3214316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lambertconsultinggroup.com/images/stakeholders_web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3659" y="3038536"/>
            <a:ext cx="4151881" cy="364348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Clinical Trial Readiness?</a:t>
            </a:r>
          </a:p>
        </p:txBody>
      </p:sp>
      <p:sp>
        <p:nvSpPr>
          <p:cNvPr id="5" name="Content Placeholder 4"/>
          <p:cNvSpPr>
            <a:spLocks noGrp="1"/>
          </p:cNvSpPr>
          <p:nvPr>
            <p:ph idx="1"/>
          </p:nvPr>
        </p:nvSpPr>
        <p:spPr>
          <a:xfrm>
            <a:off x="838200" y="1825625"/>
            <a:ext cx="7404847" cy="4351338"/>
          </a:xfrm>
        </p:spPr>
        <p:txBody>
          <a:bodyPr>
            <a:normAutofit fontScale="92500" lnSpcReduction="20000"/>
          </a:bodyPr>
          <a:lstStyle/>
          <a:p>
            <a:r>
              <a:rPr lang="en-US" dirty="0"/>
              <a:t>We as a community are </a:t>
            </a:r>
            <a:r>
              <a:rPr lang="en-US" b="1" dirty="0">
                <a:solidFill>
                  <a:schemeClr val="accent2">
                    <a:lumMod val="75000"/>
                  </a:schemeClr>
                </a:solidFill>
              </a:rPr>
              <a:t>stakeholders</a:t>
            </a:r>
            <a:r>
              <a:rPr lang="en-US" dirty="0"/>
              <a:t> in the process of drug development</a:t>
            </a:r>
          </a:p>
          <a:p>
            <a:pPr lvl="1"/>
            <a:r>
              <a:rPr lang="en-US" dirty="0"/>
              <a:t>We need to provide input into the </a:t>
            </a:r>
            <a:r>
              <a:rPr lang="en-US" i="1" u="sng" dirty="0"/>
              <a:t>direction</a:t>
            </a:r>
            <a:r>
              <a:rPr lang="en-US" dirty="0"/>
              <a:t> of therapeutic development for Myotonic Dystrophy (MD)</a:t>
            </a:r>
          </a:p>
          <a:p>
            <a:r>
              <a:rPr lang="en-US" dirty="0"/>
              <a:t>We need the tools in place, so we can be confident</a:t>
            </a:r>
          </a:p>
          <a:p>
            <a:pPr lvl="1"/>
            <a:r>
              <a:rPr lang="en-US" dirty="0"/>
              <a:t>We do not throw out drugs which might work</a:t>
            </a:r>
          </a:p>
          <a:p>
            <a:pPr lvl="1"/>
            <a:r>
              <a:rPr lang="en-US" dirty="0"/>
              <a:t>We do not approve drugs that will not help</a:t>
            </a:r>
          </a:p>
          <a:p>
            <a:r>
              <a:rPr lang="en-US" dirty="0"/>
              <a:t>Drug development is a conversation with many participants</a:t>
            </a:r>
          </a:p>
          <a:p>
            <a:pPr lvl="1"/>
            <a:r>
              <a:rPr lang="en-US" dirty="0"/>
              <a:t>Industry</a:t>
            </a:r>
          </a:p>
          <a:p>
            <a:pPr lvl="1"/>
            <a:r>
              <a:rPr lang="en-US" dirty="0"/>
              <a:t>Academia</a:t>
            </a:r>
          </a:p>
          <a:p>
            <a:pPr lvl="1"/>
            <a:r>
              <a:rPr lang="en-US" dirty="0"/>
              <a:t>MD advocacy groups</a:t>
            </a:r>
          </a:p>
          <a:p>
            <a:pPr lvl="1"/>
            <a:r>
              <a:rPr lang="en-US" dirty="0"/>
              <a:t>People with MD, and their family members</a:t>
            </a:r>
          </a:p>
        </p:txBody>
      </p:sp>
    </p:spTree>
    <p:extLst>
      <p:ext uri="{BB962C8B-B14F-4D97-AF65-F5344CB8AC3E}">
        <p14:creationId xmlns:p14="http://schemas.microsoft.com/office/powerpoint/2010/main" val="122696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808906"/>
            <a:ext cx="5048619" cy="58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2543" y="569453"/>
            <a:ext cx="2793109" cy="586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Clinical Trial Readiness is a Process:</a:t>
            </a:r>
            <a:br>
              <a:rPr lang="en-US" dirty="0"/>
            </a:br>
            <a:r>
              <a:rPr lang="en-US" dirty="0"/>
              <a:t>Everybody has a role</a:t>
            </a:r>
          </a:p>
        </p:txBody>
      </p:sp>
      <p:sp>
        <p:nvSpPr>
          <p:cNvPr id="3" name="Content Placeholder 2"/>
          <p:cNvSpPr>
            <a:spLocks noGrp="1"/>
          </p:cNvSpPr>
          <p:nvPr>
            <p:ph idx="1"/>
          </p:nvPr>
        </p:nvSpPr>
        <p:spPr/>
        <p:txBody>
          <a:bodyPr/>
          <a:lstStyle/>
          <a:p>
            <a:r>
              <a:rPr lang="en-US" dirty="0"/>
              <a:t>Basic Scientists</a:t>
            </a:r>
          </a:p>
          <a:p>
            <a:pPr lvl="1"/>
            <a:r>
              <a:rPr lang="en-US" dirty="0"/>
              <a:t>Understand the disease</a:t>
            </a:r>
          </a:p>
          <a:p>
            <a:pPr lvl="1"/>
            <a:r>
              <a:rPr lang="en-US" dirty="0"/>
              <a:t>Identify new targets for therapies</a:t>
            </a:r>
          </a:p>
          <a:p>
            <a:pPr lvl="1"/>
            <a:r>
              <a:rPr lang="en-US" dirty="0"/>
              <a:t>Develop model systems to test new drugs</a:t>
            </a:r>
          </a:p>
          <a:p>
            <a:pPr lvl="1"/>
            <a:r>
              <a:rPr lang="en-US" dirty="0"/>
              <a:t>Develop new therapeutic strategies</a:t>
            </a:r>
          </a:p>
          <a:p>
            <a:r>
              <a:rPr lang="en-US" dirty="0"/>
              <a:t>Pharmaceutical Industry</a:t>
            </a:r>
          </a:p>
          <a:p>
            <a:pPr lvl="1"/>
            <a:r>
              <a:rPr lang="en-US" dirty="0"/>
              <a:t>Develop drugs</a:t>
            </a:r>
          </a:p>
          <a:p>
            <a:pPr lvl="1"/>
            <a:r>
              <a:rPr lang="en-US" dirty="0"/>
              <a:t>Work with FDA</a:t>
            </a:r>
          </a:p>
          <a:p>
            <a:pPr lvl="1"/>
            <a:r>
              <a:rPr lang="en-US" dirty="0"/>
              <a:t>Early studies determine dosing, safety</a:t>
            </a:r>
          </a:p>
          <a:p>
            <a:pPr lvl="1"/>
            <a:r>
              <a:rPr lang="en-US" dirty="0"/>
              <a:t>Later studies ask does the drug work</a:t>
            </a:r>
          </a:p>
          <a:p>
            <a:pPr lvl="1"/>
            <a:endParaRPr lang="en-US" dirty="0"/>
          </a:p>
        </p:txBody>
      </p:sp>
      <p:sp>
        <p:nvSpPr>
          <p:cNvPr id="5" name="AutoShape 5" descr="Image result for zebrafish larva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40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Everybody has a role</a:t>
            </a:r>
          </a:p>
        </p:txBody>
      </p:sp>
      <p:sp>
        <p:nvSpPr>
          <p:cNvPr id="7" name="Content Placeholder 6"/>
          <p:cNvSpPr>
            <a:spLocks noGrp="1"/>
          </p:cNvSpPr>
          <p:nvPr>
            <p:ph idx="1"/>
          </p:nvPr>
        </p:nvSpPr>
        <p:spPr>
          <a:xfrm>
            <a:off x="552688" y="2620270"/>
            <a:ext cx="10190353" cy="4351338"/>
          </a:xfrm>
        </p:spPr>
        <p:txBody>
          <a:bodyPr/>
          <a:lstStyle/>
          <a:p>
            <a:r>
              <a:rPr lang="en-US" dirty="0"/>
              <a:t>Academic Clinical Researchers and Advocacy Groups</a:t>
            </a:r>
          </a:p>
          <a:p>
            <a:pPr lvl="1"/>
            <a:r>
              <a:rPr lang="en-US" dirty="0"/>
              <a:t>Hasten development of new therapies to help people with MD</a:t>
            </a:r>
          </a:p>
          <a:p>
            <a:pPr lvl="1"/>
            <a:r>
              <a:rPr lang="en-US" dirty="0"/>
              <a:t>From a practical POV there’s a lot of work that needs to be done</a:t>
            </a:r>
          </a:p>
          <a:p>
            <a:pPr lvl="2"/>
            <a:r>
              <a:rPr lang="en-US" dirty="0">
                <a:solidFill>
                  <a:srgbClr val="C00000"/>
                </a:solidFill>
              </a:rPr>
              <a:t>Ensure standard techniques for how we measure things</a:t>
            </a:r>
          </a:p>
          <a:p>
            <a:pPr lvl="2"/>
            <a:r>
              <a:rPr lang="en-US" dirty="0">
                <a:solidFill>
                  <a:srgbClr val="C00000"/>
                </a:solidFill>
              </a:rPr>
              <a:t>Address gaps in understanding of what happens clinically over time</a:t>
            </a:r>
          </a:p>
          <a:p>
            <a:pPr lvl="2"/>
            <a:r>
              <a:rPr lang="en-US" dirty="0">
                <a:solidFill>
                  <a:srgbClr val="C00000"/>
                </a:solidFill>
              </a:rPr>
              <a:t>Develop tools for clinical trials, and make sure results are consistent when implemented across multiple locations</a:t>
            </a:r>
          </a:p>
          <a:p>
            <a:pPr lvl="1"/>
            <a:r>
              <a:rPr lang="en-US" dirty="0"/>
              <a:t>Figure out what features predict how fast the disease changes: e.g. mutation, age, gender</a:t>
            </a:r>
          </a:p>
          <a:p>
            <a:pPr lvl="1"/>
            <a:r>
              <a:rPr lang="en-US" dirty="0"/>
              <a:t>Advocate nationally (internationally) for resources to pursue research and cures</a:t>
            </a:r>
          </a:p>
          <a:p>
            <a:endParaRPr lang="en-US" dirty="0"/>
          </a:p>
        </p:txBody>
      </p:sp>
      <p:grpSp>
        <p:nvGrpSpPr>
          <p:cNvPr id="3" name="Group 2"/>
          <p:cNvGrpSpPr/>
          <p:nvPr/>
        </p:nvGrpSpPr>
        <p:grpSpPr>
          <a:xfrm>
            <a:off x="6627858" y="159566"/>
            <a:ext cx="5259341" cy="2320398"/>
            <a:chOff x="6627859" y="159567"/>
            <a:chExt cx="4839979" cy="2019036"/>
          </a:xfrm>
        </p:grpSpPr>
        <p:pic>
          <p:nvPicPr>
            <p:cNvPr id="1026" name="Picture 2" descr="http://www.myotonic.org/sites/default/files/PFDD%20group%20shot.png">
              <a:extLst>
                <a:ext uri="{FF2B5EF4-FFF2-40B4-BE49-F238E27FC236}">
                  <a16:creationId xmlns:a16="http://schemas.microsoft.com/office/drawing/2014/main" id="{F5554555-896E-4E30-9AD3-F3E00E947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9624" y="540303"/>
              <a:ext cx="2857500" cy="1638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414AFB-796E-42FF-898D-2ED829B47B7E}"/>
                </a:ext>
              </a:extLst>
            </p:cNvPr>
            <p:cNvSpPr txBox="1"/>
            <p:nvPr/>
          </p:nvSpPr>
          <p:spPr>
            <a:xfrm>
              <a:off x="6627859" y="159567"/>
              <a:ext cx="4839979" cy="369332"/>
            </a:xfrm>
            <a:prstGeom prst="rect">
              <a:avLst/>
            </a:prstGeom>
            <a:noFill/>
          </p:spPr>
          <p:txBody>
            <a:bodyPr wrap="none" rtlCol="0">
              <a:spAutoFit/>
            </a:bodyPr>
            <a:lstStyle/>
            <a:p>
              <a:r>
                <a:rPr lang="en-US" dirty="0"/>
                <a:t>Patient Focused Drug Development Meeting 2016</a:t>
              </a:r>
            </a:p>
          </p:txBody>
        </p:sp>
      </p:grpSp>
      <p:sp>
        <p:nvSpPr>
          <p:cNvPr id="13" name="Content Placeholder 2"/>
          <p:cNvSpPr txBox="1">
            <a:spLocks/>
          </p:cNvSpPr>
          <p:nvPr/>
        </p:nvSpPr>
        <p:spPr>
          <a:xfrm>
            <a:off x="565318" y="2377278"/>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People with MD and Your Family Members</a:t>
            </a:r>
          </a:p>
          <a:p>
            <a:pPr lvl="1"/>
            <a:r>
              <a:rPr lang="en-US" dirty="0"/>
              <a:t>Developing treatments is a Collaboration</a:t>
            </a:r>
          </a:p>
          <a:p>
            <a:pPr lvl="1"/>
            <a:r>
              <a:rPr lang="en-US" dirty="0"/>
              <a:t>Without people volunteering for studies we cannot make progress</a:t>
            </a:r>
          </a:p>
          <a:p>
            <a:pPr lvl="2"/>
            <a:r>
              <a:rPr lang="en-US" dirty="0"/>
              <a:t>Your participation means a lot!!!!</a:t>
            </a:r>
          </a:p>
          <a:p>
            <a:pPr lvl="1"/>
            <a:r>
              <a:rPr lang="en-US" dirty="0"/>
              <a:t>You help us figure out what aspects of MD you need treatments for</a:t>
            </a:r>
          </a:p>
          <a:p>
            <a:pPr lvl="1"/>
            <a:r>
              <a:rPr lang="en-US" dirty="0"/>
              <a:t>What things are important to measure</a:t>
            </a:r>
          </a:p>
          <a:p>
            <a:pPr lvl="1"/>
            <a:r>
              <a:rPr lang="en-US" dirty="0"/>
              <a:t>How big a change would be important to you: this may change from person to person, and may depend on the treatment</a:t>
            </a:r>
          </a:p>
          <a:p>
            <a:pPr lvl="1"/>
            <a:r>
              <a:rPr lang="en-US" dirty="0"/>
              <a:t>Help us understand what risk is acceptable for any potential benefit </a:t>
            </a:r>
          </a:p>
          <a:p>
            <a:pPr lvl="1"/>
            <a:r>
              <a:rPr lang="en-US" dirty="0"/>
              <a:t>Help us design our trials: how long is too long for a study visit, how many visits are reasonable, what kind of procedures would you be willing to do to test a new treatment???</a:t>
            </a:r>
          </a:p>
          <a:p>
            <a:pPr lvl="1"/>
            <a:endParaRPr lang="en-US" dirty="0"/>
          </a:p>
          <a:p>
            <a:pPr lvl="1"/>
            <a:endParaRPr lang="en-US" dirty="0"/>
          </a:p>
        </p:txBody>
      </p:sp>
      <p:grpSp>
        <p:nvGrpSpPr>
          <p:cNvPr id="6" name="Group 5"/>
          <p:cNvGrpSpPr/>
          <p:nvPr/>
        </p:nvGrpSpPr>
        <p:grpSpPr>
          <a:xfrm>
            <a:off x="6429104" y="262660"/>
            <a:ext cx="4986005" cy="2051737"/>
            <a:chOff x="1290694" y="131856"/>
            <a:chExt cx="4986005" cy="2051737"/>
          </a:xfrm>
        </p:grpSpPr>
        <p:pic>
          <p:nvPicPr>
            <p:cNvPr id="1028" name="Picture 4" descr="http://www.myotonic.org/sites/default/files/IDMC%20Group%20Shot.png">
              <a:extLst>
                <a:ext uri="{FF2B5EF4-FFF2-40B4-BE49-F238E27FC236}">
                  <a16:creationId xmlns:a16="http://schemas.microsoft.com/office/drawing/2014/main" id="{863234EA-D3A9-463D-AAC4-300F5749F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94" y="131856"/>
              <a:ext cx="4986005" cy="1640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99301" y="1814261"/>
              <a:ext cx="4763292" cy="369332"/>
            </a:xfrm>
            <a:prstGeom prst="rect">
              <a:avLst/>
            </a:prstGeom>
            <a:noFill/>
          </p:spPr>
          <p:txBody>
            <a:bodyPr wrap="none" rtlCol="0">
              <a:spAutoFit/>
            </a:bodyPr>
            <a:lstStyle/>
            <a:p>
              <a:r>
                <a:rPr lang="en-US" dirty="0"/>
                <a:t>International </a:t>
              </a:r>
              <a:r>
                <a:rPr lang="en-US" dirty="0" err="1"/>
                <a:t>Dystrophia</a:t>
              </a:r>
              <a:r>
                <a:rPr lang="en-US" dirty="0"/>
                <a:t> </a:t>
              </a:r>
              <a:r>
                <a:rPr lang="en-US" dirty="0" err="1"/>
                <a:t>Myotonica</a:t>
              </a:r>
              <a:r>
                <a:rPr lang="en-US" dirty="0"/>
                <a:t> Consortia - 7</a:t>
              </a:r>
            </a:p>
          </p:txBody>
        </p:sp>
      </p:grpSp>
    </p:spTree>
    <p:extLst>
      <p:ext uri="{BB962C8B-B14F-4D97-AF65-F5344CB8AC3E}">
        <p14:creationId xmlns:p14="http://schemas.microsoft.com/office/powerpoint/2010/main" val="264448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Innovation and Collaboration</a:t>
            </a:r>
          </a:p>
        </p:txBody>
      </p:sp>
      <p:sp>
        <p:nvSpPr>
          <p:cNvPr id="3" name="Content Placeholder 2"/>
          <p:cNvSpPr>
            <a:spLocks noGrp="1"/>
          </p:cNvSpPr>
          <p:nvPr>
            <p:ph idx="1"/>
          </p:nvPr>
        </p:nvSpPr>
        <p:spPr/>
        <p:txBody>
          <a:bodyPr>
            <a:normAutofit fontScale="92500" lnSpcReduction="10000"/>
          </a:bodyPr>
          <a:lstStyle/>
          <a:p>
            <a:r>
              <a:rPr lang="en-US" dirty="0"/>
              <a:t>We need separate people from all over the world trying new things</a:t>
            </a:r>
          </a:p>
          <a:p>
            <a:pPr lvl="1"/>
            <a:r>
              <a:rPr lang="en-US" dirty="0"/>
              <a:t>Thinking of new ways to measure the disease</a:t>
            </a:r>
          </a:p>
          <a:p>
            <a:pPr lvl="1"/>
            <a:r>
              <a:rPr lang="en-US" dirty="0"/>
              <a:t>Thinking of new avenues for treatments</a:t>
            </a:r>
          </a:p>
          <a:p>
            <a:pPr lvl="1"/>
            <a:r>
              <a:rPr lang="en-US" dirty="0"/>
              <a:t>Thinking outside the box</a:t>
            </a:r>
          </a:p>
          <a:p>
            <a:r>
              <a:rPr lang="en-US" dirty="0"/>
              <a:t>But ultimately we need people to then come together to test these new ideas in large groups of people (we need to prepare)</a:t>
            </a:r>
          </a:p>
          <a:p>
            <a:pPr lvl="1"/>
            <a:r>
              <a:rPr lang="en-US" dirty="0"/>
              <a:t>We want things that work for all patients</a:t>
            </a:r>
          </a:p>
          <a:p>
            <a:pPr lvl="1"/>
            <a:r>
              <a:rPr lang="en-US" dirty="0"/>
              <a:t>To ensure our assumptions about what our tools measure and how they measure it are true</a:t>
            </a:r>
          </a:p>
          <a:p>
            <a:r>
              <a:rPr lang="en-US" dirty="0"/>
              <a:t>If we can agree on common approaches we can accelerate drug development</a:t>
            </a:r>
          </a:p>
          <a:p>
            <a:pPr lvl="1"/>
            <a:r>
              <a:rPr lang="en-US" dirty="0"/>
              <a:t>Examples: Duchenne Muscular Dystrophy, Spinal Muscular Atrophy</a:t>
            </a:r>
          </a:p>
        </p:txBody>
      </p:sp>
    </p:spTree>
    <p:extLst>
      <p:ext uri="{BB962C8B-B14F-4D97-AF65-F5344CB8AC3E}">
        <p14:creationId xmlns:p14="http://schemas.microsoft.com/office/powerpoint/2010/main" val="3381239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729" y="1393587"/>
            <a:ext cx="5593977" cy="537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210" y="1213816"/>
            <a:ext cx="4129366" cy="555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726" y="1213816"/>
            <a:ext cx="4076389" cy="553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Getting Ready for Clinical Trials: Tools</a:t>
            </a:r>
          </a:p>
        </p:txBody>
      </p:sp>
      <p:sp>
        <p:nvSpPr>
          <p:cNvPr id="3" name="Content Placeholder 2"/>
          <p:cNvSpPr>
            <a:spLocks noGrp="1"/>
          </p:cNvSpPr>
          <p:nvPr>
            <p:ph idx="1"/>
          </p:nvPr>
        </p:nvSpPr>
        <p:spPr/>
        <p:txBody>
          <a:bodyPr/>
          <a:lstStyle/>
          <a:p>
            <a:r>
              <a:rPr lang="en-US" dirty="0"/>
              <a:t>Biomarkers: blood, tissue, other</a:t>
            </a:r>
          </a:p>
          <a:p>
            <a:pPr lvl="1"/>
            <a:r>
              <a:rPr lang="en-US" dirty="0"/>
              <a:t>Proof a drug is reaching its target</a:t>
            </a:r>
          </a:p>
          <a:p>
            <a:pPr lvl="1"/>
            <a:r>
              <a:rPr lang="en-US" dirty="0"/>
              <a:t>Monitoring disease activity</a:t>
            </a:r>
          </a:p>
          <a:p>
            <a:pPr lvl="1"/>
            <a:r>
              <a:rPr lang="en-US" dirty="0"/>
              <a:t>Monitoring physiological changes</a:t>
            </a:r>
          </a:p>
          <a:p>
            <a:r>
              <a:rPr lang="en-US" dirty="0"/>
              <a:t>Biomarkers important for early studies</a:t>
            </a:r>
          </a:p>
          <a:p>
            <a:r>
              <a:rPr lang="en-US" dirty="0"/>
              <a:t>But before we can use them:</a:t>
            </a:r>
          </a:p>
          <a:p>
            <a:pPr lvl="1"/>
            <a:r>
              <a:rPr lang="en-US" dirty="0">
                <a:solidFill>
                  <a:srgbClr val="C00000"/>
                </a:solidFill>
              </a:rPr>
              <a:t>Need to standardize the technique</a:t>
            </a:r>
          </a:p>
          <a:p>
            <a:pPr lvl="1"/>
            <a:r>
              <a:rPr lang="en-US" dirty="0">
                <a:solidFill>
                  <a:srgbClr val="C00000"/>
                </a:solidFill>
              </a:rPr>
              <a:t>Show we can get consistent results from multiple centers, on repeated occasions</a:t>
            </a:r>
          </a:p>
          <a:p>
            <a:pPr lvl="1"/>
            <a:r>
              <a:rPr lang="en-US" dirty="0">
                <a:solidFill>
                  <a:srgbClr val="C00000"/>
                </a:solidFill>
              </a:rPr>
              <a:t>Understand how they naturally change in people with MD over time</a:t>
            </a:r>
          </a:p>
          <a:p>
            <a:pPr marL="457200" lvl="1" indent="0">
              <a:buNone/>
            </a:pPr>
            <a:endParaRPr lang="en-US" dirty="0"/>
          </a:p>
        </p:txBody>
      </p:sp>
    </p:spTree>
    <p:extLst>
      <p:ext uri="{BB962C8B-B14F-4D97-AF65-F5344CB8AC3E}">
        <p14:creationId xmlns:p14="http://schemas.microsoft.com/office/powerpoint/2010/main" val="393497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childTnLst>
                                  <p:subTnLst>
                                    <p:set>
                                      <p:cBhvr override="childStyle">
                                        <p:cTn dur="1" fill="hold" display="0" masterRel="nextClick" afterEffect="1"/>
                                        <p:tgtEl>
                                          <p:spTgt spid="205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82251" y="227849"/>
            <a:ext cx="5833070" cy="6443169"/>
            <a:chOff x="5891357" y="255558"/>
            <a:chExt cx="5833070" cy="6443169"/>
          </a:xfrm>
        </p:grpSpPr>
        <p:grpSp>
          <p:nvGrpSpPr>
            <p:cNvPr id="10" name="Group 9"/>
            <p:cNvGrpSpPr/>
            <p:nvPr/>
          </p:nvGrpSpPr>
          <p:grpSpPr>
            <a:xfrm>
              <a:off x="8911647" y="255558"/>
              <a:ext cx="2812780" cy="6443169"/>
              <a:chOff x="8911647" y="255558"/>
              <a:chExt cx="2812780" cy="6443169"/>
            </a:xfrm>
          </p:grpSpPr>
          <p:grpSp>
            <p:nvGrpSpPr>
              <p:cNvPr id="13" name="Group 12"/>
              <p:cNvGrpSpPr/>
              <p:nvPr/>
            </p:nvGrpSpPr>
            <p:grpSpPr>
              <a:xfrm>
                <a:off x="8911647" y="255558"/>
                <a:ext cx="2743200" cy="6443169"/>
                <a:chOff x="8911647" y="255558"/>
                <a:chExt cx="2743200" cy="6443169"/>
              </a:xfrm>
            </p:grpSpPr>
            <p:pic>
              <p:nvPicPr>
                <p:cNvPr id="17" name="Picture 2" descr="Image result for manual muscle tes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1647" y="255558"/>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1647" y="2527069"/>
                  <a:ext cx="2743200" cy="191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descr="Image result for hand held dynamometer muscle testing"/>
                <p:cNvPicPr>
                  <a:picLocks noChangeAspect="1" noChangeArrowheads="1"/>
                </p:cNvPicPr>
                <p:nvPr/>
              </p:nvPicPr>
              <p:blipFill rotWithShape="1">
                <a:blip r:embed="rId6">
                  <a:extLst>
                    <a:ext uri="{28A0092B-C50C-407E-A947-70E740481C1C}">
                      <a14:useLocalDpi xmlns:a14="http://schemas.microsoft.com/office/drawing/2010/main" val="0"/>
                    </a:ext>
                  </a:extLst>
                </a:blip>
                <a:srcRect t="28212"/>
                <a:stretch/>
              </p:blipFill>
              <p:spPr bwMode="auto">
                <a:xfrm>
                  <a:off x="8911647" y="4555288"/>
                  <a:ext cx="2743200" cy="214343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9077498" y="1995054"/>
                <a:ext cx="2335255" cy="369332"/>
              </a:xfrm>
              <a:prstGeom prst="rect">
                <a:avLst/>
              </a:prstGeom>
              <a:noFill/>
            </p:spPr>
            <p:txBody>
              <a:bodyPr wrap="none" rtlCol="0">
                <a:spAutoFit/>
              </a:bodyPr>
              <a:lstStyle/>
              <a:p>
                <a:r>
                  <a:rPr lang="en-US" dirty="0">
                    <a:solidFill>
                      <a:srgbClr val="FFFF00"/>
                    </a:solidFill>
                  </a:rPr>
                  <a:t>Manual Muscle Testing</a:t>
                </a:r>
              </a:p>
            </p:txBody>
          </p:sp>
          <p:sp>
            <p:nvSpPr>
              <p:cNvPr id="15" name="TextBox 14"/>
              <p:cNvSpPr txBox="1"/>
              <p:nvPr/>
            </p:nvSpPr>
            <p:spPr>
              <a:xfrm>
                <a:off x="9102436" y="4064922"/>
                <a:ext cx="2386359" cy="369332"/>
              </a:xfrm>
              <a:prstGeom prst="rect">
                <a:avLst/>
              </a:prstGeom>
              <a:noFill/>
            </p:spPr>
            <p:txBody>
              <a:bodyPr wrap="none" rtlCol="0">
                <a:spAutoFit/>
              </a:bodyPr>
              <a:lstStyle/>
              <a:p>
                <a:r>
                  <a:rPr lang="en-US" dirty="0">
                    <a:solidFill>
                      <a:srgbClr val="FFFF00"/>
                    </a:solidFill>
                  </a:rPr>
                  <a:t>Quantitative </a:t>
                </a:r>
                <a:r>
                  <a:rPr lang="en-US" dirty="0" err="1">
                    <a:solidFill>
                      <a:srgbClr val="FFFF00"/>
                    </a:solidFill>
                  </a:rPr>
                  <a:t>Myometry</a:t>
                </a:r>
                <a:endParaRPr lang="en-US" dirty="0">
                  <a:solidFill>
                    <a:srgbClr val="FFFF00"/>
                  </a:solidFill>
                </a:endParaRPr>
              </a:p>
            </p:txBody>
          </p:sp>
          <p:sp>
            <p:nvSpPr>
              <p:cNvPr id="16" name="TextBox 15"/>
              <p:cNvSpPr txBox="1"/>
              <p:nvPr/>
            </p:nvSpPr>
            <p:spPr>
              <a:xfrm>
                <a:off x="9229898" y="6281643"/>
                <a:ext cx="2494529" cy="369332"/>
              </a:xfrm>
              <a:prstGeom prst="rect">
                <a:avLst/>
              </a:prstGeom>
              <a:noFill/>
            </p:spPr>
            <p:txBody>
              <a:bodyPr wrap="none" rtlCol="0">
                <a:spAutoFit/>
              </a:bodyPr>
              <a:lstStyle/>
              <a:p>
                <a:r>
                  <a:rPr lang="en-US" dirty="0"/>
                  <a:t>Handheld Dynamometry</a:t>
                </a:r>
              </a:p>
            </p:txBody>
          </p:sp>
        </p:grpSp>
        <p:pic>
          <p:nvPicPr>
            <p:cNvPr id="11" name="Picture 6" descr="Image result for biodex isotonic strength test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357" y="4320195"/>
              <a:ext cx="2743200" cy="20594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140028" y="6281643"/>
              <a:ext cx="2465034" cy="369332"/>
            </a:xfrm>
            <a:prstGeom prst="rect">
              <a:avLst/>
            </a:prstGeom>
            <a:noFill/>
          </p:spPr>
          <p:txBody>
            <a:bodyPr wrap="none" rtlCol="0">
              <a:spAutoFit/>
            </a:bodyPr>
            <a:lstStyle/>
            <a:p>
              <a:r>
                <a:rPr lang="en-US" dirty="0"/>
                <a:t>Force During Movement</a:t>
              </a:r>
            </a:p>
          </p:txBody>
        </p:sp>
      </p:gr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9587" y="2787058"/>
            <a:ext cx="5661924" cy="306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1698162"/>
            <a:ext cx="6693131" cy="4351338"/>
          </a:xfrm>
        </p:spPr>
        <p:txBody>
          <a:bodyPr>
            <a:noAutofit/>
          </a:bodyPr>
          <a:lstStyle/>
          <a:p>
            <a:r>
              <a:rPr lang="en-US" sz="2400" dirty="0"/>
              <a:t>Strength and Function</a:t>
            </a:r>
          </a:p>
          <a:p>
            <a:r>
              <a:rPr lang="en-US" sz="2400" dirty="0"/>
              <a:t>There are many techniques for measuring individual muscle strength</a:t>
            </a:r>
          </a:p>
          <a:p>
            <a:r>
              <a:rPr lang="en-US" sz="2400" dirty="0"/>
              <a:t>Standard functional tasks include things like how fast you can go 30 feet, get out of a chair, climbing 4 stairs, or how deep a breath you can take</a:t>
            </a:r>
          </a:p>
          <a:p>
            <a:r>
              <a:rPr lang="en-US" sz="2400" dirty="0"/>
              <a:t>Can combine tasks into a composite</a:t>
            </a:r>
          </a:p>
          <a:p>
            <a:r>
              <a:rPr lang="en-US" sz="2400" dirty="0"/>
              <a:t>Can instrument a functional task</a:t>
            </a:r>
          </a:p>
          <a:p>
            <a:r>
              <a:rPr lang="en-US" sz="2400" dirty="0"/>
              <a:t>There is still work that needs to be done:</a:t>
            </a:r>
          </a:p>
          <a:p>
            <a:pPr lvl="1"/>
            <a:r>
              <a:rPr lang="en-US" sz="2000" dirty="0">
                <a:solidFill>
                  <a:srgbClr val="C00000"/>
                </a:solidFill>
              </a:rPr>
              <a:t>We need to standardize our </a:t>
            </a:r>
            <a:r>
              <a:rPr lang="en-US" sz="2000" dirty="0" err="1">
                <a:solidFill>
                  <a:srgbClr val="C00000"/>
                </a:solidFill>
              </a:rPr>
              <a:t>equiptment</a:t>
            </a:r>
            <a:r>
              <a:rPr lang="en-US" sz="2000" dirty="0">
                <a:solidFill>
                  <a:srgbClr val="C00000"/>
                </a:solidFill>
              </a:rPr>
              <a:t> and procedures</a:t>
            </a:r>
          </a:p>
          <a:p>
            <a:pPr lvl="1"/>
            <a:r>
              <a:rPr lang="en-US" sz="2000" dirty="0">
                <a:solidFill>
                  <a:srgbClr val="C00000"/>
                </a:solidFill>
              </a:rPr>
              <a:t>Train our evaluators</a:t>
            </a:r>
          </a:p>
          <a:p>
            <a:pPr lvl="1"/>
            <a:r>
              <a:rPr lang="en-US" sz="2000" dirty="0">
                <a:solidFill>
                  <a:srgbClr val="C00000"/>
                </a:solidFill>
              </a:rPr>
              <a:t>Ensure we understand the relationship to genetics, age, gender, baseline functional status</a:t>
            </a:r>
          </a:p>
        </p:txBody>
      </p:sp>
      <p:sp>
        <p:nvSpPr>
          <p:cNvPr id="4" name="Title 1"/>
          <p:cNvSpPr>
            <a:spLocks noGrp="1"/>
          </p:cNvSpPr>
          <p:nvPr>
            <p:ph type="title"/>
          </p:nvPr>
        </p:nvSpPr>
        <p:spPr/>
        <p:txBody>
          <a:bodyPr/>
          <a:lstStyle/>
          <a:p>
            <a:r>
              <a:rPr lang="en-US" dirty="0"/>
              <a:t>Getting Ready for Clinical Trials: Tools</a:t>
            </a:r>
          </a:p>
        </p:txBody>
      </p:sp>
      <p:grpSp>
        <p:nvGrpSpPr>
          <p:cNvPr id="26" name="Group 25"/>
          <p:cNvGrpSpPr/>
          <p:nvPr/>
        </p:nvGrpSpPr>
        <p:grpSpPr>
          <a:xfrm>
            <a:off x="6721472" y="1341446"/>
            <a:ext cx="5232963" cy="5407275"/>
            <a:chOff x="5228855" y="843907"/>
            <a:chExt cx="5569176" cy="5754687"/>
          </a:xfrm>
        </p:grpSpPr>
        <p:pic>
          <p:nvPicPr>
            <p:cNvPr id="27" name="TUG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634027" y="843907"/>
              <a:ext cx="3048000" cy="2286000"/>
            </a:xfrm>
            <a:prstGeom prst="rect">
              <a:avLst/>
            </a:prstGeom>
          </p:spPr>
        </p:pic>
        <p:pic>
          <p:nvPicPr>
            <p:cNvPr id="2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8855" y="3371954"/>
              <a:ext cx="5569176" cy="322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2048562" y="1670684"/>
            <a:ext cx="8816207" cy="4515839"/>
            <a:chOff x="2048562" y="1670684"/>
            <a:chExt cx="8816207" cy="4515839"/>
          </a:xfrm>
        </p:grpSpPr>
        <p:grpSp>
          <p:nvGrpSpPr>
            <p:cNvPr id="25" name="Group 24"/>
            <p:cNvGrpSpPr/>
            <p:nvPr/>
          </p:nvGrpSpPr>
          <p:grpSpPr>
            <a:xfrm>
              <a:off x="2048562" y="4125963"/>
              <a:ext cx="8797179" cy="2060560"/>
              <a:chOff x="2048562" y="4125963"/>
              <a:chExt cx="8797179" cy="2060560"/>
            </a:xfrm>
          </p:grpSpPr>
          <p:pic>
            <p:nvPicPr>
              <p:cNvPr id="2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8562" y="4466717"/>
                <a:ext cx="509587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02541" y="4125963"/>
                <a:ext cx="2743200" cy="2060560"/>
              </a:xfrm>
              <a:prstGeom prst="rect">
                <a:avLst/>
              </a:prstGeom>
            </p:spPr>
          </p:pic>
        </p:grpSp>
        <p:pic>
          <p:nvPicPr>
            <p:cNvPr id="3076" name="Picture 4" descr="Image result for spirometr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7269" y="1670684"/>
              <a:ext cx="2857500" cy="16573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607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41"/>
            </p:par>
            <p:video fullScrn="1">
              <p:cMediaNode vol="80000">
                <p:cTn id="42" fill="hold" display="0">
                  <p:stCondLst>
                    <p:cond delay="indefinite"/>
                  </p:stCondLst>
                </p:cTn>
                <p:tgtEl>
                  <p:spTgt spid="27"/>
                </p:tgtEl>
              </p:cMediaNode>
            </p:vide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7391400" cy="4351338"/>
          </a:xfrm>
        </p:spPr>
        <p:txBody>
          <a:bodyPr>
            <a:normAutofit fontScale="92500" lnSpcReduction="20000"/>
          </a:bodyPr>
          <a:lstStyle/>
          <a:p>
            <a:r>
              <a:rPr lang="en-US" dirty="0"/>
              <a:t>The Person with MD’s Impression of the Disease</a:t>
            </a:r>
          </a:p>
          <a:p>
            <a:r>
              <a:rPr lang="en-US" dirty="0"/>
              <a:t>Ask the question whether a drug will be impactful on someone’s life</a:t>
            </a:r>
          </a:p>
          <a:p>
            <a:r>
              <a:rPr lang="en-US" dirty="0"/>
              <a:t>These can be standard instruments like: the Short-Form 36, the Individualized Neuromuscular Quality of Life Scale, the PROMISE scales</a:t>
            </a:r>
          </a:p>
          <a:p>
            <a:r>
              <a:rPr lang="en-US" dirty="0"/>
              <a:t>Or disease specific</a:t>
            </a:r>
          </a:p>
          <a:p>
            <a:r>
              <a:rPr lang="en-US" dirty="0"/>
              <a:t>Still need to: </a:t>
            </a:r>
          </a:p>
          <a:p>
            <a:pPr lvl="1"/>
            <a:r>
              <a:rPr lang="en-US" dirty="0">
                <a:solidFill>
                  <a:srgbClr val="C00000"/>
                </a:solidFill>
              </a:rPr>
              <a:t>Establish common instruments which cover full range of disability</a:t>
            </a:r>
          </a:p>
          <a:p>
            <a:pPr lvl="1"/>
            <a:r>
              <a:rPr lang="en-US" dirty="0">
                <a:solidFill>
                  <a:srgbClr val="C00000"/>
                </a:solidFill>
              </a:rPr>
              <a:t>Understand the normal variability from year to year</a:t>
            </a:r>
          </a:p>
          <a:p>
            <a:pPr lvl="1"/>
            <a:r>
              <a:rPr lang="en-US" dirty="0">
                <a:solidFill>
                  <a:srgbClr val="C00000"/>
                </a:solidFill>
              </a:rPr>
              <a:t>Determine if there are differences from region to region, culture to culture</a:t>
            </a:r>
          </a:p>
        </p:txBody>
      </p:sp>
      <p:sp>
        <p:nvSpPr>
          <p:cNvPr id="4" name="Title 1"/>
          <p:cNvSpPr>
            <a:spLocks noGrp="1"/>
          </p:cNvSpPr>
          <p:nvPr>
            <p:ph type="title"/>
          </p:nvPr>
        </p:nvSpPr>
        <p:spPr/>
        <p:txBody>
          <a:bodyPr/>
          <a:lstStyle/>
          <a:p>
            <a:r>
              <a:rPr lang="en-US" dirty="0"/>
              <a:t>Getting Ready for Clinical Trials: Tools</a:t>
            </a:r>
          </a:p>
        </p:txBody>
      </p:sp>
      <p:pic>
        <p:nvPicPr>
          <p:cNvPr id="29" name="Picture 28"/>
          <p:cNvPicPr>
            <a:picLocks noChangeAspect="1"/>
          </p:cNvPicPr>
          <p:nvPr/>
        </p:nvPicPr>
        <p:blipFill>
          <a:blip r:embed="rId2"/>
          <a:stretch>
            <a:fillRect/>
          </a:stretch>
        </p:blipFill>
        <p:spPr>
          <a:xfrm>
            <a:off x="8273776" y="2285050"/>
            <a:ext cx="3657917" cy="2731245"/>
          </a:xfrm>
          <a:prstGeom prst="rect">
            <a:avLst/>
          </a:prstGeom>
        </p:spPr>
      </p:pic>
      <p:grpSp>
        <p:nvGrpSpPr>
          <p:cNvPr id="6" name="Group 5"/>
          <p:cNvGrpSpPr/>
          <p:nvPr/>
        </p:nvGrpSpPr>
        <p:grpSpPr>
          <a:xfrm>
            <a:off x="6270445" y="187822"/>
            <a:ext cx="5961189" cy="6424922"/>
            <a:chOff x="394079" y="201269"/>
            <a:chExt cx="5961189" cy="6424922"/>
          </a:xfrm>
        </p:grpSpPr>
        <p:sp>
          <p:nvSpPr>
            <p:cNvPr id="7" name="TextBox 6"/>
            <p:cNvSpPr txBox="1"/>
            <p:nvPr/>
          </p:nvSpPr>
          <p:spPr>
            <a:xfrm>
              <a:off x="3139807" y="201269"/>
              <a:ext cx="2206053" cy="646331"/>
            </a:xfrm>
            <a:prstGeom prst="rect">
              <a:avLst/>
            </a:prstGeom>
            <a:ln>
              <a:solidFill>
                <a:schemeClr val="accent2"/>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dirty="0"/>
                <a:t>Individual Interviews</a:t>
              </a:r>
            </a:p>
            <a:p>
              <a:pPr algn="ctr"/>
              <a:r>
                <a:rPr lang="en-US" dirty="0"/>
                <a:t>with people with MD</a:t>
              </a:r>
            </a:p>
          </p:txBody>
        </p:sp>
        <p:sp>
          <p:nvSpPr>
            <p:cNvPr id="8" name="TextBox 7"/>
            <p:cNvSpPr txBox="1"/>
            <p:nvPr/>
          </p:nvSpPr>
          <p:spPr>
            <a:xfrm>
              <a:off x="394079" y="4598021"/>
              <a:ext cx="2091085" cy="646331"/>
            </a:xfrm>
            <a:prstGeom prst="rect">
              <a:avLst/>
            </a:prstGeom>
            <a:ln>
              <a:solidFill>
                <a:schemeClr val="accent2"/>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dirty="0"/>
                <a:t>Survey sent to &gt; 250</a:t>
              </a:r>
            </a:p>
            <a:p>
              <a:pPr algn="ctr"/>
              <a:r>
                <a:rPr lang="en-US" dirty="0"/>
                <a:t>people with MD</a:t>
              </a:r>
            </a:p>
          </p:txBody>
        </p:sp>
        <p:sp>
          <p:nvSpPr>
            <p:cNvPr id="9" name="TextBox 8"/>
            <p:cNvSpPr txBox="1"/>
            <p:nvPr/>
          </p:nvSpPr>
          <p:spPr>
            <a:xfrm>
              <a:off x="3028751" y="5702861"/>
              <a:ext cx="2317109" cy="923330"/>
            </a:xfrm>
            <a:prstGeom prst="rect">
              <a:avLst/>
            </a:prstGeom>
            <a:ln>
              <a:solidFill>
                <a:schemeClr val="accent2"/>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dirty="0"/>
                <a:t>Ranked symptoms by</a:t>
              </a:r>
            </a:p>
            <a:p>
              <a:pPr algn="ctr"/>
              <a:r>
                <a:rPr lang="en-US" dirty="0"/>
                <a:t>prevalence and impact</a:t>
              </a:r>
            </a:p>
            <a:p>
              <a:pPr algn="ctr"/>
              <a:r>
                <a:rPr lang="en-US" dirty="0"/>
                <a:t>on their lives </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751" y="1172695"/>
              <a:ext cx="3326517" cy="407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a:stCxn id="8" idx="3"/>
            </p:cNvCxnSpPr>
            <p:nvPr/>
          </p:nvCxnSpPr>
          <p:spPr>
            <a:xfrm flipV="1">
              <a:off x="2485164" y="4259821"/>
              <a:ext cx="543587" cy="6613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9" idx="0"/>
            </p:cNvCxnSpPr>
            <p:nvPr/>
          </p:nvCxnSpPr>
          <p:spPr>
            <a:xfrm flipH="1" flipV="1">
              <a:off x="4187305" y="5244352"/>
              <a:ext cx="1" cy="45850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2"/>
            </p:cNvCxnSpPr>
            <p:nvPr/>
          </p:nvCxnSpPr>
          <p:spPr>
            <a:xfrm flipH="1">
              <a:off x="4242833" y="847600"/>
              <a:ext cx="1" cy="32509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606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 for Clinical Trials: Understanding disease progression</a:t>
            </a:r>
          </a:p>
        </p:txBody>
      </p:sp>
      <p:sp>
        <p:nvSpPr>
          <p:cNvPr id="3" name="Content Placeholder 2"/>
          <p:cNvSpPr>
            <a:spLocks noGrp="1"/>
          </p:cNvSpPr>
          <p:nvPr>
            <p:ph idx="1"/>
          </p:nvPr>
        </p:nvSpPr>
        <p:spPr/>
        <p:txBody>
          <a:bodyPr>
            <a:normAutofit fontScale="92500" lnSpcReduction="20000"/>
          </a:bodyPr>
          <a:lstStyle/>
          <a:p>
            <a:r>
              <a:rPr lang="en-US" dirty="0"/>
              <a:t>The ability to understand the normal progression of the disease and how it impacts the types of tools we choose for measurement can:</a:t>
            </a:r>
          </a:p>
          <a:p>
            <a:pPr lvl="1"/>
            <a:r>
              <a:rPr lang="en-US" dirty="0"/>
              <a:t>Help prevent the mistake of rejecting a drug or therapy when it may actually work (example: DMD)</a:t>
            </a:r>
          </a:p>
          <a:p>
            <a:pPr lvl="1"/>
            <a:r>
              <a:rPr lang="en-US" dirty="0"/>
              <a:t>Help us design more efficient clinical trials</a:t>
            </a:r>
          </a:p>
          <a:p>
            <a:pPr lvl="1"/>
            <a:r>
              <a:rPr lang="en-US" dirty="0"/>
              <a:t>Reduce the burden on individuals participating, by allowing us to reduce the number of people required for early phase studies</a:t>
            </a:r>
          </a:p>
          <a:p>
            <a:pPr lvl="1"/>
            <a:r>
              <a:rPr lang="en-US" dirty="0"/>
              <a:t>Help us design confirmatory trials</a:t>
            </a:r>
          </a:p>
          <a:p>
            <a:r>
              <a:rPr lang="en-US" dirty="0"/>
              <a:t>There are still several gaps in our understanding which need to be addressed:</a:t>
            </a:r>
          </a:p>
          <a:p>
            <a:pPr lvl="1"/>
            <a:r>
              <a:rPr lang="en-US" dirty="0">
                <a:solidFill>
                  <a:srgbClr val="C00000"/>
                </a:solidFill>
              </a:rPr>
              <a:t>How does genetics, baseline functional status, demographics influence rates of progression?</a:t>
            </a:r>
          </a:p>
          <a:p>
            <a:pPr lvl="1"/>
            <a:r>
              <a:rPr lang="en-US" dirty="0">
                <a:solidFill>
                  <a:srgbClr val="C00000"/>
                </a:solidFill>
              </a:rPr>
              <a:t>Are there simple tools we can use to ‘predict’ how someone might do over the next year?</a:t>
            </a:r>
          </a:p>
          <a:p>
            <a:pPr lvl="1"/>
            <a:endParaRPr lang="en-US" dirty="0"/>
          </a:p>
        </p:txBody>
      </p:sp>
      <p:grpSp>
        <p:nvGrpSpPr>
          <p:cNvPr id="5" name="Group 4"/>
          <p:cNvGrpSpPr/>
          <p:nvPr/>
        </p:nvGrpSpPr>
        <p:grpSpPr>
          <a:xfrm>
            <a:off x="5010207" y="3219893"/>
            <a:ext cx="4572000" cy="3369006"/>
            <a:chOff x="5010207" y="3219893"/>
            <a:chExt cx="4572000" cy="3369006"/>
          </a:xfrm>
        </p:grpSpPr>
        <p:pic>
          <p:nvPicPr>
            <p:cNvPr id="1026" name="Picture 2" descr="Image result for ataluran dmd 6mw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207" y="3219893"/>
              <a:ext cx="4572000" cy="30920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75317" y="6311900"/>
              <a:ext cx="3873753" cy="276999"/>
            </a:xfrm>
            <a:prstGeom prst="rect">
              <a:avLst/>
            </a:prstGeom>
            <a:noFill/>
          </p:spPr>
          <p:txBody>
            <a:bodyPr wrap="none" rtlCol="0">
              <a:spAutoFit/>
            </a:bodyPr>
            <a:lstStyle/>
            <a:p>
              <a:r>
                <a:rPr lang="en-US" sz="1200" i="1" dirty="0"/>
                <a:t>McDonald CM, et al. Muscle Nerve. 2013 Sep;48(3):343-56.</a:t>
              </a:r>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209" y="3079216"/>
            <a:ext cx="878761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83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subTnLst>
                                    <p:set>
                                      <p:cBhvr override="childStyle">
                                        <p:cTn dur="1" fill="hold" display="0" masterRel="nextClick" afterEffect="1"/>
                                        <p:tgtEl>
                                          <p:spTgt spid="102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2581</TotalTime>
  <Words>1581</Words>
  <Application>Microsoft Office PowerPoint</Application>
  <PresentationFormat>Widescreen</PresentationFormat>
  <Paragraphs>130</Paragraphs>
  <Slides>16</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Impact</vt:lpstr>
      <vt:lpstr>Wingdings</vt:lpstr>
      <vt:lpstr>Office Theme</vt:lpstr>
      <vt:lpstr>clinical   trial readiness</vt:lpstr>
      <vt:lpstr>Clinical Trial Readiness?</vt:lpstr>
      <vt:lpstr>Clinical Trial Readiness is a Process: Everybody has a role</vt:lpstr>
      <vt:lpstr>Everybody has a role</vt:lpstr>
      <vt:lpstr>Innovation and Collaboration</vt:lpstr>
      <vt:lpstr>Getting Ready for Clinical Trials: Tools</vt:lpstr>
      <vt:lpstr>Getting Ready for Clinical Trials: Tools</vt:lpstr>
      <vt:lpstr>Getting Ready for Clinical Trials: Tools</vt:lpstr>
      <vt:lpstr>Getting Ready for Clinical Trials: Understanding disease progression</vt:lpstr>
      <vt:lpstr>Getting Ready for Clinical Trials: How big a change is meaningful</vt:lpstr>
      <vt:lpstr>PowerPoint Presentation</vt:lpstr>
      <vt:lpstr>PowerPoint Presentation</vt:lpstr>
      <vt:lpstr>PowerPoint Presentation</vt:lpstr>
      <vt:lpstr>PowerPoint Presentation</vt:lpstr>
      <vt:lpstr>Future Directions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statland</dc:creator>
  <cp:lastModifiedBy>jeffrey statland</cp:lastModifiedBy>
  <cp:revision>104</cp:revision>
  <dcterms:created xsi:type="dcterms:W3CDTF">2016-11-07T14:22:22Z</dcterms:created>
  <dcterms:modified xsi:type="dcterms:W3CDTF">2017-07-22T11:58:38Z</dcterms:modified>
</cp:coreProperties>
</file>