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2" r:id="rId4"/>
    <p:sldId id="264" r:id="rId5"/>
    <p:sldId id="257" r:id="rId6"/>
    <p:sldId id="260" r:id="rId7"/>
    <p:sldId id="261" r:id="rId8"/>
    <p:sldId id="275" r:id="rId9"/>
    <p:sldId id="268" r:id="rId10"/>
    <p:sldId id="266" r:id="rId11"/>
    <p:sldId id="259" r:id="rId12"/>
    <p:sldId id="263" r:id="rId13"/>
    <p:sldId id="269" r:id="rId14"/>
    <p:sldId id="270" r:id="rId15"/>
    <p:sldId id="258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4A11-8650-4ABC-8AC2-A3FC50B8F0FD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9D42-36F6-4EB1-8137-7FDFF8F2D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nml1&amp;232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9D42-36F6-4EB1-8137-7FDFF8F2D6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8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6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1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5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8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2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3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2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3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6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8331-B367-4AED-B2BF-40BF416739FA}" type="datetimeFigureOut">
              <a:rPr lang="en-US" smtClean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882F-025C-4988-9E90-F5882DCE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0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050" y="1504950"/>
            <a:ext cx="6819900" cy="192405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Myotonic Dystrophy and the Heart</a:t>
            </a:r>
            <a:endParaRPr lang="en-US" sz="5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077200" cy="2438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Kevin M. Mulhern, M.D.</a:t>
            </a:r>
          </a:p>
          <a:p>
            <a:r>
              <a:rPr lang="en-US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Cardiology Consultant</a:t>
            </a:r>
          </a:p>
          <a:p>
            <a:r>
              <a:rPr lang="en-US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Muscular Dystrophy Association Clinic</a:t>
            </a:r>
          </a:p>
          <a:p>
            <a:r>
              <a:rPr lang="en-US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University of Kansas Health System</a:t>
            </a:r>
            <a:endParaRPr lang="en-US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484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Signs or Symptoms of Heart Disease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2209800"/>
            <a:ext cx="7486650" cy="3810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24- or 48-hour ambulatory ECG monitor (Holter monitor) or 30-day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CG event recorder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Repeat testing every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3-5 years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</a:t>
            </a:r>
          </a:p>
          <a:p>
            <a:pPr lvl="1"/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ymptoms support </a:t>
            </a:r>
            <a:r>
              <a:rPr lang="en-US" sz="3200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ECG changes develop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Holter Monitor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97" y="1524000"/>
            <a:ext cx="555660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https://upload.wikimedia.org/wikipedia/commons/thumb/9/97/Alex_CM4000.jpg/220px-Alex_CM4000.jpg</a:t>
            </a:r>
          </a:p>
        </p:txBody>
      </p:sp>
    </p:spTree>
    <p:extLst>
      <p:ext uri="{BB962C8B-B14F-4D97-AF65-F5344CB8AC3E}">
        <p14:creationId xmlns:p14="http://schemas.microsoft.com/office/powerpoint/2010/main" val="17582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Who Needs a Cardiologist?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057400"/>
            <a:ext cx="7200900" cy="335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Symptoms of a heart problem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Change in symptoms</a:t>
            </a:r>
          </a:p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bnormal electrocardiogram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Abnormal heart imaging study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DM1 and age &gt;40 years old</a:t>
            </a:r>
          </a:p>
        </p:txBody>
      </p:sp>
    </p:spTree>
    <p:extLst>
      <p:ext uri="{BB962C8B-B14F-4D97-AF65-F5344CB8AC3E}">
        <p14:creationId xmlns:p14="http://schemas.microsoft.com/office/powerpoint/2010/main" val="1840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Treatment Options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5257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Medications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Pacemaker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Biventricular pacemaker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Defibrillator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Biventricular pacemaker-defibrillator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Catheter ablation of abnormal rhythm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Left ventricular assist device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Heart transplantation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Medications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209800"/>
            <a:ext cx="6743700" cy="3276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Control fast or irregular rhythm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Thin blood to prevent stroke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Treat heart failure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Improve symptoms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improve survival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Pacemaker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08" y="1574672"/>
            <a:ext cx="5662583" cy="444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248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http://www.newhealthguide.org/images/10438744/image002.jpg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Mexiletine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reduce myotonia</a:t>
            </a:r>
          </a:p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Local anesthetic properties</a:t>
            </a:r>
          </a:p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Developed for treatment of life-threatening heart rhythm</a:t>
            </a:r>
          </a:p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Works by blocking sodium channels in cell membranes of muscles</a:t>
            </a:r>
          </a:p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cardiology consultation</a:t>
            </a:r>
          </a:p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ECG before starting and within first 3 months of treatment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Mexiletine:  More Common Side Effects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5943600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Nausea</a:t>
            </a:r>
          </a:p>
          <a:p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Vomiting</a:t>
            </a:r>
          </a:p>
          <a:p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Heartburn</a:t>
            </a:r>
          </a:p>
          <a:p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Dizziness</a:t>
            </a: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 lightheadedness</a:t>
            </a:r>
          </a:p>
          <a:p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Tremor</a:t>
            </a:r>
          </a:p>
          <a:p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Nervousness</a:t>
            </a:r>
          </a:p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hest pain</a:t>
            </a:r>
          </a:p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oordination difficulties</a:t>
            </a:r>
          </a:p>
          <a:p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Headache</a:t>
            </a:r>
          </a:p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lurred </a:t>
            </a: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vision/visual 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disturbances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Can Happen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affect any heart tissue</a:t>
            </a:r>
          </a:p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Slow or fast heart rhythms more common</a:t>
            </a:r>
          </a:p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eakening of heart muscle less common</a:t>
            </a:r>
          </a:p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Heart disease more common with increasing age</a:t>
            </a:r>
          </a:p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Heart involvement more likely with myotonic dystrophy type 1 (DM1) than with myotonic dystrophy type 2 (DM2)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Watch for These </a:t>
            </a: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ymptoms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Palpitations 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Fast or irregular heart rhythm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Passing out or nearly passing out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Slow heart rhythm</a:t>
            </a:r>
          </a:p>
          <a:p>
            <a:pPr lvl="1"/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ast, potentially fatal heart rhythm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Shortness of breath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Abnormal heart rhythm or congestive heart failure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Chest pain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Very fast heart rhythm or heart failure with high pressures in heart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DM with No Signs or Symptoms of Heart Disease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2286000"/>
            <a:ext cx="6934200" cy="4191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DM1 or DM2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Electrocardiogram (EKG or ECG) at diagnosis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DM1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Repeat ECG every year or so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Echocardiogram at diagnosis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Echocardiogram every 3-5 years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Electrical System of Heart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84" y="1524000"/>
            <a:ext cx="6581831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" y="6046723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http://s0www.utdlab.com/contents/images/PI/71235/Heart_conduction_system_PI.jpg?title=Heart+conduction+system+PI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Normal Electrocardiogram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1533525"/>
            <a:ext cx="808736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ttps://www.google.com/url?sa=i&amp;rct=j&amp;q=&amp;esrc=s&amp;source=images&amp;cd=&amp;cad=rja&amp;uact=8&amp;ved=0ahUKEwi99erQs5nVAhUJID4KHQ8KB8QQjB0IBg&amp;url=https%3A%2F%2Fmeds.queensu.ca%2Fcentral%2Fassets%2Fmodules%2FECG%2Fnormal_ecg.html&amp;psig=AFQjCNG0Nw77TnL5IYi_SZHwUdkSqjFVCg&amp;ust=1500693090870049</a:t>
            </a:r>
          </a:p>
        </p:txBody>
      </p:sp>
    </p:spTree>
    <p:extLst>
      <p:ext uri="{BB962C8B-B14F-4D97-AF65-F5344CB8AC3E}">
        <p14:creationId xmlns:p14="http://schemas.microsoft.com/office/powerpoint/2010/main" val="40181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Normal Electrocardiogram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8803"/>
            <a:ext cx="4267200" cy="251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" y="3962398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ttps://www.google.com/url?sa=i&amp;rct=j&amp;q=&amp;esrc=s&amp;source=images&amp;cd=&amp;cad=rja&amp;uact=8&amp;ved=0ahUKEwizypGLtZnVAhWC4yYKHZLuCsAQjB0IBg&amp;url=https%3A%2F%2Fcommons.wikimedia.org%2Fwiki%2FFile%3ANormal_ECG_2.svg&amp;psig=AFQjCNH5S1MtpeiSOnkh_ro0jFB3XW7CVw&amp;ust=1500693489398180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49818"/>
            <a:ext cx="4267200" cy="278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6082" y="5410199"/>
            <a:ext cx="417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http://s0www.utdlab.com/contents/images/PI/71235/Heart_conduction_system_PI.jpg?title=Heart+conduction+system+PI</a:t>
            </a:r>
            <a:endParaRPr lang="en-US" sz="12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2484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Signs or Symptoms of Heart Disease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7" y="1981200"/>
            <a:ext cx="7629525" cy="4343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Echocardiogram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Ultrasound examination of heart structure and function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Reduced heart function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Repeat echocardiogram yearly</a:t>
            </a:r>
          </a:p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Preserved heart function</a:t>
            </a:r>
          </a:p>
          <a:p>
            <a:pPr lvl="1"/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Repeat echocardiogram in 1-3 years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Echocardiogram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nml1&amp;23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6071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369</Words>
  <Application>Microsoft Office PowerPoint</Application>
  <PresentationFormat>On-screen Show (4:3)</PresentationFormat>
  <Paragraphs>93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Myotonic Dystrophy and the Heart</vt:lpstr>
      <vt:lpstr>What Can Happen</vt:lpstr>
      <vt:lpstr>Watch for These Symptoms</vt:lpstr>
      <vt:lpstr>DM with No Signs or Symptoms of Heart Disease</vt:lpstr>
      <vt:lpstr>Electrical System of Heart</vt:lpstr>
      <vt:lpstr>Normal Electrocardiogram</vt:lpstr>
      <vt:lpstr>Normal Electrocardiogram</vt:lpstr>
      <vt:lpstr>Signs or Symptoms of Heart Disease</vt:lpstr>
      <vt:lpstr>Echocardiogram</vt:lpstr>
      <vt:lpstr>Signs or Symptoms of Heart Disease</vt:lpstr>
      <vt:lpstr>Holter Monitor</vt:lpstr>
      <vt:lpstr>Who Needs a Cardiologist?</vt:lpstr>
      <vt:lpstr>Treatment Options</vt:lpstr>
      <vt:lpstr>Medications</vt:lpstr>
      <vt:lpstr>Pacemaker</vt:lpstr>
      <vt:lpstr>Mexiletine</vt:lpstr>
      <vt:lpstr>Mexiletine:  More Common Side Effects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Mulhern</dc:creator>
  <cp:lastModifiedBy>Kevin Mulhern</cp:lastModifiedBy>
  <cp:revision>38</cp:revision>
  <dcterms:created xsi:type="dcterms:W3CDTF">2017-07-21T02:20:55Z</dcterms:created>
  <dcterms:modified xsi:type="dcterms:W3CDTF">2017-07-22T15:01:21Z</dcterms:modified>
</cp:coreProperties>
</file>