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6" r:id="rId14"/>
    <p:sldId id="26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AA3A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 snapToGrid="0" snapToObjects="1">
      <p:cViewPr>
        <p:scale>
          <a:sx n="69" d="100"/>
          <a:sy n="69" d="100"/>
        </p:scale>
        <p:origin x="2344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30D86-8DD8-414F-9EC4-7841F8E6F649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206F-B3F6-6B48-8820-081AD71F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B206F-B3F6-6B48-8820-081AD71F5C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942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519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6ED82-48CE-4111-AB9F-26AC88C60BBE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8B96F-8B39-4F51-883D-FF08CC0C2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87D90-5E23-4FAD-9A4B-77F14C32A0C7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EEE08-33E4-43C6-A1E2-B2722E651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5DF38-9490-41E5-8998-1C55F87377BF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936F0-06D8-46CF-A915-6D7F9DEDD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7F043-CD7E-4845-AE0A-2EDA7226EF6C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304D-3F25-4B54-A212-B99A71D11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66575-B64D-4DD1-8687-CA3086DA0072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BFCAF-A015-496A-8ECD-3B183FB1C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12572-963F-412C-A764-9C09662101D7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4D178-31BE-4D88-80FC-081EBA419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12B24-3AC1-469E-AFAF-BF6471B6F4F5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322E-8DD4-4572-A929-3316CE782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BC114-72FD-47D8-A3E6-D07D843A9E40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7080A-8104-4152-A846-4395C40E4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9396F-06ED-4330-B1AA-9D4B21F84134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00637-F132-41F1-9F4F-AA532B1D5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CFD12-91C4-42E7-96F0-4D00340467DA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9E3A-1656-4108-BA57-289DAA565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E877C-8BC6-4089-A87E-4553547F9B11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7E3DE-B578-4CD1-A785-026FF543F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9DF7E34-F255-488C-B645-33B7B4F947A8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1D3B8FF-61B6-48FE-B4C5-4EDDEF9B40F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5" descr="justcolorsbann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7113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okumc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321425"/>
            <a:ext cx="15255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Sleep </a:t>
            </a:r>
            <a:r>
              <a:rPr lang="en-US" dirty="0" smtClean="0"/>
              <a:t>and Myotonic Dystrophy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Suzanne Stevens, MD</a:t>
            </a:r>
          </a:p>
          <a:p>
            <a:r>
              <a:rPr lang="en-US" dirty="0" smtClean="0"/>
              <a:t>University of Kansas</a:t>
            </a:r>
          </a:p>
          <a:p>
            <a:r>
              <a:rPr lang="en-US" dirty="0" smtClean="0"/>
              <a:t>March 1, 2017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"/>
            <a:ext cx="7772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27100"/>
            <a:ext cx="762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good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individual needs 7.5 hours</a:t>
            </a:r>
          </a:p>
          <a:p>
            <a:r>
              <a:rPr lang="en-US" dirty="0" smtClean="0"/>
              <a:t>Stay active during the day</a:t>
            </a:r>
            <a:endParaRPr lang="en-US" dirty="0" smtClean="0"/>
          </a:p>
          <a:p>
            <a:r>
              <a:rPr lang="en-US" dirty="0" smtClean="0"/>
              <a:t>Limit napping during the day as it takes away from nighttime sleep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9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good sleep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Wake at nearly the same time every day</a:t>
            </a:r>
          </a:p>
          <a:p>
            <a:r>
              <a:rPr lang="en-US" dirty="0" smtClean="0"/>
              <a:t>Settle down at night</a:t>
            </a:r>
          </a:p>
          <a:p>
            <a:r>
              <a:rPr lang="en-US" dirty="0" smtClean="0"/>
              <a:t>Deep breathing in a dark, quiet, cool space </a:t>
            </a:r>
          </a:p>
          <a:p>
            <a:r>
              <a:rPr lang="en-US" dirty="0" smtClean="0"/>
              <a:t>If bedtime routine keeps you up, start bedtime routine earlier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7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good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Sunlight and activity during the day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Avoid too much caffeine too late in the day</a:t>
            </a:r>
          </a:p>
          <a:p>
            <a:r>
              <a:rPr lang="en-US" dirty="0" smtClean="0"/>
              <a:t>Take a nighttime bath to artificially create the body’s natural </a:t>
            </a:r>
            <a:r>
              <a:rPr lang="en-US" smtClean="0"/>
              <a:t>temperature drop at night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</a:t>
            </a:r>
            <a:r>
              <a:rPr lang="en-US" dirty="0" smtClean="0"/>
              <a:t>apnea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Snoring</a:t>
            </a:r>
          </a:p>
          <a:p>
            <a:r>
              <a:rPr lang="en-US" dirty="0" smtClean="0"/>
              <a:t>Witnessed apneas</a:t>
            </a:r>
          </a:p>
          <a:p>
            <a:r>
              <a:rPr lang="en-US" dirty="0" smtClean="0"/>
              <a:t>Daytime sleepiness</a:t>
            </a:r>
          </a:p>
          <a:p>
            <a:r>
              <a:rPr lang="en-US" dirty="0" smtClean="0"/>
              <a:t>Stresses the body</a:t>
            </a:r>
          </a:p>
          <a:p>
            <a:r>
              <a:rPr lang="en-US" dirty="0" smtClean="0"/>
              <a:t>Compromises the quality of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1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Hypersomnia/sleepiness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Sleepiness during the day can be very severe</a:t>
            </a:r>
          </a:p>
          <a:p>
            <a:r>
              <a:rPr lang="en-US" dirty="0" smtClean="0"/>
              <a:t>It can be to the same degree as narcolepsy</a:t>
            </a:r>
            <a:endParaRPr lang="en-US" dirty="0" smtClean="0"/>
          </a:p>
          <a:p>
            <a:r>
              <a:rPr lang="en-US" dirty="0" smtClean="0"/>
              <a:t>It can be treated with medication such as Provigil, </a:t>
            </a:r>
            <a:r>
              <a:rPr lang="en-US" dirty="0" err="1" smtClean="0"/>
              <a:t>Nuvigil</a:t>
            </a:r>
            <a:r>
              <a:rPr lang="en-US" dirty="0" smtClean="0"/>
              <a:t> or stimulants if necessary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4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Restless Legs Syndrome (RLS)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Urge to move the legs, that improves while active, worsens with rest and worse at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7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limb movement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 movements during sleep</a:t>
            </a:r>
          </a:p>
          <a:p>
            <a:r>
              <a:rPr lang="en-US" dirty="0" smtClean="0"/>
              <a:t>Every 20 seconds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4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Insomnia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trouble falling asleep and/or staying asleep</a:t>
            </a:r>
          </a:p>
          <a:p>
            <a:r>
              <a:rPr lang="en-US" dirty="0" smtClean="0"/>
              <a:t>Can results in fatigue, daytime tiredness, napping (which can keep you from falling asleep at </a:t>
            </a:r>
            <a:r>
              <a:rPr lang="en-US" dirty="0" err="1" smtClean="0"/>
              <a:t>nightitme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50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 Behavior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Acting out dreams</a:t>
            </a:r>
          </a:p>
          <a:p>
            <a:r>
              <a:rPr lang="en-US" dirty="0" smtClean="0"/>
              <a:t>Can be dangerous for everyone!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0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CPAP therapy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61" y="2066261"/>
            <a:ext cx="3437812" cy="2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3" y="690465"/>
            <a:ext cx="7894009" cy="51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8490"/>
      </p:ext>
    </p:extLst>
  </p:cSld>
  <p:clrMapOvr>
    <a:masterClrMapping/>
  </p:clrMapOvr>
</p:sld>
</file>

<file path=ppt/theme/theme1.xml><?xml version="1.0" encoding="utf-8"?>
<a:theme xmlns:a="http://schemas.openxmlformats.org/drawingml/2006/main" name="KUMC Template - Full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MC Document" ma:contentTypeID="0x01010026EC4CD0DE64C54ABB8D4FB97B99AA0C000D5DE4291A46774BACEFA6D3BD549DB2" ma:contentTypeVersion="11" ma:contentTypeDescription="All files, PDF, Word, Excel, PowerPoint, etc. must be use the KUMC Document type so the required fields are applied to the resource." ma:contentTypeScope="" ma:versionID="8c391f9204cb4c2fa12f1c72f4ea52cc">
  <xsd:schema xmlns:xsd="http://www.w3.org/2001/XMLSchema" xmlns:xs="http://www.w3.org/2001/XMLSchema" xmlns:p="http://schemas.microsoft.com/office/2006/metadata/properties" xmlns:ns2="d23f2f1b-42c7-4c1e-87b2-2f4eba1a41ec" xmlns:ns3="8862c40d-80a8-4436-8326-accdda811d30" targetNamespace="http://schemas.microsoft.com/office/2006/metadata/properties" ma:root="true" ma:fieldsID="91504c37e348a6d63288c8e50c1e2154" ns2:_="" ns3:_="">
    <xsd:import namespace="d23f2f1b-42c7-4c1e-87b2-2f4eba1a41ec"/>
    <xsd:import namespace="8862c40d-80a8-4436-8326-accdda811d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gfe0ae0fe1a24dacae28c1d38d7ffffb" minOccurs="0"/>
                <xsd:element ref="ns2:TaxCatchAll" minOccurs="0"/>
                <xsd:element ref="ns2:TaxCatchAllLabel" minOccurs="0"/>
                <xsd:element ref="ns2:a506c7d33f084d79aa9bcc27006a08d9" minOccurs="0"/>
                <xsd:element ref="ns2:j8331fb20e3a4999b58a848f26ffffc3" minOccurs="0"/>
                <xsd:element ref="ns2:a494e11e13194faaa503f063ef227716" minOccurs="0"/>
                <xsd:element ref="ns2:j250329bc4bb419ea85d6b1b693153d9" minOccurs="0"/>
                <xsd:element ref="ns2:TaxKeywordTaxHTField" minOccurs="0"/>
                <xsd:element ref="ns2:acbac50fcf3b4b22a3c66de43994c055" minOccurs="0"/>
                <xsd:element ref="ns2:SharedWithUsers" minOccurs="0"/>
                <xsd:element ref="ns2:SharedWithDetails" minOccurs="0"/>
                <xsd:element ref="ns3:Original_x0020_Source" minOccurs="0"/>
                <xsd:element ref="ns3:Original_x0020_Source_x003a_Modified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f2f1b-42c7-4c1e-87b2-2f4eba1a41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fe0ae0fe1a24dacae28c1d38d7ffffb" ma:index="11" ma:taxonomy="true" ma:internalName="gfe0ae0fe1a24dacae28c1d38d7ffffb" ma:taxonomyFieldName="Campus_x0020_Location" ma:displayName="Campus Location" ma:default="1;#all|02b52cd8-5419-4f22-9876-342b474b9454" ma:fieldId="{0fe0ae0f-e1a2-4dac-ae28-c1d38d7ffffb}" ma:taxonomyMulti="true" ma:sspId="659f85e2-7a09-45ed-ae36-f6f783af5b46" ma:termSetId="8227c856-db1e-4548-8cf1-8f85d6d12b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a3f57c14-8306-4576-b66c-385e93054624}" ma:internalName="TaxCatchAll" ma:showField="CatchAllData" ma:web="d23f2f1b-42c7-4c1e-87b2-2f4eba1a4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a3f57c14-8306-4576-b66c-385e93054624}" ma:internalName="TaxCatchAllLabel" ma:readOnly="true" ma:showField="CatchAllDataLabel" ma:web="d23f2f1b-42c7-4c1e-87b2-2f4eba1a4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506c7d33f084d79aa9bcc27006a08d9" ma:index="15" ma:taxonomy="true" ma:internalName="a506c7d33f084d79aa9bcc27006a08d9" ma:taxonomyFieldName="Function" ma:displayName="Function" ma:default="" ma:fieldId="{a506c7d3-3f08-4d79-aa9b-cc27006a08d9}" ma:taxonomyMulti="true" ma:sspId="659f85e2-7a09-45ed-ae36-f6f783af5b46" ma:termSetId="76f9345e-964d-4d30-aa09-aaced9e722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331fb20e3a4999b58a848f26ffffc3" ma:index="17" ma:taxonomy="true" ma:internalName="j8331fb20e3a4999b58a848f26ffffc3" ma:taxonomyFieldName="KUMC_x0020_Role" ma:displayName="KUMC Role" ma:default="2;#all|02b52cd8-5419-4f22-9876-342b474b9454" ma:fieldId="{38331fb2-0e3a-4999-b58a-848f26ffffc3}" ma:taxonomyMulti="true" ma:sspId="659f85e2-7a09-45ed-ae36-f6f783af5b46" ma:termSetId="7133fb2c-bfad-4e17-885e-4d734d9ff3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94e11e13194faaa503f063ef227716" ma:index="19" ma:taxonomy="true" ma:internalName="a494e11e13194faaa503f063ef227716" ma:taxonomyFieldName="Organization" ma:displayName="Organization" ma:default="3;#all|72a4a27c-f66e-48fd-94ff-83c9e146132b" ma:fieldId="{a494e11e-1319-4faa-a503-f063ef227716}" ma:taxonomyMulti="true" ma:sspId="659f85e2-7a09-45ed-ae36-f6f783af5b46" ma:termSetId="e840411c-ee1c-469f-ac4a-b09ce094d8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50329bc4bb419ea85d6b1b693153d9" ma:index="21" ma:taxonomy="true" ma:internalName="j250329bc4bb419ea85d6b1b693153d9" ma:taxonomyFieldName="Organizational_x0020_Unit" ma:displayName="Organizational Unit" ma:default="130;#Communications|508f8037-1a5d-4def-b0c8-70ed5b97403d" ma:fieldId="{3250329b-c4bb-419e-a85d-6b1b693153d9}" ma:taxonomyMulti="true" ma:sspId="659f85e2-7a09-45ed-ae36-f6f783af5b46" ma:termSetId="2d2401a2-408f-4cfb-aed8-1ee90342e9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659f85e2-7a09-45ed-ae36-f6f783af5b4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acbac50fcf3b4b22a3c66de43994c055" ma:index="26" nillable="true" ma:taxonomy="true" ma:internalName="acbac50fcf3b4b22a3c66de43994c055" ma:taxonomyFieldName="AssociatedUnits" ma:displayName="AssociatedUnits" ma:default="200;#none|7c4fa30f-d19f-4e73-9d75-583297a18a3f" ma:fieldId="{acbac50f-cf3b-4b22-a3c6-6de43994c055}" ma:taxonomyMulti="true" ma:sspId="659f85e2-7a09-45ed-ae36-f6f783af5b46" ma:termSetId="1e6b2f62-bcda-44b0-98f8-a8e7f626ce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2c40d-80a8-4436-8326-accdda811d30" elementFormDefault="qualified">
    <xsd:import namespace="http://schemas.microsoft.com/office/2006/documentManagement/types"/>
    <xsd:import namespace="http://schemas.microsoft.com/office/infopath/2007/PartnerControls"/>
    <xsd:element name="Original_x0020_Source" ma:index="30" nillable="true" ma:displayName="Original Source" ma:description="This is the original document for editing, then upload final version to this library." ma:list="{06b4001a-ba31-4359-82b9-f3229099d101}" ma:internalName="Original_x0020_Source" ma:showField="Title">
      <xsd:simpleType>
        <xsd:restriction base="dms:Lookup"/>
      </xsd:simpleType>
    </xsd:element>
    <xsd:element name="Original_x0020_Source_x003a_Modified" ma:index="31" nillable="true" ma:displayName="Original Source:Modified" ma:list="{06b4001a-ba31-4359-82b9-f3229099d101}" ma:internalName="Original_x0020_Source_x003a_Modified" ma:readOnly="true" ma:showField="Modified" ma:web="8ab558e9-8ab5-4c05-bc65-7cc33761e263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axOccurs="1" ma:index="2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bac50fcf3b4b22a3c66de43994c055 xmlns="d23f2f1b-42c7-4c1e-87b2-2f4eba1a41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none</TermName>
          <TermId xmlns="http://schemas.microsoft.com/office/infopath/2007/PartnerControls">7c4fa30f-d19f-4e73-9d75-583297a18a3f</TermId>
        </TermInfo>
      </Terms>
    </acbac50fcf3b4b22a3c66de43994c055>
    <TaxKeywordTaxHTField xmlns="d23f2f1b-42c7-4c1e-87b2-2f4eba1a41ec">
      <Terms xmlns="http://schemas.microsoft.com/office/infopath/2007/PartnerControls"/>
    </TaxKeywordTaxHTField>
    <Original_x0020_Source xmlns="8862c40d-80a8-4436-8326-accdda811d30" xsi:nil="true"/>
    <TaxCatchAll xmlns="d23f2f1b-42c7-4c1e-87b2-2f4eba1a41ec">
      <Value>200</Value>
      <Value>130</Value>
      <Value>1348</Value>
      <Value>174</Value>
      <Value>3</Value>
      <Value>2</Value>
      <Value>1</Value>
    </TaxCatchAll>
    <j8331fb20e3a4999b58a848f26ffffc3 xmlns="d23f2f1b-42c7-4c1e-87b2-2f4eba1a41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02b52cd8-5419-4f22-9876-342b474b9454</TermId>
        </TermInfo>
      </Terms>
    </j8331fb20e3a4999b58a848f26ffffc3>
    <gfe0ae0fe1a24dacae28c1d38d7ffffb xmlns="d23f2f1b-42c7-4c1e-87b2-2f4eba1a41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02b52cd8-5419-4f22-9876-342b474b9454</TermId>
        </TermInfo>
      </Terms>
    </gfe0ae0fe1a24dacae28c1d38d7ffffb>
    <a506c7d33f084d79aa9bcc27006a08d9 xmlns="d23f2f1b-42c7-4c1e-87b2-2f4eba1a41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881753c2-48a2-496f-aa8a-13b64645a345</TermId>
        </TermInfo>
      </Terms>
    </a506c7d33f084d79aa9bcc27006a08d9>
    <a494e11e13194faaa503f063ef227716 xmlns="d23f2f1b-42c7-4c1e-87b2-2f4eba1a41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72a4a27c-f66e-48fd-94ff-83c9e146132b</TermId>
        </TermInfo>
      </Terms>
    </a494e11e13194faaa503f063ef227716>
    <j250329bc4bb419ea85d6b1b693153d9 xmlns="d23f2f1b-42c7-4c1e-87b2-2f4eba1a41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Communications</TermName>
          <TermId xmlns="http://schemas.microsoft.com/office/infopath/2007/PartnerControls">508f8037-1a5d-4def-b0c8-70ed5b97403d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881753c2-48a2-496f-aa8a-13b64645a345</TermId>
        </TermInfo>
      </Terms>
    </j250329bc4bb419ea85d6b1b693153d9>
    <_dlc_DocId xmlns="d23f2f1b-42c7-4c1e-87b2-2f4eba1a41ec">ZNTU53FQ6CUM-828533964-6</_dlc_DocId>
    <_dlc_DocIdUrl xmlns="d23f2f1b-42c7-4c1e-87b2-2f4eba1a41ec">
      <Url>https://kumed.sharepoint.com/sites/mykumc/communications/_layouts/15/DocIdRedir.aspx?ID=ZNTU53FQ6CUM-828533964-6</Url>
      <Description>ZNTU53FQ6CUM-828533964-6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E7B09-F81B-4C14-9829-BA802CC80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3f2f1b-42c7-4c1e-87b2-2f4eba1a41ec"/>
    <ds:schemaRef ds:uri="8862c40d-80a8-4436-8326-accdda811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F5800-6E8F-44A1-B48C-3FBCE16ACDA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96BE0E2-14C7-4C3C-B2B0-09E20FB6B7FE}">
  <ds:schemaRefs>
    <ds:schemaRef ds:uri="http://schemas.microsoft.com/office/2006/metadata/properties"/>
    <ds:schemaRef ds:uri="http://schemas.microsoft.com/office/infopath/2007/PartnerControls"/>
    <ds:schemaRef ds:uri="d23f2f1b-42c7-4c1e-87b2-2f4eba1a41ec"/>
    <ds:schemaRef ds:uri="8862c40d-80a8-4436-8326-accdda811d30"/>
  </ds:schemaRefs>
</ds:datastoreItem>
</file>

<file path=customXml/itemProps4.xml><?xml version="1.0" encoding="utf-8"?>
<ds:datastoreItem xmlns:ds="http://schemas.openxmlformats.org/officeDocument/2006/customXml" ds:itemID="{DA85A051-6011-4051-9F57-28947EDFEA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KUMC%20Template</Template>
  <TotalTime>822</TotalTime>
  <Words>243</Words>
  <Application>Microsoft Macintosh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ＭＳ Ｐゴシック</vt:lpstr>
      <vt:lpstr>Wingdings</vt:lpstr>
      <vt:lpstr>Arial</vt:lpstr>
      <vt:lpstr>KUMC Template - Full Line</vt:lpstr>
      <vt:lpstr>Sleep and Myotonic Dystrophy</vt:lpstr>
      <vt:lpstr>Sleep apnea</vt:lpstr>
      <vt:lpstr>Hypersomnia/sleepiness</vt:lpstr>
      <vt:lpstr>Restless Legs Syndrome (RLS)</vt:lpstr>
      <vt:lpstr>Periodic limb movement disorder</vt:lpstr>
      <vt:lpstr>Insomnia</vt:lpstr>
      <vt:lpstr>REM Behavior Disorder</vt:lpstr>
      <vt:lpstr>Treatment for OSA</vt:lpstr>
      <vt:lpstr>PowerPoint Presentation</vt:lpstr>
      <vt:lpstr>PowerPoint Presentation</vt:lpstr>
      <vt:lpstr>PowerPoint Presentation</vt:lpstr>
      <vt:lpstr>Promoting good sleep</vt:lpstr>
      <vt:lpstr>Promoting good sleep…</vt:lpstr>
      <vt:lpstr>Promoting good sleep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Health After Stroke</dc:title>
  <dc:creator>Suzanne Stevens</dc:creator>
  <dc:description>KUMC PowerPoint Template in standard slide size, 4:3 ratio, for use when presenting official University of Kansas Medical Center Business.</dc:description>
  <cp:lastModifiedBy>Suzanne Stevens</cp:lastModifiedBy>
  <cp:revision>7</cp:revision>
  <dcterms:created xsi:type="dcterms:W3CDTF">2017-03-01T02:06:59Z</dcterms:created>
  <dcterms:modified xsi:type="dcterms:W3CDTF">2017-07-22T12:54:11Z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0x01010026EC4CD0DE64C54ABB8D4FB97B99AA0C000D5DE4291A46774BACEFA6D3BD549DB2</vt:lpwstr>
  </property>
  <property fmtid="{D5CDD505-2E9C-101B-9397-08002B2CF9AE}" pid="3" name="_dlc_DocIdItemGuid">
    <vt:lpwstr>8782f55f-fd5d-4243-84a3-19e652f1004c</vt:lpwstr>
  </property>
  <property fmtid="{D5CDD505-2E9C-101B-9397-08002B2CF9AE}" pid="4" name="AssociatedUnits">
    <vt:lpwstr>200;#none|7c4fa30f-d19f-4e73-9d75-583297a18a3f</vt:lpwstr>
  </property>
  <property fmtid="{D5CDD505-2E9C-101B-9397-08002B2CF9AE}" pid="5" name="TaxKeyword">
    <vt:lpwstr/>
  </property>
  <property fmtid="{D5CDD505-2E9C-101B-9397-08002B2CF9AE}" pid="6" name="Campus Location">
    <vt:lpwstr>1;#all|02b52cd8-5419-4f22-9876-342b474b9454</vt:lpwstr>
  </property>
  <property fmtid="{D5CDD505-2E9C-101B-9397-08002B2CF9AE}" pid="7" name="Function">
    <vt:lpwstr>174;#Template|881753c2-48a2-496f-aa8a-13b64645a345</vt:lpwstr>
  </property>
  <property fmtid="{D5CDD505-2E9C-101B-9397-08002B2CF9AE}" pid="8" name="Organization">
    <vt:lpwstr>3;#all|72a4a27c-f66e-48fd-94ff-83c9e146132b</vt:lpwstr>
  </property>
  <property fmtid="{D5CDD505-2E9C-101B-9397-08002B2CF9AE}" pid="9" name="Organizational Unit">
    <vt:lpwstr>130;#Office of Communications|508f8037-1a5d-4def-b0c8-70ed5b97403d;#1348;#Template|881753c2-48a2-496f-aa8a-13b64645a345</vt:lpwstr>
  </property>
  <property fmtid="{D5CDD505-2E9C-101B-9397-08002B2CF9AE}" pid="10" name="KUMC Role">
    <vt:lpwstr>2;#all|02b52cd8-5419-4f22-9876-342b474b9454</vt:lpwstr>
  </property>
</Properties>
</file>