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5" r:id="rId4"/>
    <p:sldId id="260" r:id="rId5"/>
    <p:sldId id="258" r:id="rId6"/>
    <p:sldId id="261" r:id="rId7"/>
    <p:sldId id="262" r:id="rId8"/>
    <p:sldId id="259" r:id="rId9"/>
    <p:sldId id="264" r:id="rId10"/>
    <p:sldId id="263" r:id="rId11"/>
    <p:sldId id="266" r:id="rId12"/>
    <p:sldId id="267" r:id="rId13"/>
    <p:sldId id="269" r:id="rId14"/>
    <p:sldId id="268" r:id="rId15"/>
    <p:sldId id="272" r:id="rId16"/>
    <p:sldId id="270" r:id="rId17"/>
    <p:sldId id="273" r:id="rId18"/>
    <p:sldId id="275" r:id="rId19"/>
    <p:sldId id="276" r:id="rId20"/>
    <p:sldId id="277" r:id="rId21"/>
    <p:sldId id="279" r:id="rId22"/>
    <p:sldId id="274" r:id="rId23"/>
    <p:sldId id="278" r:id="rId24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184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A2576-C85E-4918-A369-91D06032D031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6F42E-D594-446F-8663-ECABB97CB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62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3EB1F49-B71F-47B5-B67E-F5D885C230F4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0659605-3748-4318-86F9-467B0F308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4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59605-3748-4318-86F9-467B0F3082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28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59605-3748-4318-86F9-467B0F3082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14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59605-3748-4318-86F9-467B0F3082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4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59605-3748-4318-86F9-467B0F3082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29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59605-3748-4318-86F9-467B0F3082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57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59605-3748-4318-86F9-467B0F3082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45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59605-3748-4318-86F9-467B0F3082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60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59605-3748-4318-86F9-467B0F3082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09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59605-3748-4318-86F9-467B0F3082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7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59605-3748-4318-86F9-467B0F3082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81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59605-3748-4318-86F9-467B0F3082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56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59605-3748-4318-86F9-467B0F3082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283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59605-3748-4318-86F9-467B0F3082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202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59605-3748-4318-86F9-467B0F3082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44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59605-3748-4318-86F9-467B0F3082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014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59605-3748-4318-86F9-467B0F3082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1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59605-3748-4318-86F9-467B0F3082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1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 to 1976, no law that required schools to provide education to children with disabilities </a:t>
            </a:r>
          </a:p>
          <a:p>
            <a:endParaRPr lang="en-US" dirty="0"/>
          </a:p>
          <a:p>
            <a:r>
              <a:rPr lang="en-US" dirty="0"/>
              <a:t>Infant Toddler Services – birth to age 2; IFSP;  Focus on the family; Plan helps parents learn to work with /teach their child with special needs</a:t>
            </a:r>
          </a:p>
          <a:p>
            <a:endParaRPr lang="en-US" dirty="0"/>
          </a:p>
          <a:p>
            <a:r>
              <a:rPr lang="en-US" dirty="0"/>
              <a:t>Early childhood special education – ECSE – therapy rich programs - PT, OT, SLP, Music Therapy in the classroom, typically.  6 children with special needs and 6 typically developing children so special kids have good models of how to play, how to speak, etc.</a:t>
            </a:r>
          </a:p>
          <a:p>
            <a:endParaRPr lang="en-US" dirty="0"/>
          </a:p>
          <a:p>
            <a:r>
              <a:rPr lang="en-US" dirty="0"/>
              <a:t>School age – usually integrated in general education classrooms with special </a:t>
            </a:r>
            <a:r>
              <a:rPr lang="en-US" dirty="0" err="1"/>
              <a:t>ed</a:t>
            </a:r>
            <a:r>
              <a:rPr lang="en-US" dirty="0"/>
              <a:t> teacher </a:t>
            </a:r>
            <a:r>
              <a:rPr lang="en-US" dirty="0" err="1"/>
              <a:t>ciruculating</a:t>
            </a:r>
            <a:r>
              <a:rPr lang="en-US" dirty="0"/>
              <a:t> around  the room, helping all children.  </a:t>
            </a:r>
          </a:p>
          <a:p>
            <a:r>
              <a:rPr lang="en-US" dirty="0"/>
              <a:t>     Some self </a:t>
            </a:r>
            <a:r>
              <a:rPr lang="en-US" dirty="0" err="1"/>
              <a:t>containted</a:t>
            </a:r>
            <a:r>
              <a:rPr lang="en-US" dirty="0"/>
              <a:t> – describe</a:t>
            </a:r>
          </a:p>
          <a:p>
            <a:r>
              <a:rPr lang="en-US" dirty="0"/>
              <a:t>     To age 21 if needed - explain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59605-3748-4318-86F9-467B0F3082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10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IDEA – came out of parent action groups who wanted education for their children.  </a:t>
            </a:r>
          </a:p>
          <a:p>
            <a:r>
              <a:rPr lang="en-US" dirty="0"/>
              <a:t>Parents fought long and hard for education</a:t>
            </a:r>
          </a:p>
          <a:p>
            <a:endParaRPr lang="en-US" dirty="0"/>
          </a:p>
          <a:p>
            <a:r>
              <a:rPr lang="en-US" dirty="0"/>
              <a:t>Qualify- 13 categories 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59605-3748-4318-86F9-467B0F3082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46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59605-3748-4318-86F9-467B0F3082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04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59605-3748-4318-86F9-467B0F3082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25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59605-3748-4318-86F9-467B0F3082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79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59605-3748-4318-86F9-467B0F3082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8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5657447-5ED2-48B0-8E3B-C2E1B39A0289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BD3DAE-BCEA-478E-9284-E762F78D526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84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7447-5ED2-48B0-8E3B-C2E1B39A0289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3DAE-BCEA-478E-9284-E762F78D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96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7447-5ED2-48B0-8E3B-C2E1B39A0289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3DAE-BCEA-478E-9284-E762F78D526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406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7447-5ED2-48B0-8E3B-C2E1B39A0289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3DAE-BCEA-478E-9284-E762F78D526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369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7447-5ED2-48B0-8E3B-C2E1B39A0289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3DAE-BCEA-478E-9284-E762F78D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08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7447-5ED2-48B0-8E3B-C2E1B39A0289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3DAE-BCEA-478E-9284-E762F78D526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51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7447-5ED2-48B0-8E3B-C2E1B39A0289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3DAE-BCEA-478E-9284-E762F78D526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843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7447-5ED2-48B0-8E3B-C2E1B39A0289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3DAE-BCEA-478E-9284-E762F78D526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256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7447-5ED2-48B0-8E3B-C2E1B39A0289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3DAE-BCEA-478E-9284-E762F78D526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41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7447-5ED2-48B0-8E3B-C2E1B39A0289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3DAE-BCEA-478E-9284-E762F78D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3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7447-5ED2-48B0-8E3B-C2E1B39A0289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3DAE-BCEA-478E-9284-E762F78D526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033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7447-5ED2-48B0-8E3B-C2E1B39A0289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3DAE-BCEA-478E-9284-E762F78D526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31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7447-5ED2-48B0-8E3B-C2E1B39A0289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3DAE-BCEA-478E-9284-E762F78D526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2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7447-5ED2-48B0-8E3B-C2E1B39A0289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3DAE-BCEA-478E-9284-E762F78D526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97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7447-5ED2-48B0-8E3B-C2E1B39A0289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3DAE-BCEA-478E-9284-E762F78D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9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7447-5ED2-48B0-8E3B-C2E1B39A0289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3DAE-BCEA-478E-9284-E762F78D526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19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7447-5ED2-48B0-8E3B-C2E1B39A0289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3DAE-BCEA-478E-9284-E762F78D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6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657447-5ED2-48B0-8E3B-C2E1B39A0289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BD3DAE-BCEA-478E-9284-E762F78D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3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a.org/young-adults" TargetMode="External"/><Relationship Id="rId7" Type="http://schemas.openxmlformats.org/officeDocument/2006/relationships/hyperlink" Target="https://www.scholarships.com/financial-aid/college-scholarships/scholarships-by-type/disability-scholarship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yotonic.org/sites/default/files/Financial%20Resources%20for%20Families%20with%20DMPDF_1.pdf" TargetMode="External"/><Relationship Id="rId5" Type="http://schemas.openxmlformats.org/officeDocument/2006/relationships/hyperlink" Target="http://quest.mda.org/news/thinking-college-think-scholarships" TargetMode="External"/><Relationship Id="rId4" Type="http://schemas.openxmlformats.org/officeDocument/2006/relationships/hyperlink" Target="https://www.mda.org/young-adults/resource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kdavis2@kumc.ed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0556CC-6ACF-4831-BF31-EA8853625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540933"/>
            <a:ext cx="6815669" cy="1845731"/>
          </a:xfrm>
        </p:spPr>
        <p:txBody>
          <a:bodyPr/>
          <a:lstStyle/>
          <a:p>
            <a:r>
              <a:rPr lang="en-US" sz="4000" b="1" dirty="0"/>
              <a:t>Succeeding from Childhood to Adulthood with Myotonic Dystrophy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2C59C29-B338-4C2D-8B7B-0F7C1E1DB8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Kathy Davis, PhD</a:t>
            </a:r>
          </a:p>
          <a:p>
            <a:r>
              <a:rPr lang="en-US" dirty="0"/>
              <a:t>Associate Professor</a:t>
            </a:r>
          </a:p>
          <a:p>
            <a:r>
              <a:rPr lang="en-US" dirty="0"/>
              <a:t>kdavis2@kumc.edu</a:t>
            </a:r>
          </a:p>
        </p:txBody>
      </p:sp>
    </p:spTree>
    <p:extLst>
      <p:ext uri="{BB962C8B-B14F-4D97-AF65-F5344CB8AC3E}">
        <p14:creationId xmlns:p14="http://schemas.microsoft.com/office/powerpoint/2010/main" val="396605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D0126C-95CB-4357-A4F8-9D841146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504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691592-C90A-4858-9E5A-972E11B0A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Civil Rights legislation (1973)</a:t>
            </a:r>
          </a:p>
          <a:p>
            <a:r>
              <a:rPr lang="en-US" dirty="0"/>
              <a:t>No $ to fund; $ in penalties for not funding</a:t>
            </a:r>
          </a:p>
          <a:p>
            <a:r>
              <a:rPr lang="en-US" dirty="0"/>
              <a:t>Persons cannot be discriminated against on the basis of a disability</a:t>
            </a:r>
          </a:p>
          <a:p>
            <a:r>
              <a:rPr lang="en-US" dirty="0"/>
              <a:t>Disability defined under Section 504:</a:t>
            </a:r>
          </a:p>
          <a:p>
            <a:pPr lvl="1"/>
            <a:r>
              <a:rPr lang="en-US" sz="2400" dirty="0"/>
              <a:t>has a mental or physical impairment, has a record of impairment or is regarded as having such an impairment</a:t>
            </a:r>
          </a:p>
          <a:p>
            <a:pPr lvl="1"/>
            <a:r>
              <a:rPr lang="en-US" sz="2400" dirty="0"/>
              <a:t>Federal government considers students as disabled if they are substantially limited in their major life activities such as (but not limited to) self-care, breathing, walking, seeing, performing schoolwork, speaking and learning.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96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B6759F-E523-44D6-8FE5-E610C3189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504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3201C5-AB4E-46E1-887C-EBE929677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accommodations, not special education</a:t>
            </a:r>
          </a:p>
          <a:p>
            <a:pPr lvl="1"/>
            <a:r>
              <a:rPr lang="en-US" dirty="0"/>
              <a:t>Preferential seating</a:t>
            </a:r>
          </a:p>
          <a:p>
            <a:pPr lvl="1"/>
            <a:r>
              <a:rPr lang="en-US" dirty="0"/>
              <a:t>Quiet area for test taking</a:t>
            </a:r>
          </a:p>
          <a:p>
            <a:pPr lvl="1"/>
            <a:r>
              <a:rPr lang="en-US" dirty="0"/>
              <a:t>Extra time to complete assignments</a:t>
            </a:r>
          </a:p>
          <a:p>
            <a:pPr lvl="1"/>
            <a:r>
              <a:rPr lang="en-US" dirty="0"/>
              <a:t>Rest period in the nurse’s office</a:t>
            </a:r>
          </a:p>
          <a:p>
            <a:pPr lvl="1"/>
            <a:r>
              <a:rPr lang="en-US" dirty="0"/>
              <a:t>Special bus transportation</a:t>
            </a:r>
          </a:p>
          <a:p>
            <a:pPr lvl="1"/>
            <a:r>
              <a:rPr lang="en-US" dirty="0"/>
              <a:t>Someone to push their wheelchair during marching band</a:t>
            </a:r>
          </a:p>
        </p:txBody>
      </p:sp>
    </p:spTree>
    <p:extLst>
      <p:ext uri="{BB962C8B-B14F-4D97-AF65-F5344CB8AC3E}">
        <p14:creationId xmlns:p14="http://schemas.microsoft.com/office/powerpoint/2010/main" val="418888117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082FBE-31E3-426E-A498-5255221F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504 and Higher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29BE68-5BAC-4398-97F9-52302564A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Intention was to impact employment for people with disabilities</a:t>
            </a:r>
          </a:p>
          <a:p>
            <a:r>
              <a:rPr lang="en-US" dirty="0"/>
              <a:t>First legislation that provided equal access for students with disabilities</a:t>
            </a:r>
          </a:p>
          <a:p>
            <a:r>
              <a:rPr lang="en-US" dirty="0"/>
              <a:t>Accessible programs</a:t>
            </a:r>
          </a:p>
          <a:p>
            <a:r>
              <a:rPr lang="en-US" dirty="0"/>
              <a:t>Students who need accommodations must initiate the process</a:t>
            </a:r>
          </a:p>
          <a:p>
            <a:r>
              <a:rPr lang="en-US" dirty="0"/>
              <a:t>May require medical documentation of diagnosis, functioning</a:t>
            </a:r>
          </a:p>
          <a:p>
            <a:r>
              <a:rPr lang="en-US" dirty="0"/>
              <a:t>Must make reasonable accommodations</a:t>
            </a:r>
          </a:p>
        </p:txBody>
      </p:sp>
    </p:spTree>
    <p:extLst>
      <p:ext uri="{BB962C8B-B14F-4D97-AF65-F5344CB8AC3E}">
        <p14:creationId xmlns:p14="http://schemas.microsoft.com/office/powerpoint/2010/main" val="153793658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86D0BE7-F00E-4130-B932-B41E7FA7441E}"/>
              </a:ext>
            </a:extLst>
          </p:cNvPr>
          <p:cNvSpPr/>
          <p:nvPr/>
        </p:nvSpPr>
        <p:spPr>
          <a:xfrm>
            <a:off x="2260600" y="2472035"/>
            <a:ext cx="7899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highlight>
                  <a:srgbClr val="00FF00"/>
                </a:highlight>
              </a:rPr>
              <a:t>Vocational and Rehabilitation Services</a:t>
            </a:r>
          </a:p>
        </p:txBody>
      </p:sp>
    </p:spTree>
    <p:extLst>
      <p:ext uri="{BB962C8B-B14F-4D97-AF65-F5344CB8AC3E}">
        <p14:creationId xmlns:p14="http://schemas.microsoft.com/office/powerpoint/2010/main" val="2362582538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4C81FF-05A3-43F7-BD34-C91D620BC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Voc</a:t>
            </a:r>
            <a:r>
              <a:rPr lang="en-US" dirty="0"/>
              <a:t> Rehab (VR)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FBA9E7-6B27-45F6-AE6B-6B83A24BE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Vocational Rehabilitation Services (VR) provides quality individualized services to enhance and support people with disabilities to prepare for, obtain or retain employment. </a:t>
            </a:r>
          </a:p>
          <a:p>
            <a:r>
              <a:rPr lang="en-US" dirty="0"/>
              <a:t>Vocational rehabilitation programs are custom-designed for each individual.</a:t>
            </a:r>
          </a:p>
          <a:p>
            <a:r>
              <a:rPr lang="en-US" dirty="0"/>
              <a:t>Services: assessment services, counseling and guidance, training (school), job related services, rehabilitation technology (assistive technology), independent living, and a variety of support services.</a:t>
            </a:r>
          </a:p>
          <a:p>
            <a:r>
              <a:rPr lang="en-US" dirty="0"/>
              <a:t>http://www.parac.org/svrp.html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70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DE693-FA0D-483D-8DFD-83A8463AE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for VR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47A977-EBDB-4027-AD47-77E9D3117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a VR counselor determines that you meet the following three conditions:</a:t>
            </a:r>
          </a:p>
          <a:p>
            <a:pPr lvl="1"/>
            <a:r>
              <a:rPr lang="en-US" sz="2400" dirty="0"/>
              <a:t>You have a physical or mental disability. Determined by medical records or by completing tests, exams, or evaluations to verify the disability.</a:t>
            </a:r>
          </a:p>
          <a:p>
            <a:pPr lvl="1"/>
            <a:r>
              <a:rPr lang="en-US" sz="2400" dirty="0"/>
              <a:t>Your disability prevents you from getting or keeping a job.</a:t>
            </a:r>
          </a:p>
          <a:p>
            <a:pPr lvl="1"/>
            <a:r>
              <a:rPr lang="en-US" sz="2400" dirty="0"/>
              <a:t>You require vocational rehabilitation services to get or keep a job that matches your strengths, resources, priorities, concerns, abilities, capabilities, interests, and choices.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405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71C580-919C-434D-A9CC-9C6258AC4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SSI and PASS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6FCAB9-80B5-4EB9-916C-D5DD5B054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Social Security Income </a:t>
            </a:r>
            <a:r>
              <a:rPr lang="en-US" dirty="0">
                <a:solidFill>
                  <a:schemeClr val="tx1"/>
                </a:solidFill>
              </a:rPr>
              <a:t>- pays monthly benefits to people with low incomes and limited assets who are 65 or &gt; years, are blind, or have other disabilities.</a:t>
            </a:r>
          </a:p>
          <a:p>
            <a:r>
              <a:rPr lang="en-US" dirty="0">
                <a:solidFill>
                  <a:schemeClr val="tx1"/>
                </a:solidFill>
              </a:rPr>
              <a:t>Parents’ assets considered for SSI until the child turns age 18.</a:t>
            </a:r>
          </a:p>
          <a:p>
            <a:r>
              <a:rPr lang="en-US" b="1" dirty="0">
                <a:solidFill>
                  <a:schemeClr val="tx1"/>
                </a:solidFill>
              </a:rPr>
              <a:t>Plan for Achieving Self Support </a:t>
            </a:r>
            <a:r>
              <a:rPr lang="en-US" dirty="0">
                <a:solidFill>
                  <a:schemeClr val="tx1"/>
                </a:solidFill>
              </a:rPr>
              <a:t>(PASS) -  student is able to set aside income and resources that are being used toward a specific vocational goal (such as college tuition) and still receive SSI payments. However, be aware that earnings from employment may affect SSI benefits.</a:t>
            </a:r>
          </a:p>
          <a:p>
            <a:r>
              <a:rPr lang="en-US" dirty="0">
                <a:solidFill>
                  <a:schemeClr val="tx1"/>
                </a:solidFill>
              </a:rPr>
              <a:t>http://www.ssa.gov/disability/</a:t>
            </a:r>
          </a:p>
        </p:txBody>
      </p:sp>
    </p:spTree>
    <p:extLst>
      <p:ext uri="{BB962C8B-B14F-4D97-AF65-F5344CB8AC3E}">
        <p14:creationId xmlns:p14="http://schemas.microsoft.com/office/powerpoint/2010/main" val="270648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19A79E-47A1-46DA-8A76-8B9F31EA9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095B60-9D79-4CE2-B864-D56ED281B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start at diagnosis – always thinking of preparation for adulthood. Courses, interventions and significant life milestones.</a:t>
            </a:r>
          </a:p>
          <a:p>
            <a:pPr lvl="1"/>
            <a:r>
              <a:rPr lang="en-US" dirty="0"/>
              <a:t>Medical transition</a:t>
            </a:r>
          </a:p>
          <a:p>
            <a:pPr lvl="2"/>
            <a:r>
              <a:rPr lang="en-US" dirty="0"/>
              <a:t>From pediatrics to adult provider</a:t>
            </a:r>
          </a:p>
          <a:p>
            <a:pPr lvl="1"/>
            <a:r>
              <a:rPr lang="en-US" dirty="0"/>
              <a:t>Social transition to independent living and full societal inclusion</a:t>
            </a:r>
          </a:p>
          <a:p>
            <a:pPr lvl="1"/>
            <a:r>
              <a:rPr lang="en-US" dirty="0"/>
              <a:t>Involving patient and parents in decision making. Transition to spouse and patient.</a:t>
            </a:r>
          </a:p>
          <a:p>
            <a:pPr lvl="1"/>
            <a:r>
              <a:rPr lang="en-US" dirty="0"/>
              <a:t>Patient </a:t>
            </a:r>
            <a:r>
              <a:rPr lang="en-US" dirty="0" err="1"/>
              <a:t>advocacty</a:t>
            </a:r>
            <a:r>
              <a:rPr lang="en-US" dirty="0"/>
              <a:t> groups</a:t>
            </a:r>
          </a:p>
        </p:txBody>
      </p:sp>
    </p:spTree>
    <p:extLst>
      <p:ext uri="{BB962C8B-B14F-4D97-AF65-F5344CB8AC3E}">
        <p14:creationId xmlns:p14="http://schemas.microsoft.com/office/powerpoint/2010/main" val="187402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491799-C7EC-46DB-8838-B91DDBF94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3-Ps of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E258B4-9074-4DF2-BEF2-DF153C3C4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People (patient) focused</a:t>
            </a:r>
          </a:p>
          <a:p>
            <a:pPr lvl="1"/>
            <a:r>
              <a:rPr lang="en-US" sz="2800" dirty="0" err="1"/>
              <a:t>peds</a:t>
            </a:r>
            <a:r>
              <a:rPr lang="en-US" sz="2800" dirty="0"/>
              <a:t> and adult team meet with patient/family.</a:t>
            </a:r>
          </a:p>
          <a:p>
            <a:pPr lvl="1"/>
            <a:r>
              <a:rPr lang="en-US" sz="2800" dirty="0"/>
              <a:t>Beyond medical needs – focus on the whole person</a:t>
            </a:r>
          </a:p>
          <a:p>
            <a:pPr lvl="1"/>
            <a:r>
              <a:rPr lang="en-US" sz="2800" dirty="0"/>
              <a:t>Seminars to address college, personal care, dating, etc.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12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8CA023-A307-4E64-89C9-9687AFCCF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3 - Ps of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E0DCC9-3311-4FCA-901D-4A794BD1D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2"/>
            </a:pPr>
            <a:r>
              <a:rPr lang="en-US" sz="2800" dirty="0"/>
              <a:t>Process-focused</a:t>
            </a:r>
          </a:p>
          <a:p>
            <a:pPr lvl="1"/>
            <a:r>
              <a:rPr lang="en-US" sz="2800" dirty="0"/>
              <a:t>Tracking systems to inform docs/track progress over time</a:t>
            </a:r>
          </a:p>
          <a:p>
            <a:pPr lvl="1"/>
            <a:r>
              <a:rPr lang="en-US" sz="2800" dirty="0"/>
              <a:t>Identifies when patients are “transition ready”</a:t>
            </a:r>
          </a:p>
          <a:p>
            <a:pPr lvl="1"/>
            <a:r>
              <a:rPr lang="en-US" sz="2800" dirty="0"/>
              <a:t>Ensures important information such as self-advocacy skills, health insurance planning, etc. are part of EMR</a:t>
            </a:r>
          </a:p>
          <a:p>
            <a:pPr marL="914400" lvl="1" indent="-457200">
              <a:buAutoNum type="arabicPeriod" startAt="2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1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2B0F55-59C1-4CF2-80D1-0DF2E78F2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98D1A8-3239-4B2A-9578-6CFC13412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965266" cy="3318936"/>
          </a:xfrm>
        </p:spPr>
        <p:txBody>
          <a:bodyPr>
            <a:normAutofit/>
          </a:bodyPr>
          <a:lstStyle/>
          <a:p>
            <a:r>
              <a:rPr lang="en-US" sz="3200" dirty="0"/>
              <a:t>Individuals with Disabilities Education Act (IDEA)</a:t>
            </a:r>
          </a:p>
          <a:p>
            <a:r>
              <a:rPr lang="en-US" sz="3200" dirty="0"/>
              <a:t>Section 504 of the Rehabilitation Act (504 Plans)</a:t>
            </a:r>
          </a:p>
          <a:p>
            <a:r>
              <a:rPr lang="en-US" sz="3200" dirty="0"/>
              <a:t>Vocational and Rehabilitation Services (</a:t>
            </a:r>
            <a:r>
              <a:rPr lang="en-US" sz="3200" dirty="0" err="1"/>
              <a:t>Voc</a:t>
            </a:r>
            <a:r>
              <a:rPr lang="en-US" sz="3200" dirty="0"/>
              <a:t> Rehab or VR)</a:t>
            </a:r>
          </a:p>
          <a:p>
            <a:r>
              <a:rPr lang="en-US" sz="3200" dirty="0"/>
              <a:t>Transition:  from Pediatric to Adult Medicine</a:t>
            </a:r>
          </a:p>
        </p:txBody>
      </p:sp>
    </p:spTree>
    <p:extLst>
      <p:ext uri="{BB962C8B-B14F-4D97-AF65-F5344CB8AC3E}">
        <p14:creationId xmlns:p14="http://schemas.microsoft.com/office/powerpoint/2010/main" val="332999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A61F6D-3BF5-4FEF-8D1D-6A286CAF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– Ps of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E85327-D8D3-467F-9E9B-E6B20D49C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3"/>
            </a:pPr>
            <a:r>
              <a:rPr lang="en-US" dirty="0"/>
              <a:t>Performance-focused</a:t>
            </a:r>
          </a:p>
          <a:p>
            <a:pPr lvl="1"/>
            <a:r>
              <a:rPr lang="en-US" dirty="0"/>
              <a:t>Transition is more difficult due to challenges including fewer adult providers, insurance complications, etc. the purpose of transitioning patients can get “lost in the shuffle”.</a:t>
            </a:r>
          </a:p>
          <a:p>
            <a:pPr lvl="1"/>
            <a:r>
              <a:rPr lang="en-US" dirty="0"/>
              <a:t>Transition improves patient care and quality of life (QoL) so it is important to do it right.</a:t>
            </a:r>
          </a:p>
          <a:p>
            <a:pPr lvl="1"/>
            <a:r>
              <a:rPr lang="en-US" dirty="0"/>
              <a:t>Providers much work hard to ensure patients’ needs and QoL are addressed (sexual health, dating, independent living, etc.).</a:t>
            </a:r>
          </a:p>
        </p:txBody>
      </p:sp>
    </p:spTree>
    <p:extLst>
      <p:ext uri="{BB962C8B-B14F-4D97-AF65-F5344CB8AC3E}">
        <p14:creationId xmlns:p14="http://schemas.microsoft.com/office/powerpoint/2010/main" val="15619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528F9D-3057-4060-B4CE-A4ADE097A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Palliative Care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94B9F3-EA68-4772-BDB8-FDADFDE88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NOT your grandma’s palliative care!~</a:t>
            </a:r>
          </a:p>
          <a:p>
            <a:r>
              <a:rPr lang="en-US" dirty="0"/>
              <a:t>Different focus with young people</a:t>
            </a:r>
          </a:p>
          <a:p>
            <a:pPr lvl="1"/>
            <a:r>
              <a:rPr lang="en-US" dirty="0"/>
              <a:t>Quality of life</a:t>
            </a:r>
          </a:p>
          <a:p>
            <a:pPr lvl="1"/>
            <a:r>
              <a:rPr lang="en-US" dirty="0"/>
              <a:t>Enhancing opportunities</a:t>
            </a:r>
          </a:p>
          <a:p>
            <a:pPr lvl="1"/>
            <a:r>
              <a:rPr lang="en-US" dirty="0"/>
              <a:t>Development across all spheres: social, emotional, cognitive, comfort with friends, etc.</a:t>
            </a:r>
          </a:p>
          <a:p>
            <a:pPr lvl="1"/>
            <a:r>
              <a:rPr lang="en-US" dirty="0"/>
              <a:t>Enabling the young person to “be all that they can be” </a:t>
            </a:r>
          </a:p>
        </p:txBody>
      </p:sp>
    </p:spTree>
    <p:extLst>
      <p:ext uri="{BB962C8B-B14F-4D97-AF65-F5344CB8AC3E}">
        <p14:creationId xmlns:p14="http://schemas.microsoft.com/office/powerpoint/2010/main" val="4062551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26007-DC5A-404B-B30A-B6E9F847F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2E9ED1-D991-4918-A4A1-12CF237C0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3"/>
              </a:rPr>
              <a:t>https://www.mda.org/young-adults</a:t>
            </a:r>
            <a:endParaRPr lang="en-US" dirty="0"/>
          </a:p>
          <a:p>
            <a:r>
              <a:rPr lang="en-US" dirty="0">
                <a:hlinkClick r:id="rId4"/>
              </a:rPr>
              <a:t>https://www.mda.org/young-adults/resources</a:t>
            </a:r>
            <a:endParaRPr lang="en-US" dirty="0"/>
          </a:p>
          <a:p>
            <a:r>
              <a:rPr lang="en-US" dirty="0">
                <a:hlinkClick r:id="rId5"/>
              </a:rPr>
              <a:t>http://quest.mda.org/news/thinking-college-think-scholarships</a:t>
            </a:r>
            <a:endParaRPr lang="en-US" dirty="0"/>
          </a:p>
          <a:p>
            <a:r>
              <a:rPr lang="en-US" dirty="0">
                <a:hlinkClick r:id="rId6"/>
              </a:rPr>
              <a:t>http://www.myotonic.org/sites/default/files/Financial%20Resources%20for%20Families%20with%20DMPDF_1.pdf</a:t>
            </a:r>
            <a:endParaRPr lang="en-US" dirty="0"/>
          </a:p>
          <a:p>
            <a:r>
              <a:rPr lang="en-US" dirty="0">
                <a:hlinkClick r:id="rId7"/>
              </a:rPr>
              <a:t>https://www.scholarships.com/financial-aid/college-scholarships/scholarships-by-type/disability-scholarships/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6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1F32D-7651-42C5-9D87-13558AEE1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Please contact me or come to MDA clinic (on a day I am there!)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D48B7B-0DEA-4944-87EB-02B6F934A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/>
              <a:t>Kathy Davis, PhD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Associate Professor of Pediatrics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Director, KU Kids Healing Place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3901 Rainbow Blvd. MS4004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Kansas City, KS.  66160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kdavis2@kumc.edu</a:t>
            </a: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913 – 588 – 6305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0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5D0B81A-00E2-4D81-8E63-5304A3C338CD}"/>
              </a:ext>
            </a:extLst>
          </p:cNvPr>
          <p:cNvSpPr/>
          <p:nvPr/>
        </p:nvSpPr>
        <p:spPr>
          <a:xfrm rot="20132616">
            <a:off x="240775" y="2967335"/>
            <a:ext cx="117104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00FF"/>
                </a:highlight>
              </a:rPr>
              <a:t>Individuals with Disabilities Education Act</a:t>
            </a:r>
            <a:endParaRPr lang="en-US" sz="4800" b="1" cap="none" spc="50" dirty="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highlight>
                <a:srgbClr val="00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7236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1E7E3D-B730-4B88-84BF-3F0B790AF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Individuals with Disabilities Education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6E0699-7678-4363-9EA7-255379D9B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ensures students with a </a:t>
            </a:r>
            <a:r>
              <a:rPr lang="en-US" b="1" dirty="0"/>
              <a:t>disability </a:t>
            </a:r>
            <a:r>
              <a:rPr lang="en-US" dirty="0"/>
              <a:t>are provided with </a:t>
            </a:r>
            <a:r>
              <a:rPr lang="en-US" b="1" dirty="0"/>
              <a:t>Free Appropriate Public Education (FAPE) </a:t>
            </a:r>
            <a:r>
              <a:rPr lang="en-US" dirty="0"/>
              <a:t>that is tailored to their </a:t>
            </a:r>
            <a:r>
              <a:rPr lang="en-US" b="1" dirty="0"/>
              <a:t>individual needs.</a:t>
            </a:r>
          </a:p>
          <a:p>
            <a:r>
              <a:rPr lang="en-US" b="1" dirty="0"/>
              <a:t>Part C – ages birth – 2 (Infant-Toddler Services)</a:t>
            </a:r>
          </a:p>
          <a:p>
            <a:r>
              <a:rPr lang="en-US" b="1" dirty="0"/>
              <a:t>Part B – ages 3-21 </a:t>
            </a:r>
            <a:r>
              <a:rPr lang="en-US" dirty="0"/>
              <a:t>(Early Childhood Special Education and school age)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2007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3BFF3A-833B-4BBE-A0A8-13252A364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Individuals with Disabilities Education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507B30-D5E0-4CC3-9C7D-B7E9B4053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it is</a:t>
            </a:r>
          </a:p>
          <a:p>
            <a:pPr lvl="1"/>
            <a:r>
              <a:rPr lang="en-US" sz="3200" dirty="0"/>
              <a:t>IDEA</a:t>
            </a:r>
          </a:p>
          <a:p>
            <a:pPr lvl="1"/>
            <a:r>
              <a:rPr lang="en-US" sz="3200" dirty="0"/>
              <a:t>Qualifying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1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50051-774B-48D7-88D3-FE5917B0D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 categories - IDEA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E6B3DD7-C86C-49C3-B517-27C4DC12D6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Autism</a:t>
            </a:r>
          </a:p>
          <a:p>
            <a:r>
              <a:rPr lang="en-US" dirty="0"/>
              <a:t>Deaf-blindness</a:t>
            </a:r>
          </a:p>
          <a:p>
            <a:r>
              <a:rPr lang="en-US" dirty="0"/>
              <a:t>Deafness</a:t>
            </a:r>
          </a:p>
          <a:p>
            <a:r>
              <a:rPr lang="en-US" dirty="0"/>
              <a:t>Hearing impairment</a:t>
            </a:r>
          </a:p>
          <a:p>
            <a:r>
              <a:rPr lang="en-US" dirty="0"/>
              <a:t>Emotional disturbance</a:t>
            </a:r>
          </a:p>
          <a:p>
            <a:r>
              <a:rPr lang="en-US" dirty="0"/>
              <a:t>Intellectual disability</a:t>
            </a:r>
          </a:p>
          <a:p>
            <a:r>
              <a:rPr lang="en-US" dirty="0"/>
              <a:t>Multiple disabilities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627B1A6-410F-47A9-B08A-414B4E306E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Orthopedic impairment</a:t>
            </a:r>
          </a:p>
          <a:p>
            <a:r>
              <a:rPr lang="en-US" b="1" dirty="0"/>
              <a:t>Other health impairment</a:t>
            </a:r>
          </a:p>
          <a:p>
            <a:r>
              <a:rPr lang="en-US" dirty="0"/>
              <a:t>Specific learning disability</a:t>
            </a:r>
          </a:p>
          <a:p>
            <a:r>
              <a:rPr lang="en-US" dirty="0"/>
              <a:t>Speech or language impairment</a:t>
            </a:r>
          </a:p>
          <a:p>
            <a:r>
              <a:rPr lang="en-US" dirty="0"/>
              <a:t>Traumatic brain injury</a:t>
            </a:r>
          </a:p>
          <a:p>
            <a:r>
              <a:rPr lang="en-US" dirty="0"/>
              <a:t>Visual impairment (including blindness)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66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397BDC6-D61C-4E6D-B857-FA3DA7D96AB5}"/>
              </a:ext>
            </a:extLst>
          </p:cNvPr>
          <p:cNvSpPr/>
          <p:nvPr/>
        </p:nvSpPr>
        <p:spPr>
          <a:xfrm rot="20354611">
            <a:off x="1944756" y="2662315"/>
            <a:ext cx="811547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  Which adversely affects academic performance</a:t>
            </a:r>
          </a:p>
        </p:txBody>
      </p:sp>
    </p:spTree>
    <p:extLst>
      <p:ext uri="{BB962C8B-B14F-4D97-AF65-F5344CB8AC3E}">
        <p14:creationId xmlns:p14="http://schemas.microsoft.com/office/powerpoint/2010/main" val="3655028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4ADCC1-B804-4510-9F42-B65E250F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121832"/>
            <a:ext cx="9601196" cy="1303867"/>
          </a:xfrm>
        </p:spPr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C84D7A-EDE7-4AAF-B0ED-01161104E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Making it work</a:t>
            </a:r>
          </a:p>
          <a:p>
            <a:pPr lvl="1"/>
            <a:r>
              <a:rPr lang="en-US" sz="3600" dirty="0"/>
              <a:t>Individualized Education Program (IEP)</a:t>
            </a:r>
          </a:p>
          <a:p>
            <a:pPr lvl="1"/>
            <a:r>
              <a:rPr lang="en-US" sz="3600" dirty="0"/>
              <a:t>Is it working for you, for your child?</a:t>
            </a:r>
          </a:p>
          <a:p>
            <a:pPr lvl="2"/>
            <a:r>
              <a:rPr lang="en-US" sz="3100" dirty="0"/>
              <a:t>Special education teacher</a:t>
            </a:r>
          </a:p>
          <a:p>
            <a:pPr lvl="2"/>
            <a:r>
              <a:rPr lang="en-US" sz="3100" dirty="0"/>
              <a:t>Principal</a:t>
            </a:r>
          </a:p>
          <a:p>
            <a:pPr lvl="2"/>
            <a:r>
              <a:rPr lang="en-US" sz="3100" dirty="0"/>
              <a:t>Director of special education</a:t>
            </a:r>
          </a:p>
          <a:p>
            <a:pPr lvl="2"/>
            <a:r>
              <a:rPr lang="en-US" sz="3100" dirty="0"/>
              <a:t>State Department of Education</a:t>
            </a:r>
          </a:p>
          <a:p>
            <a:pPr marL="914400" lvl="2" indent="0">
              <a:buNone/>
            </a:pPr>
            <a:endParaRPr lang="en-US" sz="30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6397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CD86467-5D4A-487C-90AB-89B4E4BE80EE}"/>
              </a:ext>
            </a:extLst>
          </p:cNvPr>
          <p:cNvSpPr/>
          <p:nvPr/>
        </p:nvSpPr>
        <p:spPr>
          <a:xfrm rot="1420427">
            <a:off x="343218" y="3014958"/>
            <a:ext cx="117228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ighlight>
                  <a:srgbClr val="0000FF"/>
                </a:highlight>
              </a:rPr>
              <a:t>Section 504 of the Rehabilitation Act</a:t>
            </a:r>
          </a:p>
        </p:txBody>
      </p:sp>
    </p:spTree>
    <p:extLst>
      <p:ext uri="{BB962C8B-B14F-4D97-AF65-F5344CB8AC3E}">
        <p14:creationId xmlns:p14="http://schemas.microsoft.com/office/powerpoint/2010/main" val="294944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193</TotalTime>
  <Words>1152</Words>
  <Application>Microsoft Office PowerPoint</Application>
  <PresentationFormat>Widescreen</PresentationFormat>
  <Paragraphs>160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Garamond</vt:lpstr>
      <vt:lpstr>Organic</vt:lpstr>
      <vt:lpstr>Succeeding from Childhood to Adulthood with Myotonic Dystrophy </vt:lpstr>
      <vt:lpstr>Key Concepts</vt:lpstr>
      <vt:lpstr>PowerPoint Presentation</vt:lpstr>
      <vt:lpstr>Individuals with Disabilities Education Act</vt:lpstr>
      <vt:lpstr>Individuals with Disabilities Education Act</vt:lpstr>
      <vt:lpstr>13 categories - IDEA</vt:lpstr>
      <vt:lpstr>PowerPoint Presentation</vt:lpstr>
      <vt:lpstr>IDEA</vt:lpstr>
      <vt:lpstr>PowerPoint Presentation</vt:lpstr>
      <vt:lpstr>Section 504</vt:lpstr>
      <vt:lpstr>Section 504</vt:lpstr>
      <vt:lpstr>504 and Higher Education</vt:lpstr>
      <vt:lpstr>PowerPoint Presentation</vt:lpstr>
      <vt:lpstr>Voc Rehab (VR)</vt:lpstr>
      <vt:lpstr>Eligibility for VR</vt:lpstr>
      <vt:lpstr>SSI and PASS</vt:lpstr>
      <vt:lpstr>Transition</vt:lpstr>
      <vt:lpstr>3-Ps of Transition</vt:lpstr>
      <vt:lpstr>3 - Ps of Transition</vt:lpstr>
      <vt:lpstr>3 – Ps of Transition</vt:lpstr>
      <vt:lpstr>Palliative Care </vt:lpstr>
      <vt:lpstr>Resources</vt:lpstr>
      <vt:lpstr>Please contact me or come to MDA clinic (on a day I am there!)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Succeeding from Childhood to Adulthood with Myotonic Dystrophy</dc:title>
  <dc:creator>Kathy Davis</dc:creator>
  <cp:lastModifiedBy>Kathy Davis</cp:lastModifiedBy>
  <cp:revision>18</cp:revision>
  <cp:lastPrinted>2017-07-22T00:02:36Z</cp:lastPrinted>
  <dcterms:created xsi:type="dcterms:W3CDTF">2017-07-21T20:45:57Z</dcterms:created>
  <dcterms:modified xsi:type="dcterms:W3CDTF">2017-07-22T00:04:16Z</dcterms:modified>
</cp:coreProperties>
</file>