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04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7" r:id="rId3"/>
    <p:sldId id="294" r:id="rId4"/>
    <p:sldId id="295" r:id="rId5"/>
    <p:sldId id="339" r:id="rId6"/>
    <p:sldId id="338" r:id="rId7"/>
    <p:sldId id="341" r:id="rId8"/>
    <p:sldId id="342" r:id="rId9"/>
    <p:sldId id="343" r:id="rId10"/>
    <p:sldId id="340" r:id="rId11"/>
    <p:sldId id="317" r:id="rId12"/>
    <p:sldId id="320" r:id="rId13"/>
    <p:sldId id="321" r:id="rId14"/>
    <p:sldId id="322" r:id="rId15"/>
    <p:sldId id="333" r:id="rId16"/>
    <p:sldId id="282" r:id="rId17"/>
    <p:sldId id="281" r:id="rId18"/>
    <p:sldId id="344" r:id="rId19"/>
    <p:sldId id="345" r:id="rId20"/>
    <p:sldId id="346" r:id="rId21"/>
    <p:sldId id="348" r:id="rId22"/>
    <p:sldId id="347" r:id="rId23"/>
    <p:sldId id="286" r:id="rId2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1066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6725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9" y="0"/>
            <a:ext cx="3038475" cy="466725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r">
              <a:defRPr sz="1200"/>
            </a:lvl1pPr>
          </a:lstStyle>
          <a:p>
            <a:fld id="{62893E2A-ED75-4C4D-B914-CE4D191DDFDD}" type="datetimeFigureOut">
              <a:rPr lang="en-US" smtClean="0"/>
              <a:pPr/>
              <a:t>6/21/2017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5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9" y="8829676"/>
            <a:ext cx="3038475" cy="466725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r">
              <a:defRPr sz="1200"/>
            </a:lvl1pPr>
          </a:lstStyle>
          <a:p>
            <a:fld id="{E7D83398-C99C-4523-A744-040F64B0C0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4363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6" tIns="46583" rIns="93166" bIns="4658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166" tIns="46583" rIns="93166" bIns="46583" rtlCol="0"/>
          <a:lstStyle>
            <a:lvl1pPr algn="r">
              <a:defRPr sz="1200"/>
            </a:lvl1pPr>
          </a:lstStyle>
          <a:p>
            <a:fld id="{402B787B-5D23-45C9-84B7-9FA384B82D21}" type="datetimeFigureOut">
              <a:rPr lang="en-US" smtClean="0"/>
              <a:pPr/>
              <a:t>6/21/2017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6" tIns="46583" rIns="93166" bIns="46583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6" tIns="46583" rIns="93166" bIns="4658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6" tIns="46583" rIns="93166" bIns="4658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3166" tIns="46583" rIns="93166" bIns="46583" rtlCol="0" anchor="b"/>
          <a:lstStyle>
            <a:lvl1pPr algn="r">
              <a:defRPr sz="1200"/>
            </a:lvl1pPr>
          </a:lstStyle>
          <a:p>
            <a:fld id="{DF5138B6-B244-43E0-B129-3EB1AB78BFD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7774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38B6-B244-43E0-B129-3EB1AB78BFD1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27094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Steinert (1875-1911)</a:t>
            </a:r>
          </a:p>
          <a:p>
            <a:r>
              <a:rPr lang="en-US" dirty="0"/>
              <a:t>DM1: This is the most common form of the disease and the one with the most severe effects. At least 1 in 8,000 people worldwide have DM1, although the number may be far greater. There are three categories of DM1,categorized by when symptoms of the disease first appear: Congenital: Presents life-threatening issues at birth Childhood onset: First signs are usually intellectual disability, and learning disabilities Adult onset: Characterized by distal muscle weakness, wasting, and stiffness.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38B6-B244-43E0-B129-3EB1AB78BFD1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5274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38B6-B244-43E0-B129-3EB1AB78BFD1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8805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38B6-B244-43E0-B129-3EB1AB78BFD1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119061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38B6-B244-43E0-B129-3EB1AB78BFD1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365263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38B6-B244-43E0-B129-3EB1AB78BFD1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03339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Assessment</a:t>
            </a:r>
            <a:r>
              <a:rPr lang="en-US" baseline="0" dirty="0"/>
              <a:t> of muscle impairment and CTG repeat expansion size was also performed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38B6-B244-43E0-B129-3EB1AB78BFD1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325269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38B6-B244-43E0-B129-3EB1AB78BFD1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511665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38B6-B244-43E0-B129-3EB1AB78BFD1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511665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38B6-B244-43E0-B129-3EB1AB78BFD1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511665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38B6-B244-43E0-B129-3EB1AB78BFD1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51166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38B6-B244-43E0-B129-3EB1AB78BFD1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511665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38B6-B244-43E0-B129-3EB1AB78BFD1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511665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38B6-B244-43E0-B129-3EB1AB78BFD1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511665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38B6-B244-43E0-B129-3EB1AB78BFD1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511665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38B6-B244-43E0-B129-3EB1AB78BFD1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6434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38B6-B244-43E0-B129-3EB1AB78BFD1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5773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38B6-B244-43E0-B129-3EB1AB78BFD1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5274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Steinert (1875-1911)</a:t>
            </a:r>
          </a:p>
          <a:p>
            <a:r>
              <a:rPr lang="en-US" dirty="0"/>
              <a:t>DM1: This is the most common form of the disease and the one with the most severe effects. At least 1 in 8,000 people worldwide have DM1, although the number may be far greater. There are three categories of DM1,categorized by when symptoms of the disease first appear: Congenital: Presents life-threatening issues at birth Childhood onset: First signs are usually intellectual disability, and learning disabilities Adult onset: Characterized by distal muscle weakness, wasting, and stiffness.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38B6-B244-43E0-B129-3EB1AB78BFD1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5274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38B6-B244-43E0-B129-3EB1AB78BFD1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5274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Steinert (1875-1911)</a:t>
            </a:r>
          </a:p>
          <a:p>
            <a:r>
              <a:rPr lang="en-US" dirty="0"/>
              <a:t>DM1: This is the most common form of the disease and the one with the most severe effects. At least 1 in 8,000 people worldwide have DM1, although the number may be far greater. There are three categories of DM1,categorized by when symptoms of the disease first appear: Congenital: Presents life-threatening issues at birth Childhood onset: First signs are usually intellectual disability, and learning disabilities Adult onset: Characterized by distal muscle weakness, wasting, and stiffness.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38B6-B244-43E0-B129-3EB1AB78BFD1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5274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Steinert (1875-1911)</a:t>
            </a:r>
          </a:p>
          <a:p>
            <a:r>
              <a:rPr lang="en-US" dirty="0"/>
              <a:t>DM1: This is the most common form of the disease and the one with the most severe effects. At least 1 in 8,000 people worldwide have DM1, although the number may be far greater. There are three categories of DM1,categorized by when symptoms of the disease first appear: Congenital: Presents life-threatening issues at birth Childhood onset: First signs are usually intellectual disability, and learning disabilities Adult onset: Characterized by distal muscle weakness, wasting, and stiffness.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38B6-B244-43E0-B129-3EB1AB78BFD1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5274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Steinert (1875-1911)</a:t>
            </a:r>
          </a:p>
          <a:p>
            <a:r>
              <a:rPr lang="en-US" dirty="0"/>
              <a:t>DM1: This is the most common form of the disease and the one with the most severe effects. At least 1 in 8,000 people worldwide have DM1, although the number may be far greater. There are three categories of DM1,categorized by when symptoms of the disease first appear: Congenital: Presents life-threatening issues at birth Childhood onset: First signs are usually intellectual disability, and learning disabilities Adult onset: Characterized by distal muscle weakness, wasting, and stiffness.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38B6-B244-43E0-B129-3EB1AB78BFD1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5274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620000" y="6477000"/>
            <a:ext cx="1245604" cy="274320"/>
          </a:xfrm>
        </p:spPr>
        <p:txBody>
          <a:bodyPr/>
          <a:lstStyle/>
          <a:p>
            <a:r>
              <a:rPr lang="en-US" dirty="0" smtClean="0"/>
              <a:t>D.J. Moser, 2017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D.J. Moser, 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/>
          <a:lstStyle/>
          <a:p>
            <a:fld id="{ECB760D7-1A3B-4E4F-8859-78D8756503E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r>
              <a:rPr lang="en-US" smtClean="0"/>
              <a:t>D.J. Moser, 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/>
          <a:lstStyle/>
          <a:p>
            <a:fld id="{ECB760D7-1A3B-4E4F-8859-78D8756503E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D.J. Moser, 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/>
          <a:lstStyle/>
          <a:p>
            <a:fld id="{ECB760D7-1A3B-4E4F-8859-78D8756503E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D.J. Moser, 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/>
          <a:lstStyle/>
          <a:p>
            <a:fld id="{ECB760D7-1A3B-4E4F-8859-78D8756503E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D.J. Moser, 2017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/>
          <a:lstStyle/>
          <a:p>
            <a:fld id="{ECB760D7-1A3B-4E4F-8859-78D8756503E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D.J. Moser, 2017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/>
          <a:lstStyle/>
          <a:p>
            <a:fld id="{ECB760D7-1A3B-4E4F-8859-78D8756503E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D.J. Moser,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/>
          <a:lstStyle/>
          <a:p>
            <a:fld id="{ECB760D7-1A3B-4E4F-8859-78D8756503E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D.J. Moser,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/>
          <a:lstStyle/>
          <a:p>
            <a:fld id="{ECB760D7-1A3B-4E4F-8859-78D8756503E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D.J. Moser, 2017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/>
          <a:lstStyle/>
          <a:p>
            <a:fld id="{ECB760D7-1A3B-4E4F-8859-78D8756503E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r>
              <a:rPr lang="en-US" smtClean="0"/>
              <a:t>D.J. Moser, 2017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  <a:prstGeom prst="rect">
            <a:avLst/>
          </a:prstGeom>
        </p:spPr>
        <p:txBody>
          <a:bodyPr/>
          <a:lstStyle/>
          <a:p>
            <a:fld id="{ECB760D7-1A3B-4E4F-8859-78D8756503E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543800" y="6477000"/>
            <a:ext cx="1169404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r>
              <a:rPr lang="en-US" smtClean="0"/>
              <a:t>D.J. Moser, 2017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8975" y="2971800"/>
            <a:ext cx="8077200" cy="1796740"/>
          </a:xfrm>
        </p:spPr>
        <p:txBody>
          <a:bodyPr>
            <a:noAutofit/>
          </a:bodyPr>
          <a:lstStyle/>
          <a:p>
            <a:pPr algn="ctr"/>
            <a:r>
              <a:rPr lang="en-US" sz="2800" dirty="0"/>
              <a:t>David </a:t>
            </a:r>
            <a:r>
              <a:rPr lang="en-US" sz="2800" dirty="0" smtClean="0"/>
              <a:t>J. Moser</a:t>
            </a:r>
            <a:r>
              <a:rPr lang="en-US" sz="2800" dirty="0"/>
              <a:t>, </a:t>
            </a:r>
            <a:r>
              <a:rPr lang="en-US" sz="2800" dirty="0" smtClean="0"/>
              <a:t>Ph.D.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Department of Psychiatry</a:t>
            </a:r>
            <a:br>
              <a:rPr lang="en-US" sz="2800" dirty="0" smtClean="0"/>
            </a:br>
            <a:r>
              <a:rPr lang="en-US" sz="2800" dirty="0" smtClean="0"/>
              <a:t>University of Iowa Carver College of Medicine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/>
              <a:t/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61014"/>
            <a:ext cx="8686800" cy="1880616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/>
              <a:t>Cognitive Changes </a:t>
            </a:r>
            <a:r>
              <a:rPr lang="en-US" sz="3600" b="1" dirty="0"/>
              <a:t>in Myotonic </a:t>
            </a:r>
            <a:r>
              <a:rPr lang="en-US" sz="3600" b="1" dirty="0" smtClean="0"/>
              <a:t>Dystrophy</a:t>
            </a:r>
            <a:endParaRPr lang="en-US" dirty="0"/>
          </a:p>
        </p:txBody>
      </p:sp>
      <p:pic>
        <p:nvPicPr>
          <p:cNvPr id="1026" name="Picture 2" descr="University of Iowa Hospitals and Clinics 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152400"/>
            <a:ext cx="2505075" cy="971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838200" y="5257800"/>
            <a:ext cx="7467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Myotonic Dystrophy Foundation DM Day: Iowa</a:t>
            </a:r>
            <a:endParaRPr lang="en-US" sz="2800" dirty="0"/>
          </a:p>
          <a:p>
            <a:pPr algn="ctr"/>
            <a:r>
              <a:rPr lang="en-US" sz="2800" dirty="0" smtClean="0"/>
              <a:t>June 10, 2017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39563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How can assessment help?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Clarification of diagnosis</a:t>
            </a:r>
          </a:p>
          <a:p>
            <a:endParaRPr lang="en-US" dirty="0"/>
          </a:p>
          <a:p>
            <a:r>
              <a:rPr lang="en-US" dirty="0" smtClean="0"/>
              <a:t>Provides clear understanding of the person’s abilities and capacities</a:t>
            </a:r>
          </a:p>
          <a:p>
            <a:endParaRPr lang="en-US" dirty="0"/>
          </a:p>
          <a:p>
            <a:r>
              <a:rPr lang="en-US" dirty="0" smtClean="0"/>
              <a:t>Helps determine care &amp; placement needs</a:t>
            </a:r>
          </a:p>
          <a:p>
            <a:endParaRPr lang="en-US" dirty="0"/>
          </a:p>
          <a:p>
            <a:r>
              <a:rPr lang="en-US" dirty="0" smtClean="0"/>
              <a:t>Helps people receive necessary accommodations, disability, etc.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D.J. Moser,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3885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Research Findings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5149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Research </a:t>
            </a:r>
            <a:r>
              <a:rPr lang="en-US" dirty="0" smtClean="0"/>
              <a:t>Findings on Cognitive Decline in DM-1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Results have varied….</a:t>
            </a:r>
          </a:p>
          <a:p>
            <a:pPr>
              <a:buNone/>
            </a:pPr>
            <a:endParaRPr lang="en-US" dirty="0"/>
          </a:p>
          <a:p>
            <a:pPr lvl="1"/>
            <a:r>
              <a:rPr lang="en-US" sz="2400" dirty="0"/>
              <a:t>Tuikka et al (1993) reported no decline at </a:t>
            </a:r>
            <a:r>
              <a:rPr lang="en-US" sz="2400" dirty="0" smtClean="0"/>
              <a:t>follow-up</a:t>
            </a:r>
          </a:p>
          <a:p>
            <a:pPr lvl="1">
              <a:buNone/>
            </a:pPr>
            <a:endParaRPr lang="en-US" sz="2400" dirty="0"/>
          </a:p>
          <a:p>
            <a:pPr lvl="1"/>
            <a:r>
              <a:rPr lang="en-US" sz="2400" dirty="0"/>
              <a:t>Macniven et al (2005) described major decline involving executive functions and </a:t>
            </a:r>
            <a:r>
              <a:rPr lang="en-US" sz="2400" dirty="0" smtClean="0"/>
              <a:t>memory</a:t>
            </a:r>
          </a:p>
          <a:p>
            <a:pPr lvl="1">
              <a:buNone/>
            </a:pPr>
            <a:endParaRPr lang="en-US" sz="2400" dirty="0"/>
          </a:p>
          <a:p>
            <a:pPr lvl="1"/>
            <a:r>
              <a:rPr lang="en-US" sz="2400" dirty="0"/>
              <a:t>Sansone et al (2007) and Modoni et al (2008) described moderate decline involving executive functions and linguistic cognition 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D.J. Moser,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165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Research Findings on Cognitive Decline in DM-1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Literature shortcomings:</a:t>
            </a:r>
          </a:p>
          <a:p>
            <a:pPr lvl="1"/>
            <a:r>
              <a:rPr lang="en-US" dirty="0"/>
              <a:t>A lack of genetic confirmation of the </a:t>
            </a:r>
            <a:r>
              <a:rPr lang="en-US" dirty="0" smtClean="0"/>
              <a:t>diagnosis</a:t>
            </a:r>
          </a:p>
          <a:p>
            <a:pPr lvl="1">
              <a:buNone/>
            </a:pPr>
            <a:endParaRPr lang="en-US" dirty="0"/>
          </a:p>
          <a:p>
            <a:pPr lvl="1"/>
            <a:r>
              <a:rPr lang="en-US" dirty="0" smtClean="0"/>
              <a:t>Small sample sizes</a:t>
            </a:r>
          </a:p>
          <a:p>
            <a:pPr lvl="1">
              <a:buNone/>
            </a:pPr>
            <a:endParaRPr lang="en-US" dirty="0"/>
          </a:p>
          <a:p>
            <a:pPr lvl="1"/>
            <a:r>
              <a:rPr lang="en-US" dirty="0"/>
              <a:t>High drop out rates between testing </a:t>
            </a:r>
            <a:r>
              <a:rPr lang="en-US" dirty="0" smtClean="0"/>
              <a:t>intervals</a:t>
            </a:r>
          </a:p>
          <a:p>
            <a:pPr lvl="1">
              <a:buNone/>
            </a:pPr>
            <a:endParaRPr lang="en-US" dirty="0"/>
          </a:p>
          <a:p>
            <a:pPr lvl="1"/>
            <a:r>
              <a:rPr lang="en-US" dirty="0"/>
              <a:t>Differences in test </a:t>
            </a:r>
            <a:r>
              <a:rPr lang="en-US" dirty="0" smtClean="0"/>
              <a:t>batteries</a:t>
            </a:r>
          </a:p>
          <a:p>
            <a:pPr lvl="1">
              <a:buNone/>
            </a:pPr>
            <a:endParaRPr lang="en-US" dirty="0"/>
          </a:p>
          <a:p>
            <a:pPr lvl="1"/>
            <a:r>
              <a:rPr lang="en-US" dirty="0" smtClean="0"/>
              <a:t>Lack of control for confounding factors (e.g. age, etc.)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D.J. Moser,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3071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Research Findings on Cognitive Decline in DM-1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/>
              <a:t>Cognition in myotonic dystrophy type 1: a 5-year follow-up study (Winblad, Samuelsson, Lindberg, &amp; Meola, </a:t>
            </a:r>
            <a:r>
              <a:rPr lang="en-US" sz="2800" dirty="0" smtClean="0"/>
              <a:t>2016)</a:t>
            </a:r>
          </a:p>
          <a:p>
            <a:pPr>
              <a:buNone/>
            </a:pPr>
            <a:endParaRPr lang="en-US" sz="2800" dirty="0"/>
          </a:p>
          <a:p>
            <a:pPr lvl="1"/>
            <a:r>
              <a:rPr lang="en-US" dirty="0"/>
              <a:t>Most comprehensive study to </a:t>
            </a:r>
            <a:r>
              <a:rPr lang="en-US" dirty="0" smtClean="0"/>
              <a:t>date; N = 37</a:t>
            </a:r>
          </a:p>
          <a:p>
            <a:pPr lvl="1">
              <a:buNone/>
            </a:pPr>
            <a:endParaRPr lang="en-US" dirty="0"/>
          </a:p>
          <a:p>
            <a:pPr lvl="1"/>
            <a:r>
              <a:rPr lang="en-US" dirty="0"/>
              <a:t>Purpose: Analyze </a:t>
            </a:r>
            <a:r>
              <a:rPr lang="en-US" dirty="0" smtClean="0"/>
              <a:t>decline </a:t>
            </a:r>
            <a:r>
              <a:rPr lang="en-US" dirty="0"/>
              <a:t>in classical/adult onset </a:t>
            </a:r>
            <a:r>
              <a:rPr lang="en-US" dirty="0" smtClean="0"/>
              <a:t>DM-1 </a:t>
            </a:r>
            <a:r>
              <a:rPr lang="en-US" dirty="0"/>
              <a:t>at a 5-year follow-up </a:t>
            </a:r>
            <a:r>
              <a:rPr lang="en-US" dirty="0" smtClean="0"/>
              <a:t>and to </a:t>
            </a:r>
            <a:r>
              <a:rPr lang="en-US" dirty="0"/>
              <a:t>explore </a:t>
            </a:r>
            <a:r>
              <a:rPr lang="en-US" dirty="0" smtClean="0"/>
              <a:t>correlation </a:t>
            </a:r>
            <a:r>
              <a:rPr lang="en-US" dirty="0"/>
              <a:t>with disease-related and demographic factors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D.J. Moser,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075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Research Findings on Cognitive Decline in DM-1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Results:</a:t>
            </a:r>
            <a:endParaRPr lang="en-US" sz="2400" dirty="0"/>
          </a:p>
          <a:p>
            <a:pPr lvl="1"/>
            <a:r>
              <a:rPr lang="en-US" sz="2400" dirty="0"/>
              <a:t>65% of patients performed worse at </a:t>
            </a:r>
            <a:r>
              <a:rPr lang="en-US" sz="2400" dirty="0" smtClean="0"/>
              <a:t>follow-up</a:t>
            </a:r>
          </a:p>
          <a:p>
            <a:pPr lvl="1">
              <a:buNone/>
            </a:pPr>
            <a:endParaRPr lang="en-US" sz="2400" dirty="0"/>
          </a:p>
          <a:p>
            <a:pPr lvl="1"/>
            <a:r>
              <a:rPr lang="en-US" sz="2400" dirty="0" smtClean="0"/>
              <a:t>Patients showed particular deficits in: Memory, Attention, Visuospatial/construction, Verbal abilities</a:t>
            </a:r>
            <a:endParaRPr lang="en-US" sz="2400" dirty="0"/>
          </a:p>
          <a:p>
            <a:pPr lvl="2">
              <a:buNone/>
            </a:pPr>
            <a:endParaRPr lang="en-US" dirty="0"/>
          </a:p>
          <a:p>
            <a:pPr lvl="1"/>
            <a:r>
              <a:rPr lang="en-US" sz="2400" dirty="0"/>
              <a:t>Neither CTG repeat size nor muscle impairment related to cognitive </a:t>
            </a:r>
            <a:r>
              <a:rPr lang="en-US" sz="2400" dirty="0" smtClean="0"/>
              <a:t>decline</a:t>
            </a:r>
          </a:p>
          <a:p>
            <a:pPr lvl="1"/>
            <a:endParaRPr lang="en-US" sz="2400" dirty="0"/>
          </a:p>
          <a:p>
            <a:pPr lvl="1"/>
            <a:r>
              <a:rPr lang="en-US" sz="2400" dirty="0"/>
              <a:t>Age of onset and disease duration were correlated with </a:t>
            </a:r>
            <a:r>
              <a:rPr lang="en-US" sz="2400" dirty="0" smtClean="0"/>
              <a:t>poorer test performance</a:t>
            </a:r>
            <a:endParaRPr lang="en-US" sz="24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D.J. Moser,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9191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DM-1 Research here at Iowa</a:t>
            </a:r>
          </a:p>
        </p:txBody>
      </p:sp>
      <p:pic>
        <p:nvPicPr>
          <p:cNvPr id="5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676400"/>
            <a:ext cx="6248400" cy="4686300"/>
          </a:xfrm>
          <a:prstGeom prst="rect">
            <a:avLst/>
          </a:prstGeom>
          <a:noFill/>
          <a:ln w="28575">
            <a:solidFill>
              <a:srgbClr val="00B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D.J. Moser,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4817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Brain Structure &amp; Function in Adults w/ Family History of DM-1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PI – Dr. Peg Nopoulos, funded by NINDS</a:t>
            </a:r>
          </a:p>
          <a:p>
            <a:pPr marL="118872" indent="0">
              <a:buNone/>
            </a:pPr>
            <a:endParaRPr lang="en-US" dirty="0"/>
          </a:p>
          <a:p>
            <a:r>
              <a:rPr lang="en-US" dirty="0"/>
              <a:t>3-year longitudinal study w/ annual visits</a:t>
            </a:r>
          </a:p>
          <a:p>
            <a:pPr marL="118872" indent="0">
              <a:buNone/>
            </a:pPr>
            <a:endParaRPr lang="en-US" dirty="0"/>
          </a:p>
          <a:p>
            <a:r>
              <a:rPr lang="en-US" dirty="0"/>
              <a:t>Enrolling adults with DM-1 and those at risk, healthy controls</a:t>
            </a:r>
          </a:p>
          <a:p>
            <a:pPr marL="118872" indent="0">
              <a:buNone/>
            </a:pPr>
            <a:endParaRPr lang="en-US" dirty="0"/>
          </a:p>
          <a:p>
            <a:r>
              <a:rPr lang="en-US" dirty="0"/>
              <a:t>Genetic testing, neurological exam, neuropsych assessment, brain MRI, personality/mood/QOL measures</a:t>
            </a:r>
          </a:p>
          <a:p>
            <a:pPr marL="118872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118872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D.J. Moser,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536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Brain Structure &amp; Function in Adults w/ Family History of DM-1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dirty="0" smtClean="0"/>
              <a:t>Thus far: 33 people w/ DM-1; 28 healthy controls have completed baseline testing</a:t>
            </a:r>
            <a:endParaRPr lang="en-US" sz="2600" dirty="0"/>
          </a:p>
          <a:p>
            <a:pPr marL="118872" indent="0">
              <a:buNone/>
            </a:pPr>
            <a:endParaRPr lang="en-US" sz="2600" dirty="0"/>
          </a:p>
          <a:p>
            <a:r>
              <a:rPr lang="en-US" sz="2600" dirty="0" smtClean="0"/>
              <a:t>Average time since DM-1 diagnosis = 7 years</a:t>
            </a:r>
          </a:p>
          <a:p>
            <a:pPr>
              <a:buNone/>
            </a:pPr>
            <a:endParaRPr lang="en-US" sz="2600" dirty="0" smtClean="0"/>
          </a:p>
          <a:p>
            <a:r>
              <a:rPr lang="en-US" sz="2600" dirty="0" smtClean="0"/>
              <a:t>Average DM-1 disease duration = 13 years</a:t>
            </a:r>
            <a:endParaRPr lang="en-US" sz="2600" dirty="0"/>
          </a:p>
          <a:p>
            <a:pPr marL="118872" indent="0">
              <a:buNone/>
            </a:pPr>
            <a:endParaRPr lang="en-US" sz="2600" dirty="0"/>
          </a:p>
          <a:p>
            <a:r>
              <a:rPr lang="en-US" sz="2600" dirty="0" smtClean="0"/>
              <a:t>Groups do not differ in age or education</a:t>
            </a:r>
            <a:endParaRPr lang="en-US" sz="2600" dirty="0"/>
          </a:p>
          <a:p>
            <a:pPr marL="118872" indent="0">
              <a:buNone/>
            </a:pPr>
            <a:endParaRPr lang="en-US" sz="2600" dirty="0"/>
          </a:p>
          <a:p>
            <a:pPr marL="118872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118872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D.J. Moser,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536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Selected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dirty="0" smtClean="0"/>
              <a:t>On average, DM-1 group and healthy control group had average-range IQ’s and reading ability, although DM-1 group scores were somewhat lower.</a:t>
            </a:r>
          </a:p>
          <a:p>
            <a:pPr>
              <a:buNone/>
            </a:pPr>
            <a:endParaRPr lang="en-US" sz="2600" dirty="0" smtClean="0"/>
          </a:p>
          <a:p>
            <a:endParaRPr lang="en-US" sz="2600" dirty="0" smtClean="0"/>
          </a:p>
          <a:p>
            <a:r>
              <a:rPr lang="en-US" sz="2600" dirty="0" smtClean="0"/>
              <a:t>DM-1 and Control groups performed quite similarly on tests of verbal memory and visual memory.</a:t>
            </a:r>
          </a:p>
          <a:p>
            <a:pPr>
              <a:buNone/>
            </a:pPr>
            <a:endParaRPr lang="en-US" sz="2600" dirty="0" smtClean="0"/>
          </a:p>
          <a:p>
            <a:pPr>
              <a:buNone/>
            </a:pPr>
            <a:endParaRPr lang="en-US" sz="2600" dirty="0" smtClean="0"/>
          </a:p>
          <a:p>
            <a:pPr>
              <a:buNone/>
            </a:pPr>
            <a:endParaRPr lang="en-US" sz="2600" dirty="0" smtClean="0"/>
          </a:p>
          <a:p>
            <a:pPr>
              <a:buNone/>
            </a:pPr>
            <a:endParaRPr lang="en-US" sz="2600" dirty="0" smtClean="0"/>
          </a:p>
          <a:p>
            <a:endParaRPr lang="en-US" sz="2600" dirty="0"/>
          </a:p>
          <a:p>
            <a:pPr marL="118872" indent="0">
              <a:buNone/>
            </a:pPr>
            <a:endParaRPr lang="en-US" sz="2600" dirty="0"/>
          </a:p>
          <a:p>
            <a:pPr marL="118872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118872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D.J. Moser,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536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Conflict of Interest Disclosures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None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D.J. Moser,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30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Selected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625609"/>
          </a:xfrm>
        </p:spPr>
        <p:txBody>
          <a:bodyPr>
            <a:normAutofit fontScale="92500" lnSpcReduction="10000"/>
          </a:bodyPr>
          <a:lstStyle/>
          <a:p>
            <a:endParaRPr lang="en-US" sz="2600" dirty="0" smtClean="0"/>
          </a:p>
          <a:p>
            <a:r>
              <a:rPr lang="en-US" sz="2600" dirty="0" smtClean="0"/>
              <a:t>DM-1 group showed particular deficits in several areas:</a:t>
            </a:r>
          </a:p>
          <a:p>
            <a:pPr>
              <a:buNone/>
            </a:pPr>
            <a:endParaRPr lang="en-US" sz="2600" dirty="0" smtClean="0"/>
          </a:p>
          <a:p>
            <a:pPr lvl="1"/>
            <a:r>
              <a:rPr lang="en-US" sz="2200" dirty="0" smtClean="0"/>
              <a:t>Processing speed</a:t>
            </a:r>
          </a:p>
          <a:p>
            <a:pPr lvl="1">
              <a:buNone/>
            </a:pPr>
            <a:endParaRPr lang="en-US" sz="2200" dirty="0" smtClean="0"/>
          </a:p>
          <a:p>
            <a:pPr lvl="1"/>
            <a:r>
              <a:rPr lang="en-US" sz="2200" dirty="0" smtClean="0"/>
              <a:t>Visuospatial/constructional ability</a:t>
            </a:r>
          </a:p>
          <a:p>
            <a:pPr lvl="1">
              <a:buNone/>
            </a:pPr>
            <a:endParaRPr lang="en-US" sz="2200" dirty="0" smtClean="0"/>
          </a:p>
          <a:p>
            <a:pPr lvl="1"/>
            <a:r>
              <a:rPr lang="en-US" sz="2200" dirty="0" smtClean="0"/>
              <a:t>Nonverbal problem-solving</a:t>
            </a:r>
          </a:p>
          <a:p>
            <a:pPr lvl="1">
              <a:buNone/>
            </a:pPr>
            <a:endParaRPr lang="en-US" sz="2200" dirty="0" smtClean="0"/>
          </a:p>
          <a:p>
            <a:pPr lvl="1"/>
            <a:r>
              <a:rPr lang="en-US" sz="2200" dirty="0" smtClean="0"/>
              <a:t>Switching attention back and forth between two stimuli</a:t>
            </a:r>
          </a:p>
          <a:p>
            <a:pPr lvl="1">
              <a:buNone/>
            </a:pPr>
            <a:endParaRPr lang="en-US" sz="2200" dirty="0" smtClean="0"/>
          </a:p>
          <a:p>
            <a:pPr lvl="1">
              <a:buNone/>
            </a:pPr>
            <a:endParaRPr lang="en-US" sz="2200" dirty="0" smtClean="0"/>
          </a:p>
          <a:p>
            <a:r>
              <a:rPr lang="en-US" sz="2600" dirty="0" smtClean="0"/>
              <a:t>All of these abilities are important for daily functioning</a:t>
            </a:r>
          </a:p>
          <a:p>
            <a:pPr>
              <a:buNone/>
            </a:pPr>
            <a:endParaRPr lang="en-US" sz="2600" dirty="0" smtClean="0"/>
          </a:p>
          <a:p>
            <a:endParaRPr lang="en-US" sz="2600" dirty="0"/>
          </a:p>
          <a:p>
            <a:pPr marL="118872" indent="0">
              <a:buNone/>
            </a:pPr>
            <a:endParaRPr lang="en-US" sz="2600" dirty="0"/>
          </a:p>
          <a:p>
            <a:pPr marL="118872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118872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D.J. Moser,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536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Future plans for this study…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600" dirty="0" smtClean="0"/>
          </a:p>
          <a:p>
            <a:r>
              <a:rPr lang="en-US" sz="2600" dirty="0" smtClean="0"/>
              <a:t>Collect &amp; analyze longitudinal neuropsychological data to determine if and how cognitive decline occurs</a:t>
            </a:r>
          </a:p>
          <a:p>
            <a:endParaRPr lang="en-US" sz="2600" dirty="0" smtClean="0"/>
          </a:p>
          <a:p>
            <a:r>
              <a:rPr lang="en-US" sz="2600" dirty="0" smtClean="0"/>
              <a:t>Determine the relationships between brain function and other forms of data (e.g. brain MRI, as just one example)</a:t>
            </a:r>
          </a:p>
          <a:p>
            <a:pPr>
              <a:buNone/>
            </a:pPr>
            <a:endParaRPr lang="en-US" sz="2600" dirty="0" smtClean="0"/>
          </a:p>
          <a:p>
            <a:pPr>
              <a:buNone/>
            </a:pPr>
            <a:endParaRPr lang="en-US" sz="2600" dirty="0" smtClean="0"/>
          </a:p>
          <a:p>
            <a:pPr>
              <a:buNone/>
            </a:pPr>
            <a:endParaRPr lang="en-US" sz="2600" dirty="0" smtClean="0"/>
          </a:p>
          <a:p>
            <a:endParaRPr lang="en-US" sz="2600" dirty="0"/>
          </a:p>
          <a:p>
            <a:pPr marL="118872" indent="0">
              <a:buNone/>
            </a:pPr>
            <a:endParaRPr lang="en-US" sz="2600" dirty="0"/>
          </a:p>
          <a:p>
            <a:pPr marL="118872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118872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D.J. Moser,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536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HERE’S TO YOU!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52600"/>
            <a:ext cx="8229600" cy="4625609"/>
          </a:xfrm>
        </p:spPr>
        <p:txBody>
          <a:bodyPr>
            <a:normAutofit/>
          </a:bodyPr>
          <a:lstStyle/>
          <a:p>
            <a:pPr lvl="1" algn="ctr">
              <a:buNone/>
            </a:pPr>
            <a:r>
              <a:rPr lang="en-US" dirty="0" smtClean="0"/>
              <a:t>Thanks to all of you who have partnered with us in our research as we strive together toward a better understanding of Myotonic Dystrophy.</a:t>
            </a:r>
          </a:p>
          <a:p>
            <a:pPr lvl="1" algn="ctr">
              <a:buNone/>
            </a:pPr>
            <a:endParaRPr lang="en-US" dirty="0" smtClean="0"/>
          </a:p>
          <a:p>
            <a:pPr lvl="1" algn="ctr">
              <a:buNone/>
            </a:pPr>
            <a:r>
              <a:rPr lang="en-US" dirty="0" smtClean="0"/>
              <a:t>Your generosity and resilience are truly inspiring.</a:t>
            </a:r>
          </a:p>
          <a:p>
            <a:pPr lvl="1" algn="ctr">
              <a:buNone/>
            </a:pPr>
            <a:endParaRPr lang="en-US" dirty="0" smtClean="0"/>
          </a:p>
          <a:p>
            <a:pPr lvl="1" algn="ctr">
              <a:buNone/>
            </a:pPr>
            <a:endParaRPr lang="en-US" dirty="0" smtClean="0"/>
          </a:p>
          <a:p>
            <a:endParaRPr lang="en-US" sz="2600" dirty="0" smtClean="0"/>
          </a:p>
          <a:p>
            <a:pPr>
              <a:buNone/>
            </a:pPr>
            <a:endParaRPr lang="en-US" sz="2600" dirty="0" smtClean="0"/>
          </a:p>
          <a:p>
            <a:endParaRPr lang="en-US" sz="2600" dirty="0"/>
          </a:p>
          <a:p>
            <a:pPr marL="118872" indent="0">
              <a:buNone/>
            </a:pPr>
            <a:endParaRPr lang="en-US" sz="2600" dirty="0"/>
          </a:p>
          <a:p>
            <a:pPr marL="118872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118872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D.J. Moser,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536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Questions?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4600" y="1676400"/>
            <a:ext cx="4114800" cy="3008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457200" y="5029200"/>
            <a:ext cx="8305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David J. Moser, Ph.D.</a:t>
            </a:r>
          </a:p>
          <a:p>
            <a:pPr algn="ctr"/>
            <a:r>
              <a:rPr lang="en-US" sz="3200" dirty="0" smtClean="0"/>
              <a:t>Office phone: (319) 384-9211</a:t>
            </a:r>
          </a:p>
          <a:p>
            <a:pPr algn="ctr"/>
            <a:r>
              <a:rPr lang="en-US" sz="3200" dirty="0" smtClean="0"/>
              <a:t>Email: david-moser@uiowa.edu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D.J. Moser,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3759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Neuropsychological Assessment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Neuropsychological findings in DM-1</a:t>
            </a:r>
          </a:p>
          <a:p>
            <a:endParaRPr lang="en-US" dirty="0"/>
          </a:p>
          <a:p>
            <a:r>
              <a:rPr lang="en-US" dirty="0" smtClean="0"/>
              <a:t>Questions/discussion welcome at any time</a:t>
            </a:r>
            <a:endParaRPr lang="en-US" dirty="0"/>
          </a:p>
          <a:p>
            <a:pPr marL="118872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D.J. Moser,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2370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What is neuropsychological assessment?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Assessment of brain function</a:t>
            </a:r>
          </a:p>
          <a:p>
            <a:endParaRPr lang="en-US" dirty="0"/>
          </a:p>
          <a:p>
            <a:r>
              <a:rPr lang="en-US" dirty="0" smtClean="0"/>
              <a:t>Based on validated tests that allow for objective measurement of various aspects of brain function</a:t>
            </a:r>
          </a:p>
          <a:p>
            <a:endParaRPr lang="en-US" dirty="0"/>
          </a:p>
          <a:p>
            <a:r>
              <a:rPr lang="en-US" dirty="0" smtClean="0"/>
              <a:t>Obstacle course for the brain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D.J. Moser,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34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Who gets referred for neuropsychological assessment?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People across the age range</a:t>
            </a:r>
          </a:p>
          <a:p>
            <a:endParaRPr lang="en-US" dirty="0"/>
          </a:p>
          <a:p>
            <a:r>
              <a:rPr lang="en-US" dirty="0" smtClean="0"/>
              <a:t>Anyone for whom there is concern about brain function (i.e. cognition, thinking)</a:t>
            </a:r>
          </a:p>
          <a:p>
            <a:endParaRPr lang="en-US" dirty="0"/>
          </a:p>
          <a:p>
            <a:pPr marL="118872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D.J. Moser,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3885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What’s involved?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Review of records before you arrive</a:t>
            </a:r>
          </a:p>
          <a:p>
            <a:endParaRPr lang="en-US" dirty="0"/>
          </a:p>
          <a:p>
            <a:r>
              <a:rPr lang="en-US" dirty="0" smtClean="0"/>
              <a:t>30 – 45 minute interview</a:t>
            </a:r>
          </a:p>
          <a:p>
            <a:endParaRPr lang="en-US" dirty="0"/>
          </a:p>
          <a:p>
            <a:r>
              <a:rPr lang="en-US" dirty="0" smtClean="0"/>
              <a:t>Testing: usually 1 – 4 hours</a:t>
            </a:r>
          </a:p>
          <a:p>
            <a:endParaRPr lang="en-US" dirty="0"/>
          </a:p>
          <a:p>
            <a:r>
              <a:rPr lang="en-US" dirty="0" smtClean="0"/>
              <a:t>Discussion of results &amp; recommendations</a:t>
            </a:r>
          </a:p>
          <a:p>
            <a:endParaRPr lang="en-US" dirty="0"/>
          </a:p>
          <a:p>
            <a:r>
              <a:rPr lang="en-US" dirty="0" smtClean="0"/>
              <a:t>Written report goes into medical record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D.J. Moser,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3885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What aspects of brain function are commonly tested?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400" dirty="0" smtClean="0"/>
              <a:t>Intellectual functioning (IQ)</a:t>
            </a:r>
          </a:p>
          <a:p>
            <a:pPr marL="118872" indent="0">
              <a:buNone/>
            </a:pPr>
            <a:endParaRPr lang="en-US" sz="2400" dirty="0"/>
          </a:p>
          <a:p>
            <a:r>
              <a:rPr lang="en-US" sz="2400" dirty="0" smtClean="0"/>
              <a:t>Academic skills (e.g. reading, writing, math)</a:t>
            </a:r>
          </a:p>
          <a:p>
            <a:pPr marL="118872" indent="0">
              <a:buNone/>
            </a:pPr>
            <a:endParaRPr lang="en-US" sz="2400" dirty="0"/>
          </a:p>
          <a:p>
            <a:r>
              <a:rPr lang="en-US" sz="2400" dirty="0" smtClean="0"/>
              <a:t>Verbal and visual memory</a:t>
            </a:r>
          </a:p>
          <a:p>
            <a:pPr marL="118872" indent="0">
              <a:buNone/>
            </a:pPr>
            <a:endParaRPr lang="en-US" sz="2400" dirty="0" smtClean="0"/>
          </a:p>
          <a:p>
            <a:r>
              <a:rPr lang="en-US" sz="2400" dirty="0" smtClean="0"/>
              <a:t>Language</a:t>
            </a:r>
          </a:p>
          <a:p>
            <a:pPr marL="118872" indent="0">
              <a:buNone/>
            </a:pPr>
            <a:endParaRPr lang="en-US" sz="2400" dirty="0" smtClean="0"/>
          </a:p>
          <a:p>
            <a:r>
              <a:rPr lang="en-US" sz="2400" dirty="0" smtClean="0"/>
              <a:t>Visuospatial/constructional ability</a:t>
            </a:r>
          </a:p>
          <a:p>
            <a:pPr marL="118872" indent="0">
              <a:buNone/>
            </a:pPr>
            <a:endParaRPr lang="en-US" sz="2400" dirty="0" smtClean="0"/>
          </a:p>
          <a:p>
            <a:r>
              <a:rPr lang="en-US" sz="2400" dirty="0" smtClean="0"/>
              <a:t>Attention and working memory</a:t>
            </a:r>
          </a:p>
          <a:p>
            <a:pPr marL="118872" indent="0">
              <a:buNone/>
            </a:pPr>
            <a:endParaRPr lang="en-US" sz="2400" dirty="0" smtClean="0"/>
          </a:p>
          <a:p>
            <a:r>
              <a:rPr lang="en-US" sz="2400" dirty="0" smtClean="0"/>
              <a:t>Processing speed (i.e. how quickly you think)</a:t>
            </a:r>
          </a:p>
          <a:p>
            <a:pPr marL="118872" indent="0">
              <a:buNone/>
            </a:pPr>
            <a:endParaRPr lang="en-US" sz="2400" dirty="0" smtClean="0"/>
          </a:p>
          <a:p>
            <a:r>
              <a:rPr lang="en-US" sz="2400" dirty="0" smtClean="0"/>
              <a:t>Executive function (i.e. planning, organization, problem-solving abilities)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D.J. Moser,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3885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Is anything other than thinking assessed?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Depression &amp; anxiety are almost always assessed</a:t>
            </a:r>
          </a:p>
          <a:p>
            <a:endParaRPr lang="en-US" dirty="0"/>
          </a:p>
          <a:p>
            <a:r>
              <a:rPr lang="en-US" dirty="0" smtClean="0"/>
              <a:t>Sometimes personality is assessed</a:t>
            </a:r>
          </a:p>
          <a:p>
            <a:endParaRPr lang="en-US" dirty="0"/>
          </a:p>
          <a:p>
            <a:r>
              <a:rPr lang="en-US" b="1" i="1" dirty="0" smtClean="0"/>
              <a:t>Why?</a:t>
            </a:r>
            <a:r>
              <a:rPr lang="en-US" dirty="0"/>
              <a:t> </a:t>
            </a:r>
            <a:r>
              <a:rPr lang="en-US" dirty="0" smtClean="0"/>
              <a:t> Because mood and personality can have a </a:t>
            </a:r>
            <a:r>
              <a:rPr lang="en-US" u="sng" dirty="0" smtClean="0"/>
              <a:t>major</a:t>
            </a:r>
            <a:r>
              <a:rPr lang="en-US" dirty="0" smtClean="0"/>
              <a:t> impact on thinking abilities.</a:t>
            </a:r>
          </a:p>
          <a:p>
            <a:endParaRPr lang="en-US" dirty="0"/>
          </a:p>
          <a:p>
            <a:pPr marL="118872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D.J. Moser,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3885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What happens when testing is over?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Test scores are compared to norms (i.e. expected ranges)</a:t>
            </a:r>
          </a:p>
          <a:p>
            <a:endParaRPr lang="en-US" sz="2400" dirty="0"/>
          </a:p>
          <a:p>
            <a:r>
              <a:rPr lang="en-US" sz="2400" dirty="0" smtClean="0"/>
              <a:t>During this process, the person’s </a:t>
            </a:r>
            <a:r>
              <a:rPr lang="en-US" sz="2400" b="1" dirty="0" smtClean="0"/>
              <a:t>age </a:t>
            </a:r>
            <a:r>
              <a:rPr lang="en-US" sz="2400" dirty="0" smtClean="0"/>
              <a:t>and </a:t>
            </a:r>
            <a:r>
              <a:rPr lang="en-US" sz="2400" b="1" dirty="0" smtClean="0"/>
              <a:t>education </a:t>
            </a:r>
            <a:r>
              <a:rPr lang="en-US" sz="2400" dirty="0" smtClean="0"/>
              <a:t>are taken into account</a:t>
            </a:r>
          </a:p>
          <a:p>
            <a:endParaRPr lang="en-US" sz="2400" dirty="0"/>
          </a:p>
          <a:p>
            <a:r>
              <a:rPr lang="en-US" sz="2400" dirty="0" smtClean="0"/>
              <a:t>Individual test scores are examined as well as overall pattern of performance</a:t>
            </a:r>
          </a:p>
          <a:p>
            <a:endParaRPr lang="en-US" sz="2400" dirty="0" smtClean="0"/>
          </a:p>
          <a:p>
            <a:r>
              <a:rPr lang="en-US" sz="2400" dirty="0" smtClean="0"/>
              <a:t>Important to identify both weaknesses </a:t>
            </a:r>
            <a:r>
              <a:rPr lang="en-US" sz="2400" b="1" dirty="0" smtClean="0"/>
              <a:t>and</a:t>
            </a:r>
            <a:r>
              <a:rPr lang="en-US" sz="2400" dirty="0" smtClean="0"/>
              <a:t> strengths.</a:t>
            </a:r>
          </a:p>
          <a:p>
            <a:pPr marL="118872" indent="0">
              <a:buNone/>
            </a:pPr>
            <a:endParaRPr lang="en-US" dirty="0" smtClean="0"/>
          </a:p>
          <a:p>
            <a:pPr marL="118872" indent="0">
              <a:buNone/>
            </a:pP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D.J. Moser,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3885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3786</TotalTime>
  <Words>1403</Words>
  <Application>Microsoft Office PowerPoint</Application>
  <PresentationFormat>On-screen Show (4:3)</PresentationFormat>
  <Paragraphs>318</Paragraphs>
  <Slides>23</Slides>
  <Notes>23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Module</vt:lpstr>
      <vt:lpstr>David J. Moser, Ph.D.  Department of Psychiatry University of Iowa Carver College of Medicine  </vt:lpstr>
      <vt:lpstr>Conflict of Interest Disclosures</vt:lpstr>
      <vt:lpstr>Overview</vt:lpstr>
      <vt:lpstr>What is neuropsychological assessment?</vt:lpstr>
      <vt:lpstr>Who gets referred for neuropsychological assessment?</vt:lpstr>
      <vt:lpstr>What’s involved?</vt:lpstr>
      <vt:lpstr>What aspects of brain function are commonly tested?</vt:lpstr>
      <vt:lpstr>Is anything other than thinking assessed?</vt:lpstr>
      <vt:lpstr>What happens when testing is over?</vt:lpstr>
      <vt:lpstr>How can assessment help?</vt:lpstr>
      <vt:lpstr>Research Findings</vt:lpstr>
      <vt:lpstr>Research Findings on Cognitive Decline in DM-1</vt:lpstr>
      <vt:lpstr>Research Findings on Cognitive Decline in DM-1</vt:lpstr>
      <vt:lpstr>Research Findings on Cognitive Decline in DM-1</vt:lpstr>
      <vt:lpstr>Research Findings on Cognitive Decline in DM-1</vt:lpstr>
      <vt:lpstr>DM-1 Research here at Iowa</vt:lpstr>
      <vt:lpstr>Brain Structure &amp; Function in Adults w/ Family History of DM-1</vt:lpstr>
      <vt:lpstr>Brain Structure &amp; Function in Adults w/ Family History of DM-1</vt:lpstr>
      <vt:lpstr>Selected Findings</vt:lpstr>
      <vt:lpstr>Selected Findings</vt:lpstr>
      <vt:lpstr>Future plans for this study…</vt:lpstr>
      <vt:lpstr>HERE’S TO YOU!</vt:lpstr>
      <vt:lpstr>Questions?</vt:lpstr>
    </vt:vector>
  </TitlesOfParts>
  <Company>University of Iowa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Espe-Pfeifer, Patricia B</dc:creator>
  <cp:lastModifiedBy>Moser, David J</cp:lastModifiedBy>
  <cp:revision>137</cp:revision>
  <cp:lastPrinted>2016-10-11T15:11:21Z</cp:lastPrinted>
  <dcterms:created xsi:type="dcterms:W3CDTF">2015-11-19T21:14:01Z</dcterms:created>
  <dcterms:modified xsi:type="dcterms:W3CDTF">2017-06-21T16:09:47Z</dcterms:modified>
</cp:coreProperties>
</file>