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6" r:id="rId1"/>
    <p:sldMasterId id="2147483848" r:id="rId2"/>
    <p:sldMasterId id="2147483862" r:id="rId3"/>
    <p:sldMasterId id="2147483876" r:id="rId4"/>
  </p:sldMasterIdLst>
  <p:notesMasterIdLst>
    <p:notesMasterId r:id="rId19"/>
  </p:notesMasterIdLst>
  <p:sldIdLst>
    <p:sldId id="256" r:id="rId5"/>
    <p:sldId id="373" r:id="rId6"/>
    <p:sldId id="372" r:id="rId7"/>
    <p:sldId id="374" r:id="rId8"/>
    <p:sldId id="375" r:id="rId9"/>
    <p:sldId id="376" r:id="rId10"/>
    <p:sldId id="377" r:id="rId11"/>
    <p:sldId id="378" r:id="rId12"/>
    <p:sldId id="379" r:id="rId13"/>
    <p:sldId id="380" r:id="rId14"/>
    <p:sldId id="340" r:id="rId15"/>
    <p:sldId id="337" r:id="rId16"/>
    <p:sldId id="338" r:id="rId17"/>
    <p:sldId id="33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eely, Shawna M" initials="FSM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8" d="100"/>
          <a:sy n="108" d="100"/>
        </p:scale>
        <p:origin x="-12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3E6440-7169-4E62-86C4-8556B3959B28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8CD525-9D05-4341-8F3D-7530D5979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940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742F5C-8FF9-49E9-8811-D092BE9E5860}" type="slidenum">
              <a:rPr lang="en-US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B3ED051-C59B-4FB4-A923-2D738AC4E1FA}" type="slidenum">
              <a:rPr lang="en-US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142AB7-1F64-4A56-B4BF-71AB76F7D399}" type="slidenum">
              <a:rPr lang="en-US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AB526-287A-4BFA-9C5A-6196CDD28669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9BE86-3E33-4AB6-B6E4-7E353D5414E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AB526-287A-4BFA-9C5A-6196CDD28669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9BE86-3E33-4AB6-B6E4-7E353D5414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AB526-287A-4BFA-9C5A-6196CDD28669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9BE86-3E33-4AB6-B6E4-7E353D5414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AFC87-9044-4FBF-985B-159B6E5D76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DCCAB-8195-42CF-9BEC-F646DD2F66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1700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AFC87-9044-4FBF-985B-159B6E5D76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DCCAB-8195-42CF-9BEC-F646DD2F66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1581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AFC87-9044-4FBF-985B-159B6E5D76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DCCAB-8195-42CF-9BEC-F646DD2F66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9606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AFC87-9044-4FBF-985B-159B6E5D76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DCCAB-8195-42CF-9BEC-F646DD2F66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9307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AFC87-9044-4FBF-985B-159B6E5D76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DCCAB-8195-42CF-9BEC-F646DD2F66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6608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AFC87-9044-4FBF-985B-159B6E5D76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DCCAB-8195-42CF-9BEC-F646DD2F66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2679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AFC87-9044-4FBF-985B-159B6E5D76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DCCAB-8195-42CF-9BEC-F646DD2F66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703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AFC87-9044-4FBF-985B-159B6E5D76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DCCAB-8195-42CF-9BEC-F646DD2F66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557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AB526-287A-4BFA-9C5A-6196CDD28669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9BE86-3E33-4AB6-B6E4-7E353D5414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AFC87-9044-4FBF-985B-159B6E5D76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DCCAB-8195-42CF-9BEC-F646DD2F66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370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AFC87-9044-4FBF-985B-159B6E5D76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DCCAB-8195-42CF-9BEC-F646DD2F66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665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AFC87-9044-4FBF-985B-159B6E5D76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DCCAB-8195-42CF-9BEC-F646DD2F66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2058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C5189-FDAF-40CC-9F69-E05CFEA8CF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9441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AFC87-9044-4FBF-985B-159B6E5D76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DCCAB-8195-42CF-9BEC-F646DD2F66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9194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AFC87-9044-4FBF-985B-159B6E5D76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DCCAB-8195-42CF-9BEC-F646DD2F66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0985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AFC87-9044-4FBF-985B-159B6E5D76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DCCAB-8195-42CF-9BEC-F646DD2F66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3996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AFC87-9044-4FBF-985B-159B6E5D76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DCCAB-8195-42CF-9BEC-F646DD2F66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3786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AFC87-9044-4FBF-985B-159B6E5D76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DCCAB-8195-42CF-9BEC-F646DD2F66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7365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AFC87-9044-4FBF-985B-159B6E5D76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DCCAB-8195-42CF-9BEC-F646DD2F66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803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AB526-287A-4BFA-9C5A-6196CDD28669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9BE86-3E33-4AB6-B6E4-7E353D5414E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AFC87-9044-4FBF-985B-159B6E5D76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DCCAB-8195-42CF-9BEC-F646DD2F66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064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AFC87-9044-4FBF-985B-159B6E5D76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DCCAB-8195-42CF-9BEC-F646DD2F66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7316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AFC87-9044-4FBF-985B-159B6E5D76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DCCAB-8195-42CF-9BEC-F646DD2F66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2660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AFC87-9044-4FBF-985B-159B6E5D76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DCCAB-8195-42CF-9BEC-F646DD2F66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0047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AFC87-9044-4FBF-985B-159B6E5D76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DCCAB-8195-42CF-9BEC-F646DD2F66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816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370013" y="301625"/>
            <a:ext cx="7313612" cy="56403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B144E-FB7F-4B92-920A-DD2901E54DA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711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C5189-FDAF-40CC-9F69-E05CFEA8CF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3669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AFC87-9044-4FBF-985B-159B6E5D76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DCCAB-8195-42CF-9BEC-F646DD2F66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0411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AFC87-9044-4FBF-985B-159B6E5D76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DCCAB-8195-42CF-9BEC-F646DD2F66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2918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AFC87-9044-4FBF-985B-159B6E5D76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DCCAB-8195-42CF-9BEC-F646DD2F66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496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AB526-287A-4BFA-9C5A-6196CDD28669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9BE86-3E33-4AB6-B6E4-7E353D5414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AFC87-9044-4FBF-985B-159B6E5D76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DCCAB-8195-42CF-9BEC-F646DD2F66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354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AFC87-9044-4FBF-985B-159B6E5D76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DCCAB-8195-42CF-9BEC-F646DD2F66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2234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AFC87-9044-4FBF-985B-159B6E5D76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DCCAB-8195-42CF-9BEC-F646DD2F66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0793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AFC87-9044-4FBF-985B-159B6E5D76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DCCAB-8195-42CF-9BEC-F646DD2F66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2227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AFC87-9044-4FBF-985B-159B6E5D76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DCCAB-8195-42CF-9BEC-F646DD2F66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25149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AFC87-9044-4FBF-985B-159B6E5D76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DCCAB-8195-42CF-9BEC-F646DD2F66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79798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AFC87-9044-4FBF-985B-159B6E5D76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DCCAB-8195-42CF-9BEC-F646DD2F66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7987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AFC87-9044-4FBF-985B-159B6E5D76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DCCAB-8195-42CF-9BEC-F646DD2F66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70350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370013" y="301625"/>
            <a:ext cx="7313612" cy="56403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B144E-FB7F-4B92-920A-DD2901E54DA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93547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C5189-FDAF-40CC-9F69-E05CFEA8CF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399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AB526-287A-4BFA-9C5A-6196CDD28669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9BE86-3E33-4AB6-B6E4-7E353D5414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AB526-287A-4BFA-9C5A-6196CDD28669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9BE86-3E33-4AB6-B6E4-7E353D5414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AB526-287A-4BFA-9C5A-6196CDD28669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9BE86-3E33-4AB6-B6E4-7E353D5414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AB526-287A-4BFA-9C5A-6196CDD28669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9BE86-3E33-4AB6-B6E4-7E353D5414E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34FAB526-287A-4BFA-9C5A-6196CDD28669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3999BE86-3E33-4AB6-B6E4-7E353D5414E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34FAB526-287A-4BFA-9C5A-6196CDD28669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3999BE86-3E33-4AB6-B6E4-7E353D5414E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4AFC87-9044-4FBF-985B-159B6E5D76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DCCAB-8195-42CF-9BEC-F646DD2F66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793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  <p:sldLayoutId id="21474838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4AFC87-9044-4FBF-985B-159B6E5D76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DCCAB-8195-42CF-9BEC-F646DD2F66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434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  <p:sldLayoutId id="2147483874" r:id="rId12"/>
    <p:sldLayoutId id="214748387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4AFC87-9044-4FBF-985B-159B6E5D76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DCCAB-8195-42CF-9BEC-F646DD2F66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229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  <p:sldLayoutId id="214748388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google.com/url?sa=i&amp;rct=j&amp;q=&amp;esrc=s&amp;source=images&amp;cd=&amp;cad=rja&amp;uact=8&amp;ved=0ahUKEwiU6e3tz6zUAhVp4oMKHbbHAe4QjRwIBw&amp;url=https%3A%2F%2Fwww.cartoonstock.com%2Fdirectory%2Fm%2Fmicroscope.asp&amp;psig=AFQjCNGC6TfRGDcoRVIh7lKBdwBR0-OToA&amp;ust=1496955244452693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oleObject" Target="../embeddings/oleObject1.bin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hyperlink" Target="http://www.efa.org/images/research/chromosome.gif" TargetMode="External"/><Relationship Id="rId5" Type="http://schemas.openxmlformats.org/officeDocument/2006/relationships/hyperlink" Target="http://images.google.com/imgres?imgurl=www.bbc.co.uk/education/asguru/biology/01cellbiology/01observingcells/01cellfractionation/images/nucleus.gif&amp;imgrefurl=http://www.bbc.co.uk/education/asguru/biology/01cellbiology/01observingcells/01cellfractionation/pop_nucleus.html&amp;h=148&amp;w=228&amp;prev=/images%3Fq%3D%2Bcell%2BAND%2Bnucleus%26svnum%3D10%26hl%3Den%26lr%3D%26ie%3DUTF-8%26oe%3DUTF-8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038600"/>
            <a:ext cx="80772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Genetics </a:t>
            </a:r>
            <a:r>
              <a:rPr lang="en-US" dirty="0" smtClean="0"/>
              <a:t>&amp; Myotonic Dystrophy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334000"/>
            <a:ext cx="8229600" cy="1143000"/>
          </a:xfrm>
        </p:spPr>
        <p:txBody>
          <a:bodyPr>
            <a:normAutofit/>
          </a:bodyPr>
          <a:lstStyle/>
          <a:p>
            <a:endParaRPr lang="en-US" i="1" dirty="0" smtClean="0"/>
          </a:p>
          <a:p>
            <a:r>
              <a:rPr lang="en-US" i="1" dirty="0" smtClean="0"/>
              <a:t>Presented by : </a:t>
            </a:r>
            <a:r>
              <a:rPr lang="en-US" i="1" dirty="0" smtClean="0"/>
              <a:t>Janel Phetteplace</a:t>
            </a:r>
            <a:r>
              <a:rPr lang="en-US" i="1" dirty="0" smtClean="0"/>
              <a:t>, </a:t>
            </a:r>
            <a:r>
              <a:rPr lang="en-US" i="1" dirty="0" smtClean="0"/>
              <a:t>MS</a:t>
            </a:r>
            <a:r>
              <a:rPr lang="en-US" i="1" dirty="0"/>
              <a:t>,</a:t>
            </a:r>
            <a:r>
              <a:rPr lang="en-US" i="1" dirty="0" smtClean="0"/>
              <a:t> CGC</a:t>
            </a:r>
          </a:p>
          <a:p>
            <a:r>
              <a:rPr lang="en-US" i="1" dirty="0" smtClean="0"/>
              <a:t>Janel</a:t>
            </a:r>
            <a:r>
              <a:rPr lang="en-US" i="1" dirty="0" smtClean="0"/>
              <a:t>-Phetteplace@uiowa.edu</a:t>
            </a:r>
            <a:endParaRPr lang="en-US" i="1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579" y="838200"/>
            <a:ext cx="3268843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673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55124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31"/>
          <p:cNvGrpSpPr>
            <a:grpSpLocks/>
          </p:cNvGrpSpPr>
          <p:nvPr/>
        </p:nvGrpSpPr>
        <p:grpSpPr bwMode="auto">
          <a:xfrm>
            <a:off x="6629400" y="3581400"/>
            <a:ext cx="838200" cy="2209800"/>
            <a:chOff x="6629400" y="3581400"/>
            <a:chExt cx="838200" cy="2209800"/>
          </a:xfrm>
        </p:grpSpPr>
        <p:sp>
          <p:nvSpPr>
            <p:cNvPr id="31" name="Rectangle 12"/>
            <p:cNvSpPr>
              <a:spLocks noChangeArrowheads="1"/>
            </p:cNvSpPr>
            <p:nvPr/>
          </p:nvSpPr>
          <p:spPr bwMode="auto">
            <a:xfrm>
              <a:off x="6629400" y="4114800"/>
              <a:ext cx="3048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675" name="Rectangle 17"/>
            <p:cNvSpPr>
              <a:spLocks noChangeArrowheads="1"/>
            </p:cNvSpPr>
            <p:nvPr/>
          </p:nvSpPr>
          <p:spPr bwMode="auto">
            <a:xfrm>
              <a:off x="6629400" y="3581400"/>
              <a:ext cx="304800" cy="2209800"/>
            </a:xfrm>
            <a:prstGeom prst="rect">
              <a:avLst/>
            </a:prstGeom>
            <a:solidFill>
              <a:schemeClr val="accent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664" name="Rectangle 19"/>
            <p:cNvSpPr>
              <a:spLocks noChangeArrowheads="1"/>
            </p:cNvSpPr>
            <p:nvPr/>
          </p:nvSpPr>
          <p:spPr bwMode="auto">
            <a:xfrm>
              <a:off x="7162800" y="3581400"/>
              <a:ext cx="304800" cy="2209800"/>
            </a:xfrm>
            <a:prstGeom prst="rect">
              <a:avLst/>
            </a:prstGeom>
            <a:solidFill>
              <a:schemeClr val="accent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2438400" y="1066800"/>
            <a:ext cx="304800" cy="1981200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7652" name="Rectangle 3"/>
          <p:cNvSpPr>
            <a:spLocks noChangeArrowheads="1"/>
          </p:cNvSpPr>
          <p:nvPr/>
        </p:nvSpPr>
        <p:spPr bwMode="auto">
          <a:xfrm>
            <a:off x="5486400" y="1066800"/>
            <a:ext cx="304800" cy="1981200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2971800" y="1066800"/>
            <a:ext cx="304800" cy="1981200"/>
            <a:chOff x="1920" y="1008"/>
            <a:chExt cx="192" cy="1392"/>
          </a:xfrm>
          <a:solidFill>
            <a:schemeClr val="accent5"/>
          </a:solidFill>
        </p:grpSpPr>
        <p:sp>
          <p:nvSpPr>
            <p:cNvPr id="27677" name="Rectangle 5"/>
            <p:cNvSpPr>
              <a:spLocks noChangeArrowheads="1"/>
            </p:cNvSpPr>
            <p:nvPr/>
          </p:nvSpPr>
          <p:spPr bwMode="auto">
            <a:xfrm>
              <a:off x="1920" y="1008"/>
              <a:ext cx="192" cy="139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678" name="Rectangle 6"/>
            <p:cNvSpPr>
              <a:spLocks noChangeArrowheads="1"/>
            </p:cNvSpPr>
            <p:nvPr/>
          </p:nvSpPr>
          <p:spPr bwMode="auto">
            <a:xfrm>
              <a:off x="1920" y="1344"/>
              <a:ext cx="192" cy="9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7654" name="Rectangle 7"/>
          <p:cNvSpPr>
            <a:spLocks noChangeArrowheads="1"/>
          </p:cNvSpPr>
          <p:nvPr/>
        </p:nvSpPr>
        <p:spPr bwMode="auto">
          <a:xfrm>
            <a:off x="6019800" y="1066800"/>
            <a:ext cx="304800" cy="1981200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7655" name="Rectangle 8"/>
          <p:cNvSpPr>
            <a:spLocks noChangeArrowheads="1"/>
          </p:cNvSpPr>
          <p:nvPr/>
        </p:nvSpPr>
        <p:spPr bwMode="auto">
          <a:xfrm>
            <a:off x="1371600" y="3581400"/>
            <a:ext cx="304800" cy="2209800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7656" name="Rectangle 9"/>
          <p:cNvSpPr>
            <a:spLocks noChangeArrowheads="1"/>
          </p:cNvSpPr>
          <p:nvPr/>
        </p:nvSpPr>
        <p:spPr bwMode="auto">
          <a:xfrm>
            <a:off x="1905000" y="3581400"/>
            <a:ext cx="304800" cy="2209800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7657" name="Rectangle 10"/>
          <p:cNvSpPr>
            <a:spLocks noChangeArrowheads="1"/>
          </p:cNvSpPr>
          <p:nvPr/>
        </p:nvSpPr>
        <p:spPr bwMode="auto">
          <a:xfrm>
            <a:off x="3048000" y="3581400"/>
            <a:ext cx="304800" cy="2209800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7658" name="Rectangle 11"/>
          <p:cNvSpPr>
            <a:spLocks noChangeArrowheads="1"/>
          </p:cNvSpPr>
          <p:nvPr/>
        </p:nvSpPr>
        <p:spPr bwMode="auto">
          <a:xfrm>
            <a:off x="3581400" y="3581400"/>
            <a:ext cx="304800" cy="2209800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7659" name="Rectangle 12"/>
          <p:cNvSpPr>
            <a:spLocks noChangeArrowheads="1"/>
          </p:cNvSpPr>
          <p:nvPr/>
        </p:nvSpPr>
        <p:spPr bwMode="auto">
          <a:xfrm>
            <a:off x="3048000" y="4114800"/>
            <a:ext cx="3048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7660" name="Rectangle 13"/>
          <p:cNvSpPr>
            <a:spLocks noChangeArrowheads="1"/>
          </p:cNvSpPr>
          <p:nvPr/>
        </p:nvSpPr>
        <p:spPr bwMode="auto">
          <a:xfrm>
            <a:off x="4876800" y="3581400"/>
            <a:ext cx="304800" cy="2209800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5614" name="Rectangle 14"/>
          <p:cNvSpPr>
            <a:spLocks noChangeArrowheads="1"/>
          </p:cNvSpPr>
          <p:nvPr/>
        </p:nvSpPr>
        <p:spPr bwMode="auto">
          <a:xfrm>
            <a:off x="5410200" y="4114800"/>
            <a:ext cx="304800" cy="1524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prstClr val="black"/>
              </a:solidFill>
              <a:latin typeface="Century Schoolbook" pitchFamily="18" charset="0"/>
            </a:endParaRPr>
          </a:p>
        </p:txBody>
      </p:sp>
      <p:sp>
        <p:nvSpPr>
          <p:cNvPr id="27662" name="Rectangle 15"/>
          <p:cNvSpPr>
            <a:spLocks noChangeArrowheads="1"/>
          </p:cNvSpPr>
          <p:nvPr/>
        </p:nvSpPr>
        <p:spPr bwMode="auto">
          <a:xfrm>
            <a:off x="5410200" y="3581400"/>
            <a:ext cx="304800" cy="2209800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7665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>Autosomal Dominant Inheritance</a:t>
            </a:r>
            <a:br>
              <a:rPr lang="en-US" sz="3200" dirty="0" smtClean="0"/>
            </a:br>
            <a:endParaRPr lang="en-US" sz="3200" dirty="0" smtClean="0"/>
          </a:p>
        </p:txBody>
      </p:sp>
      <p:sp>
        <p:nvSpPr>
          <p:cNvPr id="25617" name="AutoShape 21"/>
          <p:cNvSpPr>
            <a:spLocks/>
          </p:cNvSpPr>
          <p:nvPr/>
        </p:nvSpPr>
        <p:spPr bwMode="auto">
          <a:xfrm rot="-5400000">
            <a:off x="1562100" y="5448300"/>
            <a:ext cx="457200" cy="1143000"/>
          </a:xfrm>
          <a:prstGeom prst="leftBrace">
            <a:avLst>
              <a:gd name="adj1" fmla="val 208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>
              <a:solidFill>
                <a:prstClr val="black"/>
              </a:solidFill>
              <a:latin typeface="Century Schoolbook" pitchFamily="18" charset="0"/>
            </a:endParaRPr>
          </a:p>
        </p:txBody>
      </p:sp>
      <p:sp>
        <p:nvSpPr>
          <p:cNvPr id="25618" name="AutoShape 22"/>
          <p:cNvSpPr>
            <a:spLocks/>
          </p:cNvSpPr>
          <p:nvPr/>
        </p:nvSpPr>
        <p:spPr bwMode="auto">
          <a:xfrm rot="-5400000">
            <a:off x="3238500" y="5448300"/>
            <a:ext cx="457200" cy="1143000"/>
          </a:xfrm>
          <a:prstGeom prst="leftBrace">
            <a:avLst>
              <a:gd name="adj1" fmla="val 208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>
              <a:solidFill>
                <a:prstClr val="black"/>
              </a:solidFill>
              <a:latin typeface="Century Schoolbook" pitchFamily="18" charset="0"/>
            </a:endParaRPr>
          </a:p>
        </p:txBody>
      </p:sp>
      <p:sp>
        <p:nvSpPr>
          <p:cNvPr id="25619" name="AutoShape 23"/>
          <p:cNvSpPr>
            <a:spLocks/>
          </p:cNvSpPr>
          <p:nvPr/>
        </p:nvSpPr>
        <p:spPr bwMode="auto">
          <a:xfrm rot="-5400000">
            <a:off x="5067300" y="5448300"/>
            <a:ext cx="457200" cy="1143000"/>
          </a:xfrm>
          <a:prstGeom prst="leftBrace">
            <a:avLst>
              <a:gd name="adj1" fmla="val 208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>
              <a:solidFill>
                <a:prstClr val="black"/>
              </a:solidFill>
              <a:latin typeface="Century Schoolbook" pitchFamily="18" charset="0"/>
            </a:endParaRPr>
          </a:p>
        </p:txBody>
      </p:sp>
      <p:sp>
        <p:nvSpPr>
          <p:cNvPr id="25620" name="AutoShape 24"/>
          <p:cNvSpPr>
            <a:spLocks/>
          </p:cNvSpPr>
          <p:nvPr/>
        </p:nvSpPr>
        <p:spPr bwMode="auto">
          <a:xfrm rot="-5400000">
            <a:off x="6819900" y="5448300"/>
            <a:ext cx="457200" cy="1143000"/>
          </a:xfrm>
          <a:prstGeom prst="leftBrace">
            <a:avLst>
              <a:gd name="adj1" fmla="val 208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>
              <a:solidFill>
                <a:prstClr val="black"/>
              </a:solidFill>
              <a:latin typeface="Century Schoolbook" pitchFamily="18" charset="0"/>
            </a:endParaRPr>
          </a:p>
        </p:txBody>
      </p:sp>
      <p:sp>
        <p:nvSpPr>
          <p:cNvPr id="25621" name="Text Box 25"/>
          <p:cNvSpPr txBox="1">
            <a:spLocks noChangeArrowheads="1"/>
          </p:cNvSpPr>
          <p:nvPr/>
        </p:nvSpPr>
        <p:spPr bwMode="auto">
          <a:xfrm>
            <a:off x="1050925" y="6208713"/>
            <a:ext cx="6572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prstClr val="black"/>
                </a:solidFill>
              </a:rPr>
              <a:t>Unaffected	 Affected		Unaffected	 Affected</a:t>
            </a:r>
          </a:p>
        </p:txBody>
      </p:sp>
      <p:sp>
        <p:nvSpPr>
          <p:cNvPr id="25622" name="AutoShape 26"/>
          <p:cNvSpPr>
            <a:spLocks/>
          </p:cNvSpPr>
          <p:nvPr/>
        </p:nvSpPr>
        <p:spPr bwMode="auto">
          <a:xfrm rot="-5400000">
            <a:off x="5676900" y="2552700"/>
            <a:ext cx="457200" cy="1143000"/>
          </a:xfrm>
          <a:prstGeom prst="leftBrace">
            <a:avLst>
              <a:gd name="adj1" fmla="val 208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>
              <a:solidFill>
                <a:prstClr val="black"/>
              </a:solidFill>
              <a:latin typeface="Century Schoolbook" pitchFamily="18" charset="0"/>
            </a:endParaRPr>
          </a:p>
        </p:txBody>
      </p:sp>
      <p:sp>
        <p:nvSpPr>
          <p:cNvPr id="25623" name="AutoShape 27"/>
          <p:cNvSpPr>
            <a:spLocks/>
          </p:cNvSpPr>
          <p:nvPr/>
        </p:nvSpPr>
        <p:spPr bwMode="auto">
          <a:xfrm rot="-5400000">
            <a:off x="2628900" y="2552700"/>
            <a:ext cx="457200" cy="1143000"/>
          </a:xfrm>
          <a:prstGeom prst="leftBrace">
            <a:avLst>
              <a:gd name="adj1" fmla="val 208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>
              <a:solidFill>
                <a:prstClr val="black"/>
              </a:solidFill>
              <a:latin typeface="Century Schoolbook" pitchFamily="18" charset="0"/>
            </a:endParaRPr>
          </a:p>
        </p:txBody>
      </p:sp>
      <p:sp>
        <p:nvSpPr>
          <p:cNvPr id="25624" name="Text Box 28"/>
          <p:cNvSpPr txBox="1">
            <a:spLocks noChangeArrowheads="1"/>
          </p:cNvSpPr>
          <p:nvPr/>
        </p:nvSpPr>
        <p:spPr bwMode="auto">
          <a:xfrm>
            <a:off x="2362200" y="3200400"/>
            <a:ext cx="1022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prstClr val="black"/>
                </a:solidFill>
              </a:rPr>
              <a:t>Affected</a:t>
            </a:r>
          </a:p>
        </p:txBody>
      </p:sp>
      <p:sp>
        <p:nvSpPr>
          <p:cNvPr id="25625" name="Text Box 29"/>
          <p:cNvSpPr txBox="1">
            <a:spLocks noChangeArrowheads="1"/>
          </p:cNvSpPr>
          <p:nvPr/>
        </p:nvSpPr>
        <p:spPr bwMode="auto">
          <a:xfrm>
            <a:off x="5181600" y="3200400"/>
            <a:ext cx="1289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prstClr val="black"/>
                </a:solidFill>
              </a:rPr>
              <a:t>Unaffected</a:t>
            </a:r>
          </a:p>
        </p:txBody>
      </p:sp>
      <p:sp>
        <p:nvSpPr>
          <p:cNvPr id="27676" name="Rectangle 18"/>
          <p:cNvSpPr>
            <a:spLocks noChangeArrowheads="1"/>
          </p:cNvSpPr>
          <p:nvPr/>
        </p:nvSpPr>
        <p:spPr bwMode="auto">
          <a:xfrm>
            <a:off x="6629400" y="4114800"/>
            <a:ext cx="304800" cy="152400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ectangle 12"/>
          <p:cNvSpPr>
            <a:spLocks noChangeArrowheads="1"/>
          </p:cNvSpPr>
          <p:nvPr/>
        </p:nvSpPr>
        <p:spPr bwMode="auto">
          <a:xfrm>
            <a:off x="6629400" y="4114800"/>
            <a:ext cx="3048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43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Family Planning Options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Biological children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During </a:t>
            </a:r>
            <a:r>
              <a:rPr lang="en-US" b="1" dirty="0"/>
              <a:t>Pregnancy</a:t>
            </a:r>
            <a:r>
              <a:rPr lang="en-US" b="1" dirty="0" smtClean="0"/>
              <a:t>:</a:t>
            </a:r>
            <a:endParaRPr lang="en-US" b="1" dirty="0"/>
          </a:p>
          <a:p>
            <a:pPr lvl="1"/>
            <a:r>
              <a:rPr lang="en-US" dirty="0"/>
              <a:t>Chorionic Villus Sampling (CVS)</a:t>
            </a:r>
          </a:p>
          <a:p>
            <a:pPr lvl="2"/>
            <a:r>
              <a:rPr lang="en-US" dirty="0" smtClean="0"/>
              <a:t>As early as 10 weeks</a:t>
            </a:r>
            <a:endParaRPr lang="en-US" dirty="0"/>
          </a:p>
          <a:p>
            <a:pPr lvl="1"/>
            <a:r>
              <a:rPr lang="en-US" dirty="0"/>
              <a:t>Amniocentesis</a:t>
            </a:r>
          </a:p>
          <a:p>
            <a:pPr lvl="2"/>
            <a:r>
              <a:rPr lang="en-US" dirty="0" smtClean="0"/>
              <a:t>Typically past 15 weeks</a:t>
            </a:r>
            <a:endParaRPr lang="en-US" dirty="0"/>
          </a:p>
          <a:p>
            <a:pPr lvl="1"/>
            <a:r>
              <a:rPr lang="en-US" dirty="0"/>
              <a:t>Maternal fetal cell analysis</a:t>
            </a:r>
          </a:p>
          <a:p>
            <a:pPr lvl="2"/>
            <a:r>
              <a:rPr lang="en-US" dirty="0" smtClean="0"/>
              <a:t>Not yet available </a:t>
            </a:r>
            <a:endParaRPr lang="en-US" dirty="0"/>
          </a:p>
          <a:p>
            <a:r>
              <a:rPr lang="en-US" b="1" dirty="0"/>
              <a:t>Before Pregnancy: </a:t>
            </a:r>
          </a:p>
          <a:p>
            <a:pPr lvl="1"/>
            <a:r>
              <a:rPr lang="en-US" dirty="0"/>
              <a:t>Preimplantation Genetic Diagnosis (PGD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Costs ~$20,000 - $25,000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i="1" dirty="0" smtClean="0"/>
              <a:t>Donation/adoption</a:t>
            </a:r>
            <a:endParaRPr lang="en-US" i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194175" cy="3951288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Donor options</a:t>
            </a:r>
          </a:p>
          <a:p>
            <a:pPr lvl="1"/>
            <a:r>
              <a:rPr lang="en-US" dirty="0" smtClean="0"/>
              <a:t>Sperm donation (banks)</a:t>
            </a:r>
          </a:p>
          <a:p>
            <a:pPr lvl="2"/>
            <a:r>
              <a:rPr lang="en-US" dirty="0" smtClean="0"/>
              <a:t>Costs ~$1,000</a:t>
            </a:r>
          </a:p>
          <a:p>
            <a:pPr lvl="1"/>
            <a:r>
              <a:rPr lang="en-US" dirty="0" smtClean="0"/>
              <a:t>Egg donation</a:t>
            </a:r>
          </a:p>
          <a:p>
            <a:pPr lvl="2"/>
            <a:r>
              <a:rPr lang="en-US" dirty="0" smtClean="0"/>
              <a:t>Costs ~$15,000 - $50,000</a:t>
            </a:r>
          </a:p>
          <a:p>
            <a:endParaRPr lang="en-US" b="1" dirty="0" smtClean="0"/>
          </a:p>
          <a:p>
            <a:r>
              <a:rPr lang="en-US" b="1" dirty="0" smtClean="0"/>
              <a:t>Embryo Adoption</a:t>
            </a:r>
          </a:p>
          <a:p>
            <a:pPr lvl="1"/>
            <a:r>
              <a:rPr lang="en-US" dirty="0" smtClean="0"/>
              <a:t>Costs ~$10,000 - $15,000</a:t>
            </a:r>
          </a:p>
          <a:p>
            <a:endParaRPr lang="en-US" b="1" dirty="0" smtClean="0"/>
          </a:p>
          <a:p>
            <a:r>
              <a:rPr lang="en-US" b="1" dirty="0" smtClean="0"/>
              <a:t>Traditional Adoption</a:t>
            </a:r>
          </a:p>
          <a:p>
            <a:pPr lvl="1"/>
            <a:r>
              <a:rPr lang="en-US" dirty="0" smtClean="0"/>
              <a:t>Costs ~$10,00 - $40,000</a:t>
            </a:r>
          </a:p>
        </p:txBody>
      </p:sp>
    </p:spTree>
    <p:extLst>
      <p:ext uri="{BB962C8B-B14F-4D97-AF65-F5344CB8AC3E}">
        <p14:creationId xmlns:p14="http://schemas.microsoft.com/office/powerpoint/2010/main" val="3436962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" grpId="0" build="p"/>
      <p:bldP spid="5" grpId="0" build="p"/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Prenatal Diagnosis</a:t>
            </a:r>
            <a:endParaRPr lang="en-US" dirty="0"/>
          </a:p>
        </p:txBody>
      </p:sp>
      <p:pic>
        <p:nvPicPr>
          <p:cNvPr id="53251" name="Content Placeholder 3" descr="fetus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89125" y="1741488"/>
            <a:ext cx="4603750" cy="4591050"/>
          </a:xfrm>
        </p:spPr>
      </p:pic>
    </p:spTree>
    <p:extLst>
      <p:ext uri="{BB962C8B-B14F-4D97-AF65-F5344CB8AC3E}">
        <p14:creationId xmlns:p14="http://schemas.microsoft.com/office/powerpoint/2010/main" val="110004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Preimplantation</a:t>
            </a:r>
            <a:r>
              <a:rPr lang="en-US" dirty="0" smtClean="0"/>
              <a:t> Genetic Diagnosis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838200" y="1676400"/>
            <a:ext cx="6096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427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092884">
            <a:off x="1505744" y="1593056"/>
            <a:ext cx="4905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>
            <a:off x="2209800" y="1981200"/>
            <a:ext cx="10668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37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600200"/>
            <a:ext cx="13049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505200"/>
            <a:ext cx="112395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Arrow Connector 13"/>
          <p:cNvCxnSpPr/>
          <p:nvPr/>
        </p:nvCxnSpPr>
        <p:spPr>
          <a:xfrm rot="5400000">
            <a:off x="6819901" y="3086100"/>
            <a:ext cx="533400" cy="31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3962400" y="1600200"/>
            <a:ext cx="685800" cy="762000"/>
            <a:chOff x="3886200" y="1752600"/>
            <a:chExt cx="685800" cy="762000"/>
          </a:xfrm>
        </p:grpSpPr>
        <p:sp>
          <p:nvSpPr>
            <p:cNvPr id="15" name="Oval 14"/>
            <p:cNvSpPr/>
            <p:nvPr/>
          </p:nvSpPr>
          <p:spPr>
            <a:xfrm>
              <a:off x="3886200" y="1752600"/>
              <a:ext cx="6858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54293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2400" y="1981200"/>
              <a:ext cx="485775" cy="266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9" name="Straight Arrow Connector 18"/>
          <p:cNvCxnSpPr/>
          <p:nvPr/>
        </p:nvCxnSpPr>
        <p:spPr>
          <a:xfrm>
            <a:off x="4953000" y="1981200"/>
            <a:ext cx="10668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0800000">
            <a:off x="5334000" y="4038600"/>
            <a:ext cx="8382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38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429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8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724400"/>
            <a:ext cx="3962400" cy="171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Straight Arrow Connector 24"/>
          <p:cNvCxnSpPr/>
          <p:nvPr/>
        </p:nvCxnSpPr>
        <p:spPr>
          <a:xfrm rot="10800000" flipV="1">
            <a:off x="2971800" y="3963988"/>
            <a:ext cx="762000" cy="6080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3158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Genetics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6" name="Picture 4" descr="Image result for genetics jok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74320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4670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17" name="Object 21"/>
          <p:cNvGraphicFramePr>
            <a:graphicFrameLocks noChangeAspect="1"/>
          </p:cNvGraphicFramePr>
          <p:nvPr/>
        </p:nvGraphicFramePr>
        <p:xfrm>
          <a:off x="381000" y="2166938"/>
          <a:ext cx="3429000" cy="293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Bitmap Image" r:id="rId3" imgW="2666667" imgH="2285714" progId="Paint.Picture">
                  <p:embed/>
                </p:oleObj>
              </mc:Choice>
              <mc:Fallback>
                <p:oleObj name="Bitmap Image" r:id="rId3" imgW="2666667" imgH="228571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166938"/>
                        <a:ext cx="3429000" cy="293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0" y="0"/>
            <a:ext cx="861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Genes (DNA) Comprise Each Chromosome</a:t>
            </a:r>
            <a:r>
              <a:rPr lang="en-US" altLang="en-US" sz="2800"/>
              <a:t> </a:t>
            </a:r>
          </a:p>
        </p:txBody>
      </p:sp>
      <p:sp>
        <p:nvSpPr>
          <p:cNvPr id="4099" name="AutoShape 3" descr="nucleus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3995738" y="3052763"/>
            <a:ext cx="1154112" cy="75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01" name="Picture 5" descr="chromosome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286000"/>
            <a:ext cx="1403350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An illustration of a DNA double helix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600200"/>
            <a:ext cx="2092325" cy="3478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8" name="Line 12"/>
          <p:cNvSpPr>
            <a:spLocks noChangeShapeType="1"/>
          </p:cNvSpPr>
          <p:nvPr/>
        </p:nvSpPr>
        <p:spPr bwMode="auto">
          <a:xfrm>
            <a:off x="2971800" y="3276600"/>
            <a:ext cx="12954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9" name="Line 13"/>
          <p:cNvSpPr>
            <a:spLocks noChangeShapeType="1"/>
          </p:cNvSpPr>
          <p:nvPr/>
        </p:nvSpPr>
        <p:spPr bwMode="auto">
          <a:xfrm>
            <a:off x="5257800" y="3276600"/>
            <a:ext cx="12192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0" name="Rectangle 14"/>
          <p:cNvSpPr>
            <a:spLocks noChangeArrowheads="1"/>
          </p:cNvSpPr>
          <p:nvPr/>
        </p:nvSpPr>
        <p:spPr bwMode="auto">
          <a:xfrm>
            <a:off x="2819400" y="4953000"/>
            <a:ext cx="12192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1" name="Text Box 15"/>
          <p:cNvSpPr txBox="1">
            <a:spLocks noChangeArrowheads="1"/>
          </p:cNvSpPr>
          <p:nvPr/>
        </p:nvSpPr>
        <p:spPr bwMode="auto">
          <a:xfrm>
            <a:off x="1600200" y="53340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b="1"/>
              <a:t>Cell</a:t>
            </a:r>
          </a:p>
        </p:txBody>
      </p:sp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3657600" y="5334000"/>
            <a:ext cx="251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b="1"/>
              <a:t>Chromosome</a:t>
            </a: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7010400" y="53340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b="1"/>
              <a:t>DNA</a:t>
            </a:r>
          </a:p>
        </p:txBody>
      </p:sp>
    </p:spTree>
    <p:extLst>
      <p:ext uri="{BB962C8B-B14F-4D97-AF65-F5344CB8AC3E}">
        <p14:creationId xmlns:p14="http://schemas.microsoft.com/office/powerpoint/2010/main" val="464969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18" descr="karyoty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80" r="88235" b="6694"/>
          <a:stretch>
            <a:fillRect/>
          </a:stretch>
        </p:blipFill>
        <p:spPr bwMode="auto">
          <a:xfrm>
            <a:off x="4572000" y="19050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19" name="Picture 5" descr="An illustration of a DNA double helix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627188"/>
            <a:ext cx="1268413" cy="210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0" name="Picture 6" descr="karyoty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87388"/>
            <a:ext cx="3886200" cy="281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1" name="Text Box 7"/>
          <p:cNvSpPr txBox="1">
            <a:spLocks noChangeArrowheads="1"/>
          </p:cNvSpPr>
          <p:nvPr/>
        </p:nvSpPr>
        <p:spPr bwMode="auto">
          <a:xfrm>
            <a:off x="6858000" y="388620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 i="1">
                <a:solidFill>
                  <a:srgbClr val="000000"/>
                </a:solidFill>
                <a:latin typeface="Verdana" pitchFamily="34" charset="0"/>
              </a:rPr>
              <a:t>DMPK</a:t>
            </a:r>
            <a:r>
              <a:rPr lang="en-US" altLang="en-US" sz="1800">
                <a:solidFill>
                  <a:srgbClr val="000000"/>
                </a:solidFill>
                <a:latin typeface="Verdana" pitchFamily="34" charset="0"/>
              </a:rPr>
              <a:t> Gene</a:t>
            </a:r>
            <a:r>
              <a:rPr lang="en-US" altLang="en-US" sz="2400">
                <a:solidFill>
                  <a:srgbClr val="000000"/>
                </a:solidFill>
                <a:latin typeface="Verdana" pitchFamily="34" charset="0"/>
              </a:rPr>
              <a:t> </a:t>
            </a:r>
          </a:p>
        </p:txBody>
      </p:sp>
      <p:sp>
        <p:nvSpPr>
          <p:cNvPr id="60422" name="Oval 8"/>
          <p:cNvSpPr>
            <a:spLocks noChangeArrowheads="1"/>
          </p:cNvSpPr>
          <p:nvPr/>
        </p:nvSpPr>
        <p:spPr bwMode="auto">
          <a:xfrm>
            <a:off x="304800" y="2819400"/>
            <a:ext cx="4572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0423" name="Line 9"/>
          <p:cNvSpPr>
            <a:spLocks noChangeShapeType="1"/>
          </p:cNvSpPr>
          <p:nvPr/>
        </p:nvSpPr>
        <p:spPr bwMode="auto">
          <a:xfrm flipV="1">
            <a:off x="762000" y="2209800"/>
            <a:ext cx="38862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0424" name="Text Box 10"/>
          <p:cNvSpPr txBox="1">
            <a:spLocks noChangeArrowheads="1"/>
          </p:cNvSpPr>
          <p:nvPr/>
        </p:nvSpPr>
        <p:spPr bwMode="auto">
          <a:xfrm>
            <a:off x="152400" y="5105400"/>
            <a:ext cx="8839200" cy="149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000" b="1">
                <a:solidFill>
                  <a:srgbClr val="000000"/>
                </a:solidFill>
                <a:latin typeface="Verdana" pitchFamily="34" charset="0"/>
              </a:rPr>
              <a:t>Inheritance</a:t>
            </a:r>
            <a:r>
              <a:rPr lang="en-US" altLang="en-US" sz="2000">
                <a:solidFill>
                  <a:srgbClr val="000000"/>
                </a:solidFill>
                <a:latin typeface="Verdana" pitchFamily="34" charset="0"/>
              </a:rPr>
              <a:t> 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000000"/>
                </a:solidFill>
                <a:latin typeface="Verdana" pitchFamily="34" charset="0"/>
              </a:rPr>
              <a:t> Autosomal dominant, maternal anticipation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000000"/>
                </a:solidFill>
                <a:latin typeface="Verdana" pitchFamily="34" charset="0"/>
              </a:rPr>
              <a:t> Offspring of affected individual have 50% of inheriting the altered </a:t>
            </a:r>
            <a:r>
              <a:rPr lang="en-US" altLang="en-US" sz="1800" i="1">
                <a:solidFill>
                  <a:srgbClr val="000000"/>
                </a:solidFill>
                <a:latin typeface="Verdana" pitchFamily="34" charset="0"/>
              </a:rPr>
              <a:t>DMPK </a:t>
            </a:r>
            <a:r>
              <a:rPr lang="en-US" altLang="en-US" sz="1800">
                <a:solidFill>
                  <a:srgbClr val="000000"/>
                </a:solidFill>
                <a:latin typeface="Verdana" pitchFamily="34" charset="0"/>
              </a:rPr>
              <a:t>gene</a:t>
            </a:r>
          </a:p>
        </p:txBody>
      </p:sp>
      <p:sp>
        <p:nvSpPr>
          <p:cNvPr id="60425" name="Line 11"/>
          <p:cNvSpPr>
            <a:spLocks noChangeShapeType="1"/>
          </p:cNvSpPr>
          <p:nvPr/>
        </p:nvSpPr>
        <p:spPr bwMode="auto">
          <a:xfrm flipH="1">
            <a:off x="5257800" y="4191000"/>
            <a:ext cx="16002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0426" name="Text Box 12"/>
          <p:cNvSpPr txBox="1">
            <a:spLocks noChangeArrowheads="1"/>
          </p:cNvSpPr>
          <p:nvPr/>
        </p:nvSpPr>
        <p:spPr bwMode="auto">
          <a:xfrm>
            <a:off x="2057400" y="4000500"/>
            <a:ext cx="3048000" cy="4048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Verdana" pitchFamily="34" charset="0"/>
              </a:rPr>
              <a:t>Myotonin-protein kinase</a:t>
            </a:r>
          </a:p>
        </p:txBody>
      </p:sp>
      <p:sp>
        <p:nvSpPr>
          <p:cNvPr id="48141" name="Text Box 13"/>
          <p:cNvSpPr txBox="1">
            <a:spLocks noChangeArrowheads="1"/>
          </p:cNvSpPr>
          <p:nvPr/>
        </p:nvSpPr>
        <p:spPr bwMode="auto">
          <a:xfrm>
            <a:off x="0" y="0"/>
            <a:ext cx="495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2400" b="1" i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60428" name="Oval 14"/>
          <p:cNvSpPr>
            <a:spLocks noChangeArrowheads="1"/>
          </p:cNvSpPr>
          <p:nvPr/>
        </p:nvSpPr>
        <p:spPr bwMode="auto">
          <a:xfrm>
            <a:off x="4876800" y="1981200"/>
            <a:ext cx="304800" cy="3048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0429" name="Line 15"/>
          <p:cNvSpPr>
            <a:spLocks noChangeShapeType="1"/>
          </p:cNvSpPr>
          <p:nvPr/>
        </p:nvSpPr>
        <p:spPr bwMode="auto">
          <a:xfrm>
            <a:off x="5181600" y="2133600"/>
            <a:ext cx="11430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0430" name="Text Box 16"/>
          <p:cNvSpPr txBox="1">
            <a:spLocks noChangeArrowheads="1"/>
          </p:cNvSpPr>
          <p:nvPr/>
        </p:nvSpPr>
        <p:spPr bwMode="auto">
          <a:xfrm>
            <a:off x="533400" y="4953000"/>
            <a:ext cx="449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en-US" altLang="en-US" sz="20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8145" name="Rectangle 17"/>
          <p:cNvSpPr>
            <a:spLocks noChangeArrowheads="1"/>
          </p:cNvSpPr>
          <p:nvPr/>
        </p:nvSpPr>
        <p:spPr bwMode="auto">
          <a:xfrm>
            <a:off x="228600" y="76200"/>
            <a:ext cx="4678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Myotonic Dystrophy (MD)</a:t>
            </a:r>
            <a:r>
              <a:rPr lang="en-US" sz="2400">
                <a:solidFill>
                  <a:srgbClr val="000000"/>
                </a:solidFill>
                <a:latin typeface="Verdana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0629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82150" cy="712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875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48825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7219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CTG Repeats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01" y="2469184"/>
            <a:ext cx="8083997" cy="3237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8858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Anticipation in Myotonic Dystrophy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884" y="1774825"/>
            <a:ext cx="6816232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8662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Myotonic dystrophy type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30738"/>
            <a:ext cx="7467600" cy="532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00187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8962</TotalTime>
  <Words>162</Words>
  <Application>Microsoft Office PowerPoint</Application>
  <PresentationFormat>On-screen Show (4:3)</PresentationFormat>
  <Paragraphs>51</Paragraphs>
  <Slides>14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Module</vt:lpstr>
      <vt:lpstr>10_Office Theme</vt:lpstr>
      <vt:lpstr>11_Office Theme</vt:lpstr>
      <vt:lpstr>12_Office Theme</vt:lpstr>
      <vt:lpstr>Bitmap Image</vt:lpstr>
      <vt:lpstr>Genetics &amp; Myotonic Dystrophy</vt:lpstr>
      <vt:lpstr>Overview of Genetics</vt:lpstr>
      <vt:lpstr>PowerPoint Presentation</vt:lpstr>
      <vt:lpstr>PowerPoint Presentation</vt:lpstr>
      <vt:lpstr>PowerPoint Presentation</vt:lpstr>
      <vt:lpstr>PowerPoint Presentation</vt:lpstr>
      <vt:lpstr>CTG Repeats</vt:lpstr>
      <vt:lpstr>Anticipation in Myotonic Dystrophy</vt:lpstr>
      <vt:lpstr>Myotonic dystrophy type 2</vt:lpstr>
      <vt:lpstr>PowerPoint Presentation</vt:lpstr>
      <vt:lpstr>Autosomal Dominant Inheritance </vt:lpstr>
      <vt:lpstr>Family Planning Options</vt:lpstr>
      <vt:lpstr>Prenatal Diagnosis</vt:lpstr>
      <vt:lpstr>Preimplantation Genetic Diagnosis</vt:lpstr>
    </vt:vector>
  </TitlesOfParts>
  <Company>University of Iowa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Genetics &amp; CMT Q&amp;A</dc:title>
  <dc:creator>Feely, Shawna M</dc:creator>
  <cp:lastModifiedBy>Phetteplace, Janel E</cp:lastModifiedBy>
  <cp:revision>60</cp:revision>
  <dcterms:created xsi:type="dcterms:W3CDTF">2014-04-14T21:33:12Z</dcterms:created>
  <dcterms:modified xsi:type="dcterms:W3CDTF">2017-06-09T21:23:47Z</dcterms:modified>
</cp:coreProperties>
</file>