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35"/>
  </p:notesMasterIdLst>
  <p:sldIdLst>
    <p:sldId id="256" r:id="rId2"/>
    <p:sldId id="440" r:id="rId3"/>
    <p:sldId id="427" r:id="rId4"/>
    <p:sldId id="424" r:id="rId5"/>
    <p:sldId id="363" r:id="rId6"/>
    <p:sldId id="421" r:id="rId7"/>
    <p:sldId id="420" r:id="rId8"/>
    <p:sldId id="409" r:id="rId9"/>
    <p:sldId id="358" r:id="rId10"/>
    <p:sldId id="428" r:id="rId11"/>
    <p:sldId id="411" r:id="rId12"/>
    <p:sldId id="425" r:id="rId13"/>
    <p:sldId id="426" r:id="rId14"/>
    <p:sldId id="429" r:id="rId15"/>
    <p:sldId id="423" r:id="rId16"/>
    <p:sldId id="430" r:id="rId17"/>
    <p:sldId id="415" r:id="rId18"/>
    <p:sldId id="355" r:id="rId19"/>
    <p:sldId id="414" r:id="rId20"/>
    <p:sldId id="378" r:id="rId21"/>
    <p:sldId id="381" r:id="rId22"/>
    <p:sldId id="379" r:id="rId23"/>
    <p:sldId id="431" r:id="rId24"/>
    <p:sldId id="432" r:id="rId25"/>
    <p:sldId id="442" r:id="rId26"/>
    <p:sldId id="433" r:id="rId27"/>
    <p:sldId id="434" r:id="rId28"/>
    <p:sldId id="435" r:id="rId29"/>
    <p:sldId id="437" r:id="rId30"/>
    <p:sldId id="436" r:id="rId31"/>
    <p:sldId id="438" r:id="rId32"/>
    <p:sldId id="441" r:id="rId33"/>
    <p:sldId id="43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DTI </a:t>
            </a:r>
            <a:r>
              <a:rPr lang="en-US" dirty="0" smtClean="0"/>
              <a:t>Measure (FA)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DTI Measure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DM1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0.27800000000000002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58048"/>
        <c:axId val="55463936"/>
      </c:barChart>
      <c:catAx>
        <c:axId val="55458048"/>
        <c:scaling>
          <c:orientation val="minMax"/>
        </c:scaling>
        <c:delete val="0"/>
        <c:axPos val="b"/>
        <c:majorTickMark val="out"/>
        <c:minorTickMark val="none"/>
        <c:tickLblPos val="nextTo"/>
        <c:crossAx val="55463936"/>
        <c:crosses val="autoZero"/>
        <c:auto val="1"/>
        <c:lblAlgn val="ctr"/>
        <c:lblOffset val="100"/>
        <c:noMultiLvlLbl val="0"/>
      </c:catAx>
      <c:valAx>
        <c:axId val="5546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5545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2CEE-961F-B743-B3CD-650FBE137EAD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D46C1-6967-AE44-BC24-DB72D6AA0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08DB-B99B-444A-A488-9F42B0D402CA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5770-D1BF-8B4C-B4D0-77BD05D5E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08DB-B99B-444A-A488-9F42B0D402CA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5770-D1BF-8B4C-B4D0-77BD05D5E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08DB-B99B-444A-A488-9F42B0D402CA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5770-D1BF-8B4C-B4D0-77BD05D5E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08DB-B99B-444A-A488-9F42B0D402CA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5770-D1BF-8B4C-B4D0-77BD05D5E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08DB-B99B-444A-A488-9F42B0D402CA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5770-D1BF-8B4C-B4D0-77BD05D5E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08DB-B99B-444A-A488-9F42B0D402CA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5770-D1BF-8B4C-B4D0-77BD05D5E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08DB-B99B-444A-A488-9F42B0D402CA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5770-D1BF-8B4C-B4D0-77BD05D5E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08DB-B99B-444A-A488-9F42B0D402CA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5770-D1BF-8B4C-B4D0-77BD05D5E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08DB-B99B-444A-A488-9F42B0D402CA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5770-D1BF-8B4C-B4D0-77BD05D5E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08DB-B99B-444A-A488-9F42B0D402CA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5770-D1BF-8B4C-B4D0-77BD05D5E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08DB-B99B-444A-A488-9F42B0D402CA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5770-D1BF-8B4C-B4D0-77BD05D5E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726808DB-B99B-444A-A488-9F42B0D402CA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A34D5770-D1BF-8B4C-B4D0-77BD05D5E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136" y="1640496"/>
            <a:ext cx="7683192" cy="2298014"/>
          </a:xfrm>
        </p:spPr>
        <p:txBody>
          <a:bodyPr>
            <a:normAutofit/>
          </a:bodyPr>
          <a:lstStyle/>
          <a:p>
            <a:r>
              <a:rPr lang="en-US" dirty="0" smtClean="0"/>
              <a:t>Myotonic Dystrophy Research: What’s </a:t>
            </a:r>
            <a:r>
              <a:rPr lang="en-US" smtClean="0"/>
              <a:t>Next?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36957"/>
            <a:ext cx="5665808" cy="13611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Ian </a:t>
            </a:r>
            <a:r>
              <a:rPr lang="en-US" dirty="0" err="1" smtClean="0"/>
              <a:t>DeVolder</a:t>
            </a:r>
            <a:r>
              <a:rPr lang="en-US" dirty="0" smtClean="0"/>
              <a:t>, PhD</a:t>
            </a:r>
          </a:p>
          <a:p>
            <a:r>
              <a:rPr lang="en-US" dirty="0" smtClean="0"/>
              <a:t>June 10, 2017</a:t>
            </a:r>
          </a:p>
          <a:p>
            <a:r>
              <a:rPr lang="en-US" dirty="0" smtClean="0"/>
              <a:t>Department of Psychiatry, </a:t>
            </a:r>
            <a:r>
              <a:rPr lang="en-US" dirty="0" err="1" smtClean="0"/>
              <a:t>Nopoulos</a:t>
            </a:r>
            <a:r>
              <a:rPr lang="en-US" dirty="0" smtClean="0"/>
              <a:t> Lab</a:t>
            </a:r>
          </a:p>
          <a:p>
            <a:endParaRPr lang="en-US" dirty="0"/>
          </a:p>
        </p:txBody>
      </p:sp>
      <p:pic>
        <p:nvPicPr>
          <p:cNvPr id="4" name="Picture 4300" descr="Face and B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967" y="5498097"/>
            <a:ext cx="1106972" cy="117174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456939" y="5555687"/>
            <a:ext cx="1418389" cy="111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ClrTx/>
              <a:buFontTx/>
              <a:buNone/>
            </a:pPr>
            <a:r>
              <a:rPr lang="en-US" sz="1600" dirty="0"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600" dirty="0">
                <a:solidFill>
                  <a:srgbClr val="000000"/>
                </a:solidFill>
              </a:rPr>
              <a:t>sychiatry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ClrTx/>
              <a:buFontTx/>
              <a:buNone/>
            </a:pPr>
            <a:r>
              <a:rPr lang="en-US" sz="1600" dirty="0"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1600" dirty="0">
                <a:solidFill>
                  <a:srgbClr val="000000"/>
                </a:solidFill>
              </a:rPr>
              <a:t>owa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ClrTx/>
              <a:buFontTx/>
              <a:buNone/>
            </a:pPr>
            <a:r>
              <a:rPr lang="en-US" sz="1600" dirty="0" err="1"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1600" dirty="0" err="1">
                <a:solidFill>
                  <a:srgbClr val="000000"/>
                </a:solidFill>
              </a:rPr>
              <a:t>euroimaging</a:t>
            </a:r>
            <a:r>
              <a:rPr lang="en-US" sz="1600" dirty="0">
                <a:solidFill>
                  <a:srgbClr val="FF3399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ClrTx/>
              <a:buFontTx/>
              <a:buNone/>
            </a:pPr>
            <a:r>
              <a:rPr lang="en-US" sz="1600" dirty="0"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US" sz="1600" dirty="0"/>
              <a:t>onsortium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36" y="5417319"/>
            <a:ext cx="1981200" cy="1440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Outline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Iowa DM1 Brain Research Study: What and Why?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Lesson on brain anatomy</a:t>
            </a:r>
          </a:p>
          <a:p>
            <a:r>
              <a:rPr lang="en-US" dirty="0" smtClean="0"/>
              <a:t>Iowa DM1 Brain Research Study: What and How?</a:t>
            </a:r>
          </a:p>
          <a:p>
            <a:r>
              <a:rPr lang="en-US" dirty="0" smtClean="0"/>
              <a:t>How does DM1 affect the brain?</a:t>
            </a:r>
          </a:p>
          <a:p>
            <a:r>
              <a:rPr lang="en-US" dirty="0" smtClean="0"/>
              <a:t>Does this change over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Neurons in the Brain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83" y="3366667"/>
            <a:ext cx="5160904" cy="2283027"/>
          </a:xfrm>
          <a:prstGeom prst="rect">
            <a:avLst/>
          </a:prstGeom>
        </p:spPr>
      </p:pic>
      <p:pic>
        <p:nvPicPr>
          <p:cNvPr id="99332" name="Picture 4" descr="http://upload.wikimedia.org/wikipedia/commons/thumb/b/b5/Neuron.svg/600px-Neur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14" y="1977540"/>
            <a:ext cx="5715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13" y="2771088"/>
            <a:ext cx="5160904" cy="2283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24" y="2423950"/>
            <a:ext cx="5160904" cy="2283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62" y="2969169"/>
            <a:ext cx="5160904" cy="2283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24" y="2013210"/>
            <a:ext cx="5160904" cy="2283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02" y="3286996"/>
            <a:ext cx="5160904" cy="228302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64313" y="1593225"/>
            <a:ext cx="1955595" cy="42846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24056" y="1029131"/>
            <a:ext cx="1846053" cy="816922"/>
            <a:chOff x="1024056" y="1029131"/>
            <a:chExt cx="1846053" cy="816922"/>
          </a:xfrm>
        </p:grpSpPr>
        <p:sp>
          <p:nvSpPr>
            <p:cNvPr id="8" name="TextBox 7"/>
            <p:cNvSpPr txBox="1"/>
            <p:nvPr/>
          </p:nvSpPr>
          <p:spPr>
            <a:xfrm>
              <a:off x="1024056" y="1029131"/>
              <a:ext cx="1846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“Gray Matter” </a:t>
              </a:r>
              <a:endParaRPr lang="en-US" b="1" u="sng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947082" y="1398463"/>
              <a:ext cx="502820" cy="4475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4114801" y="1977539"/>
            <a:ext cx="2018580" cy="327465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589917" y="1160617"/>
            <a:ext cx="3053751" cy="926975"/>
            <a:chOff x="139385" y="1029131"/>
            <a:chExt cx="2730724" cy="926975"/>
          </a:xfrm>
        </p:grpSpPr>
        <p:sp>
          <p:nvSpPr>
            <p:cNvPr id="21" name="TextBox 20"/>
            <p:cNvSpPr txBox="1"/>
            <p:nvPr/>
          </p:nvSpPr>
          <p:spPr>
            <a:xfrm>
              <a:off x="1024056" y="1029131"/>
              <a:ext cx="1846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“White Matter” </a:t>
              </a:r>
              <a:endParaRPr lang="en-US" b="1" u="sng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39385" y="1398463"/>
              <a:ext cx="1807697" cy="5576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278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216047" y="137652"/>
            <a:ext cx="7725588" cy="9906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en-US" dirty="0" smtClean="0">
                <a:ea typeface="ＭＳ Ｐゴシック" charset="0"/>
              </a:rPr>
              <a:t>Magnetic Resonance Imaging (MRI)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9" name="Picture 25" descr="coronalvi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5605" r="17929" b="21639"/>
          <a:stretch/>
        </p:blipFill>
        <p:spPr bwMode="auto">
          <a:xfrm>
            <a:off x="3984858" y="2872416"/>
            <a:ext cx="4302493" cy="38120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2964581" y="2532856"/>
            <a:ext cx="2050181" cy="1500129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3703269" y="4369869"/>
            <a:ext cx="1889009" cy="7004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>
            <a:off x="6020493" y="2532856"/>
            <a:ext cx="569077" cy="2414529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10820" y="1595922"/>
            <a:ext cx="3533407" cy="936934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altLang="en-US" dirty="0" smtClean="0"/>
              <a:t>  </a:t>
            </a:r>
            <a:r>
              <a:rPr lang="en-US" altLang="en-US" b="1" dirty="0" smtClean="0"/>
              <a:t>Gray Matter</a:t>
            </a:r>
          </a:p>
          <a:p>
            <a:pPr lvl="1">
              <a:defRPr/>
            </a:pPr>
            <a:r>
              <a:rPr lang="en-US" altLang="en-US" sz="2000" dirty="0" smtClean="0"/>
              <a:t>Where the cell bodies are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753944" y="1595922"/>
            <a:ext cx="3533407" cy="93693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latin typeface="Calibri" pitchFamily="34" charset="0"/>
              </a:rPr>
              <a:t>Cerebral spinal fluid (CSF) </a:t>
            </a:r>
          </a:p>
          <a:p>
            <a:pPr lvl="1" defTabSz="914400">
              <a:defRPr/>
            </a:pPr>
            <a:r>
              <a:rPr lang="en-US" altLang="en-US" sz="2000" dirty="0" smtClean="0"/>
              <a:t>Surrounds the brain and fills internal cavities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69862" y="3271653"/>
            <a:ext cx="3533407" cy="17623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Monotype Sorts" pitchFamily="2" charset="2"/>
              <a:buNone/>
              <a:defRPr/>
            </a:pPr>
            <a:r>
              <a:rPr lang="en-US" altLang="en-US" dirty="0" smtClean="0"/>
              <a:t>  </a:t>
            </a:r>
            <a:r>
              <a:rPr lang="en-US" altLang="en-US" b="1" dirty="0" smtClean="0"/>
              <a:t>White matter</a:t>
            </a:r>
          </a:p>
          <a:p>
            <a:pPr lvl="1" defTabSz="914400">
              <a:defRPr/>
            </a:pPr>
            <a:r>
              <a:rPr lang="en-US" altLang="en-US" sz="2000" dirty="0" smtClean="0"/>
              <a:t>Where the axons are (electrical cables)</a:t>
            </a:r>
          </a:p>
          <a:p>
            <a:pPr lvl="1" defTabSz="914400">
              <a:defRPr/>
            </a:pPr>
            <a:r>
              <a:rPr lang="en-US" altLang="en-US" sz="2000" dirty="0" smtClean="0"/>
              <a:t>Coating on the axons is called </a:t>
            </a:r>
            <a:r>
              <a:rPr lang="en-US" altLang="en-US" sz="2000" b="1" dirty="0" smtClean="0"/>
              <a:t>MYELIN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9862" y="3271653"/>
            <a:ext cx="3533407" cy="176236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194617" y="137652"/>
            <a:ext cx="7747017" cy="9906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en-US" dirty="0" smtClean="0">
                <a:ea typeface="ＭＳ Ｐゴシック" charset="0"/>
              </a:rPr>
              <a:t>How do we “measure” white matter?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6799" y="5226518"/>
            <a:ext cx="5232401" cy="291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1194618" y="1583356"/>
            <a:ext cx="8460658" cy="449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We can detect ‘lesions’ in the white matter</a:t>
            </a:r>
          </a:p>
          <a:p>
            <a:r>
              <a:rPr lang="en-US" dirty="0" smtClean="0"/>
              <a:t>Places where myelin has been ‘stripped’</a:t>
            </a:r>
            <a:endParaRPr lang="en-US" dirty="0"/>
          </a:p>
        </p:txBody>
      </p:sp>
      <p:pic>
        <p:nvPicPr>
          <p:cNvPr id="13" name="Content Placeholder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4481" r="18430" b="5148"/>
          <a:stretch/>
        </p:blipFill>
        <p:spPr bwMode="auto">
          <a:xfrm>
            <a:off x="176981" y="2792360"/>
            <a:ext cx="4119716" cy="356911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4481" r="18300" b="5148"/>
          <a:stretch/>
        </p:blipFill>
        <p:spPr bwMode="auto">
          <a:xfrm>
            <a:off x="4532671" y="2792360"/>
            <a:ext cx="4100052" cy="3569111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199535" y="3421626"/>
            <a:ext cx="9833" cy="35396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50310" y="3554361"/>
            <a:ext cx="9833" cy="35396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94618" y="5341109"/>
            <a:ext cx="9833" cy="35396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35561" y="5341108"/>
            <a:ext cx="9833" cy="35396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256581" y="137652"/>
            <a:ext cx="7685053" cy="9906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en-US" dirty="0" smtClean="0">
                <a:ea typeface="ＭＳ Ｐゴシック" charset="0"/>
              </a:rPr>
              <a:t>How do we “measure” white matter?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98" y="1591283"/>
            <a:ext cx="3709737" cy="3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4431817" y="3157086"/>
            <a:ext cx="3013095" cy="828962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1076312" y="1689888"/>
            <a:ext cx="3896112" cy="4018547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White Matter is made of organized tracks of fibers</a:t>
            </a:r>
          </a:p>
          <a:p>
            <a:pPr lvl="1"/>
            <a:r>
              <a:rPr lang="en-US" dirty="0" smtClean="0"/>
              <a:t>Kind of like roads</a:t>
            </a:r>
          </a:p>
          <a:p>
            <a:r>
              <a:rPr lang="en-US" dirty="0" smtClean="0"/>
              <a:t>We can measure how straight the fibers are</a:t>
            </a:r>
          </a:p>
          <a:p>
            <a:pPr lvl="1"/>
            <a:r>
              <a:rPr lang="en-US" dirty="0" smtClean="0"/>
              <a:t>Straight roads are “</a:t>
            </a:r>
            <a:r>
              <a:rPr lang="en-US" b="1" dirty="0" smtClean="0"/>
              <a:t>better”</a:t>
            </a:r>
          </a:p>
          <a:p>
            <a:r>
              <a:rPr lang="en-US" dirty="0" smtClean="0"/>
              <a:t>Called diffusion tensor imaging </a:t>
            </a:r>
            <a:r>
              <a:rPr lang="en-US" b="1" dirty="0" smtClean="0"/>
              <a:t>(DTI)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31899" y="1689888"/>
            <a:ext cx="875362" cy="9985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7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DTI Overview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1189024" y="1447800"/>
            <a:ext cx="7744664" cy="101101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Higher </a:t>
            </a:r>
            <a:r>
              <a:rPr lang="en-US" sz="2800" b="1" u="sng" dirty="0" smtClean="0"/>
              <a:t>Fractional Anisotropy (FA)</a:t>
            </a:r>
            <a:r>
              <a:rPr lang="en-US" sz="2800" dirty="0" smtClean="0"/>
              <a:t> = diffusion occurs more readily in the primary axis.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89024" y="2458815"/>
            <a:ext cx="7744664" cy="3928316"/>
            <a:chOff x="1189024" y="2458815"/>
            <a:chExt cx="7744664" cy="3928316"/>
          </a:xfrm>
        </p:grpSpPr>
        <p:grpSp>
          <p:nvGrpSpPr>
            <p:cNvPr id="6" name="Group 5"/>
            <p:cNvGrpSpPr/>
            <p:nvPr/>
          </p:nvGrpSpPr>
          <p:grpSpPr>
            <a:xfrm>
              <a:off x="3648143" y="2458815"/>
              <a:ext cx="2418582" cy="2185075"/>
              <a:chOff x="3124200" y="3674606"/>
              <a:chExt cx="3676650" cy="3030994"/>
            </a:xfrm>
          </p:grpSpPr>
          <p:pic>
            <p:nvPicPr>
              <p:cNvPr id="57347" name="Picture 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24200" y="3674606"/>
                <a:ext cx="3676650" cy="30309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159125" y="6324601"/>
                <a:ext cx="3597275" cy="330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189024" y="4849854"/>
              <a:ext cx="7744664" cy="1537277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65760" marR="0" lvl="0" indent="-283464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Char char="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White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matter is “fiber-like” and forms bundles/tracts. </a:t>
              </a:r>
            </a:p>
            <a:p>
              <a:pPr marL="365760" marR="0" lvl="0" indent="-283464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Char char=""/>
                <a:tabLst/>
                <a:defRPr/>
              </a:pPr>
              <a:r>
                <a:rPr kumimoji="0" lang="en-US" sz="28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Higher FA = healthier white matter.</a:t>
              </a:r>
              <a:endPara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49" y="2664779"/>
            <a:ext cx="2812438" cy="2185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955" y="2664778"/>
            <a:ext cx="3222680" cy="21850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91629" y="4849854"/>
            <a:ext cx="235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Equally as likely/able to swim in any direction: </a:t>
            </a:r>
            <a:r>
              <a:rPr lang="en-US" b="1" u="sng" dirty="0" smtClean="0"/>
              <a:t>Low FA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634353" y="4849854"/>
            <a:ext cx="257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Much more likely to move through the tunnel: </a:t>
            </a:r>
            <a:r>
              <a:rPr lang="en-US" b="1" u="sng" dirty="0" smtClean="0"/>
              <a:t>High FA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32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Outline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Iowa DM1 Brain Research Study: What and Why?</a:t>
            </a:r>
          </a:p>
          <a:p>
            <a:r>
              <a:rPr lang="en-US" dirty="0" smtClean="0"/>
              <a:t>Lesson on brain anatomy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Iowa DM1 Brain Research Study: What and How?</a:t>
            </a:r>
          </a:p>
          <a:p>
            <a:r>
              <a:rPr lang="en-US" dirty="0" smtClean="0"/>
              <a:t>How does DM1 affect the brain?</a:t>
            </a:r>
          </a:p>
          <a:p>
            <a:r>
              <a:rPr lang="en-US" dirty="0" smtClean="0"/>
              <a:t>Does this change over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7985" y="1552755"/>
            <a:ext cx="250166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Study Participants</a:t>
            </a:r>
          </a:p>
          <a:p>
            <a:pPr algn="ctr"/>
            <a:r>
              <a:rPr lang="en-US" sz="2400" dirty="0" smtClean="0"/>
              <a:t>(n = 120)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1419" y="2843842"/>
            <a:ext cx="250166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“Healthy Controls”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(n = 60)</a:t>
            </a:r>
          </a:p>
        </p:txBody>
      </p:sp>
      <p:cxnSp>
        <p:nvCxnSpPr>
          <p:cNvPr id="12" name="Straight Connector 11"/>
          <p:cNvCxnSpPr>
            <a:endCxn id="5" idx="0"/>
          </p:cNvCxnSpPr>
          <p:nvPr/>
        </p:nvCxnSpPr>
        <p:spPr>
          <a:xfrm flipH="1">
            <a:off x="3042249" y="2383752"/>
            <a:ext cx="675736" cy="46009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874589" y="2383752"/>
            <a:ext cx="2501660" cy="2029750"/>
            <a:chOff x="5874589" y="2383752"/>
            <a:chExt cx="2501660" cy="2029750"/>
          </a:xfrm>
        </p:grpSpPr>
        <p:sp>
          <p:nvSpPr>
            <p:cNvPr id="6" name="TextBox 5"/>
            <p:cNvSpPr txBox="1"/>
            <p:nvPr/>
          </p:nvSpPr>
          <p:spPr>
            <a:xfrm>
              <a:off x="5874589" y="2843842"/>
              <a:ext cx="250166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Individuals with Family History of DM1</a:t>
              </a:r>
            </a:p>
            <a:p>
              <a:pPr algn="ctr"/>
              <a:r>
                <a:rPr lang="en-US" sz="2400" dirty="0" smtClean="0"/>
                <a:t>(n = 60)</a:t>
              </a:r>
              <a:endParaRPr lang="en-US" sz="2400" dirty="0"/>
            </a:p>
          </p:txBody>
        </p:sp>
        <p:cxnSp>
          <p:nvCxnSpPr>
            <p:cNvPr id="13" name="Straight Connector 12"/>
            <p:cNvCxnSpPr>
              <a:endCxn id="6" idx="0"/>
            </p:cNvCxnSpPr>
            <p:nvPr/>
          </p:nvCxnSpPr>
          <p:spPr>
            <a:xfrm>
              <a:off x="6219645" y="2383752"/>
              <a:ext cx="905774" cy="4600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570008" y="4876800"/>
            <a:ext cx="24757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“DM1”</a:t>
            </a:r>
            <a:r>
              <a:rPr lang="en-US" sz="2000" dirty="0" smtClean="0"/>
              <a:t> = Diagnosed with DM1and showing symptoms</a:t>
            </a:r>
          </a:p>
        </p:txBody>
      </p:sp>
      <p:cxnSp>
        <p:nvCxnSpPr>
          <p:cNvPr id="16" name="Straight Connector 15"/>
          <p:cNvCxnSpPr>
            <a:endCxn id="7" idx="0"/>
          </p:cNvCxnSpPr>
          <p:nvPr/>
        </p:nvCxnSpPr>
        <p:spPr>
          <a:xfrm flipH="1">
            <a:off x="2807899" y="4413502"/>
            <a:ext cx="3066690" cy="46329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172309" y="4413502"/>
            <a:ext cx="2953110" cy="1478961"/>
            <a:chOff x="4172309" y="4413502"/>
            <a:chExt cx="2953110" cy="1478961"/>
          </a:xfrm>
        </p:grpSpPr>
        <p:sp>
          <p:nvSpPr>
            <p:cNvPr id="9" name="TextBox 8"/>
            <p:cNvSpPr txBox="1"/>
            <p:nvPr/>
          </p:nvSpPr>
          <p:spPr>
            <a:xfrm>
              <a:off x="4172309" y="4876800"/>
              <a:ext cx="2323382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“Pre-DM”</a:t>
              </a:r>
              <a:r>
                <a:rPr lang="en-US" sz="2000" dirty="0" smtClean="0"/>
                <a:t> = Diagnosed but no symptoms yet</a:t>
              </a:r>
            </a:p>
          </p:txBody>
        </p:sp>
        <p:cxnSp>
          <p:nvCxnSpPr>
            <p:cNvPr id="18" name="Straight Connector 17"/>
            <p:cNvCxnSpPr>
              <a:stCxn id="6" idx="2"/>
              <a:endCxn id="9" idx="0"/>
            </p:cNvCxnSpPr>
            <p:nvPr/>
          </p:nvCxnSpPr>
          <p:spPr>
            <a:xfrm flipH="1">
              <a:off x="5334000" y="4413502"/>
              <a:ext cx="1791419" cy="46329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616461" y="4413502"/>
            <a:ext cx="2475782" cy="1478961"/>
            <a:chOff x="6616461" y="4413502"/>
            <a:chExt cx="2475782" cy="1478961"/>
          </a:xfrm>
        </p:grpSpPr>
        <p:sp>
          <p:nvSpPr>
            <p:cNvPr id="10" name="TextBox 9"/>
            <p:cNvSpPr txBox="1"/>
            <p:nvPr/>
          </p:nvSpPr>
          <p:spPr>
            <a:xfrm>
              <a:off x="6616461" y="4876800"/>
              <a:ext cx="2475782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“At-Risk”</a:t>
              </a:r>
              <a:r>
                <a:rPr lang="en-US" sz="2000" dirty="0" smtClean="0"/>
                <a:t> = Family history of DM1, unsure on gene status</a:t>
              </a:r>
            </a:p>
          </p:txBody>
        </p:sp>
        <p:cxnSp>
          <p:nvCxnSpPr>
            <p:cNvPr id="21" name="Straight Connector 20"/>
            <p:cNvCxnSpPr>
              <a:endCxn id="10" idx="0"/>
            </p:cNvCxnSpPr>
            <p:nvPr/>
          </p:nvCxnSpPr>
          <p:spPr>
            <a:xfrm flipH="1">
              <a:off x="7854352" y="4413502"/>
              <a:ext cx="521898" cy="46329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48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CTG Repeat Length and Age of Onset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178134" y="4309504"/>
            <a:ext cx="9693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5-37</a:t>
            </a:r>
          </a:p>
          <a:p>
            <a:pPr algn="ctr"/>
            <a:r>
              <a:rPr lang="en-US" sz="1200" dirty="0" smtClean="0"/>
              <a:t>Normal Range</a:t>
            </a:r>
            <a:endParaRPr lang="en-US" sz="12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3084864" y="4309504"/>
            <a:ext cx="971760" cy="772942"/>
            <a:chOff x="3084865" y="5805150"/>
            <a:chExt cx="971760" cy="772942"/>
          </a:xfrm>
        </p:grpSpPr>
        <p:sp>
          <p:nvSpPr>
            <p:cNvPr id="60" name="TextBox 59"/>
            <p:cNvSpPr txBox="1"/>
            <p:nvPr/>
          </p:nvSpPr>
          <p:spPr>
            <a:xfrm>
              <a:off x="3087246" y="5805150"/>
              <a:ext cx="9693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38-49</a:t>
              </a:r>
            </a:p>
            <a:p>
              <a:pPr algn="ctr"/>
              <a:r>
                <a:rPr lang="en-US" sz="1200" dirty="0" smtClean="0"/>
                <a:t>Pre-mutation</a:t>
              </a:r>
              <a:endParaRPr lang="en-US" sz="1200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2699584" y="6191224"/>
              <a:ext cx="772149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056624" y="4310297"/>
            <a:ext cx="1064351" cy="772943"/>
            <a:chOff x="4056625" y="5805150"/>
            <a:chExt cx="1064351" cy="772943"/>
          </a:xfrm>
        </p:grpSpPr>
        <p:sp>
          <p:nvSpPr>
            <p:cNvPr id="57" name="TextBox 56"/>
            <p:cNvSpPr txBox="1"/>
            <p:nvPr/>
          </p:nvSpPr>
          <p:spPr>
            <a:xfrm>
              <a:off x="4056625" y="5805150"/>
              <a:ext cx="10643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50-150</a:t>
              </a:r>
            </a:p>
            <a:p>
              <a:pPr algn="ctr"/>
              <a:r>
                <a:rPr lang="en-US" sz="1200" dirty="0" smtClean="0"/>
                <a:t>Late Onset</a:t>
              </a:r>
              <a:endParaRPr lang="en-US" sz="1200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5400000">
              <a:off x="3671344" y="6191225"/>
              <a:ext cx="772149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120975" y="4309504"/>
            <a:ext cx="1041577" cy="772944"/>
            <a:chOff x="5120976" y="5805150"/>
            <a:chExt cx="1041577" cy="772944"/>
          </a:xfrm>
        </p:grpSpPr>
        <p:sp>
          <p:nvSpPr>
            <p:cNvPr id="56" name="TextBox 55"/>
            <p:cNvSpPr txBox="1"/>
            <p:nvPr/>
          </p:nvSpPr>
          <p:spPr>
            <a:xfrm>
              <a:off x="5120976" y="5805150"/>
              <a:ext cx="10415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150-800</a:t>
              </a:r>
            </a:p>
            <a:p>
              <a:pPr algn="ctr"/>
              <a:r>
                <a:rPr lang="en-US" sz="1200" dirty="0" smtClean="0"/>
                <a:t>Adult Onset</a:t>
              </a:r>
              <a:endParaRPr lang="en-US" sz="1200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>
              <a:off x="4735695" y="6191226"/>
              <a:ext cx="772149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350332" y="4311091"/>
            <a:ext cx="1067526" cy="772945"/>
            <a:chOff x="6350333" y="5805150"/>
            <a:chExt cx="1067526" cy="772945"/>
          </a:xfrm>
        </p:grpSpPr>
        <p:sp>
          <p:nvSpPr>
            <p:cNvPr id="54" name="TextBox 53"/>
            <p:cNvSpPr txBox="1"/>
            <p:nvPr/>
          </p:nvSpPr>
          <p:spPr>
            <a:xfrm>
              <a:off x="6351920" y="5805150"/>
              <a:ext cx="10659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800-1000</a:t>
              </a:r>
            </a:p>
            <a:p>
              <a:pPr algn="ctr"/>
              <a:r>
                <a:rPr lang="en-US" sz="1200" dirty="0" smtClean="0"/>
                <a:t>Childhood Onset</a:t>
              </a:r>
              <a:endParaRPr lang="en-US" sz="1200" dirty="0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5400000">
              <a:off x="5965052" y="6191227"/>
              <a:ext cx="772149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7417858" y="4311887"/>
            <a:ext cx="1076480" cy="772946"/>
            <a:chOff x="7468734" y="5805150"/>
            <a:chExt cx="1076480" cy="772946"/>
          </a:xfrm>
        </p:grpSpPr>
        <p:sp>
          <p:nvSpPr>
            <p:cNvPr id="53" name="TextBox 52"/>
            <p:cNvSpPr txBox="1"/>
            <p:nvPr/>
          </p:nvSpPr>
          <p:spPr>
            <a:xfrm>
              <a:off x="7468734" y="5805150"/>
              <a:ext cx="10764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&gt;1000</a:t>
              </a:r>
            </a:p>
            <a:p>
              <a:pPr algn="ctr"/>
              <a:r>
                <a:rPr lang="en-US" sz="1200" dirty="0" smtClean="0"/>
                <a:t>Congenital Onset</a:t>
              </a:r>
              <a:endParaRPr lang="en-US" sz="1200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7083453" y="6191228"/>
              <a:ext cx="772149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79146" y="3069332"/>
            <a:ext cx="7619307" cy="1180757"/>
            <a:chOff x="636303" y="4777630"/>
            <a:chExt cx="7619307" cy="1180757"/>
          </a:xfrm>
        </p:grpSpPr>
        <p:grpSp>
          <p:nvGrpSpPr>
            <p:cNvPr id="24" name="Group 23"/>
            <p:cNvGrpSpPr/>
            <p:nvPr/>
          </p:nvGrpSpPr>
          <p:grpSpPr>
            <a:xfrm>
              <a:off x="1908291" y="4777630"/>
              <a:ext cx="6220319" cy="634969"/>
              <a:chOff x="1908291" y="1850866"/>
              <a:chExt cx="6220319" cy="634969"/>
            </a:xfrm>
          </p:grpSpPr>
          <p:sp>
            <p:nvSpPr>
              <p:cNvPr id="25" name="Right Arrow 24"/>
              <p:cNvSpPr/>
              <p:nvPr/>
            </p:nvSpPr>
            <p:spPr>
              <a:xfrm rot="10800000">
                <a:off x="1908291" y="1850866"/>
                <a:ext cx="6220319" cy="634969"/>
              </a:xfrm>
              <a:prstGeom prst="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hemeClr val="accent1">
                    <a:shade val="80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47122" y="1957943"/>
                <a:ext cx="2796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Age of Onset</a:t>
                </a:r>
                <a:endParaRPr lang="en-US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035291" y="5323418"/>
              <a:ext cx="6220319" cy="634969"/>
              <a:chOff x="2035291" y="2485835"/>
              <a:chExt cx="6220319" cy="634969"/>
            </a:xfrm>
          </p:grpSpPr>
          <p:sp>
            <p:nvSpPr>
              <p:cNvPr id="28" name="Right Arrow 27"/>
              <p:cNvSpPr/>
              <p:nvPr/>
            </p:nvSpPr>
            <p:spPr>
              <a:xfrm>
                <a:off x="2035291" y="2485835"/>
                <a:ext cx="6220319" cy="634969"/>
              </a:xfrm>
              <a:prstGeom prst="rightArrow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hemeClr val="accent1">
                    <a:shade val="80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747122" y="2598235"/>
                <a:ext cx="2796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Number of CTG Repeats</a:t>
                </a:r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36303" y="5227934"/>
              <a:ext cx="1398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DM1</a:t>
              </a:r>
              <a:endParaRPr lang="en-US" b="1" u="sng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4058212" y="4033515"/>
            <a:ext cx="2295297" cy="13666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83" y="5589916"/>
            <a:ext cx="353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*Age of onset at least 21 for “adult-onset”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 Design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86927" y="3597215"/>
            <a:ext cx="2320507" cy="2547956"/>
            <a:chOff x="1086927" y="3597215"/>
            <a:chExt cx="2320507" cy="254795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824450" y="3597215"/>
              <a:ext cx="0" cy="7936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86927" y="4390845"/>
              <a:ext cx="2320507" cy="175432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Year 1 Visit: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Brain and Leg MRI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Neuropsychological Testing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Neurophysiological Measures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59834" y="3597215"/>
            <a:ext cx="2320507" cy="2547956"/>
            <a:chOff x="1086927" y="3597215"/>
            <a:chExt cx="2320507" cy="254795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4450" y="3597215"/>
              <a:ext cx="0" cy="7936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86927" y="4390845"/>
              <a:ext cx="2320507" cy="175432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Year 2 Visit: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Brain and Leg MRI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Neuropsychological Testing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Neurophysiological Measures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52867" y="3597215"/>
            <a:ext cx="2320507" cy="2547956"/>
            <a:chOff x="1086927" y="3597215"/>
            <a:chExt cx="2320507" cy="254795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824450" y="3597215"/>
              <a:ext cx="0" cy="7936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86927" y="4390845"/>
              <a:ext cx="2320507" cy="175432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Year 3 Visit: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Brain and Leg MRI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Neuropsychological Testing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Neurophysiological Measures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97811" y="2270353"/>
            <a:ext cx="2311880" cy="1016313"/>
            <a:chOff x="1897811" y="2270353"/>
            <a:chExt cx="2311880" cy="1016313"/>
          </a:xfrm>
        </p:grpSpPr>
        <p:sp>
          <p:nvSpPr>
            <p:cNvPr id="21" name="Left Brace 20"/>
            <p:cNvSpPr/>
            <p:nvPr/>
          </p:nvSpPr>
          <p:spPr>
            <a:xfrm rot="5400000">
              <a:off x="2730260" y="1807236"/>
              <a:ext cx="646981" cy="2311880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93033" y="2270353"/>
              <a:ext cx="1121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Year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62091" y="2270354"/>
            <a:ext cx="2311880" cy="1016313"/>
            <a:chOff x="1897811" y="2270353"/>
            <a:chExt cx="2311880" cy="1016313"/>
          </a:xfrm>
        </p:grpSpPr>
        <p:sp>
          <p:nvSpPr>
            <p:cNvPr id="25" name="Left Brace 24"/>
            <p:cNvSpPr/>
            <p:nvPr/>
          </p:nvSpPr>
          <p:spPr>
            <a:xfrm rot="5400000">
              <a:off x="2730260" y="1807236"/>
              <a:ext cx="646981" cy="2311880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93033" y="2270353"/>
              <a:ext cx="1121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Year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24450" y="3114788"/>
            <a:ext cx="6220319" cy="634969"/>
            <a:chOff x="1824450" y="3114788"/>
            <a:chExt cx="6220319" cy="634969"/>
          </a:xfrm>
        </p:grpSpPr>
        <p:sp>
          <p:nvSpPr>
            <p:cNvPr id="7" name="Right Arrow 6"/>
            <p:cNvSpPr/>
            <p:nvPr/>
          </p:nvSpPr>
          <p:spPr>
            <a:xfrm>
              <a:off x="1824450" y="3114788"/>
              <a:ext cx="6220319" cy="634969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/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1">
                  <a:shade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57435" y="3241937"/>
              <a:ext cx="1354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32870" y="1602304"/>
            <a:ext cx="478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* 3-Year Longitudinal Study Design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100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Outline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Iowa DM1 Brain Research Study: What and Why?</a:t>
            </a:r>
          </a:p>
          <a:p>
            <a:r>
              <a:rPr lang="en-US" dirty="0" smtClean="0"/>
              <a:t>Lesson on brain anatomy</a:t>
            </a:r>
          </a:p>
          <a:p>
            <a:r>
              <a:rPr lang="en-US" dirty="0" smtClean="0"/>
              <a:t>Iowa DM1 Brain Research Study: What and How?</a:t>
            </a:r>
          </a:p>
          <a:p>
            <a:r>
              <a:rPr lang="en-US" dirty="0" smtClean="0"/>
              <a:t>How does DM1 affect the brain?</a:t>
            </a:r>
          </a:p>
          <a:p>
            <a:r>
              <a:rPr lang="en-US" dirty="0" smtClean="0"/>
              <a:t>Does this change over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DM1 Study MRI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MRI sequences to be obtained are:</a:t>
            </a:r>
          </a:p>
          <a:p>
            <a:pPr lvl="1"/>
            <a:r>
              <a:rPr lang="en-US" dirty="0" smtClean="0"/>
              <a:t>T1 (structural)</a:t>
            </a:r>
          </a:p>
          <a:p>
            <a:pPr lvl="1"/>
            <a:r>
              <a:rPr lang="en-US" dirty="0" smtClean="0"/>
              <a:t>T2 (structural)</a:t>
            </a:r>
          </a:p>
          <a:p>
            <a:pPr lvl="1"/>
            <a:r>
              <a:rPr lang="en-US" dirty="0" smtClean="0"/>
              <a:t>FLAIR (white matter lesion load)</a:t>
            </a:r>
          </a:p>
          <a:p>
            <a:pPr lvl="1"/>
            <a:r>
              <a:rPr lang="en-US" dirty="0" smtClean="0"/>
              <a:t>Diffusion Tensor Imaging (DTI; white matter microstructure)</a:t>
            </a:r>
          </a:p>
          <a:p>
            <a:pPr lvl="1"/>
            <a:r>
              <a:rPr lang="en-US" dirty="0" smtClean="0"/>
              <a:t>Diffusion Kurtosis Imaging (DKI; white matter microstructure)</a:t>
            </a:r>
          </a:p>
          <a:p>
            <a:pPr lvl="1"/>
            <a:r>
              <a:rPr lang="en-US" dirty="0" smtClean="0"/>
              <a:t>Resting-State functional connectivity </a:t>
            </a:r>
            <a:r>
              <a:rPr lang="en-US" dirty="0" err="1" smtClean="0"/>
              <a:t>fMRI</a:t>
            </a:r>
            <a:r>
              <a:rPr lang="en-US" dirty="0" smtClean="0"/>
              <a:t> (functional connectivity)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Visit #1 Sample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06212" y="4552510"/>
            <a:ext cx="7498080" cy="57989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2400" dirty="0" smtClean="0"/>
              <a:t>* Disease Duration (DD) = Age – Time of Onset of Symptoms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361490"/>
              </p:ext>
            </p:extLst>
          </p:nvPr>
        </p:nvGraphicFramePr>
        <p:xfrm>
          <a:off x="1524000" y="1397000"/>
          <a:ext cx="658085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668"/>
                <a:gridCol w="1839567"/>
                <a:gridCol w="219361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DM1</a:t>
                      </a:r>
                    </a:p>
                    <a:p>
                      <a:pPr algn="ctr"/>
                      <a:r>
                        <a:rPr lang="en-US" dirty="0" smtClean="0"/>
                        <a:t>(n =</a:t>
                      </a:r>
                      <a:r>
                        <a:rPr lang="en-US" baseline="0" dirty="0" smtClean="0"/>
                        <a:t> 30)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</a:p>
                    <a:p>
                      <a:pPr algn="ctr"/>
                      <a:r>
                        <a:rPr lang="en-US" dirty="0" smtClean="0"/>
                        <a:t>(n = 30)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47.0 (9.6)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45.5 (13.2)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Sex (F/M)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17/13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r>
                        <a:rPr lang="en-US" baseline="0" dirty="0" smtClean="0"/>
                        <a:t> Since Diagnosis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 (6.5)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 Duration (DD)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12.4 (7.4)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CTG Repeat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</a:t>
                      </a:r>
                      <a:r>
                        <a:rPr lang="en-US" baseline="0" dirty="0" smtClean="0"/>
                        <a:t> (years)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15.5</a:t>
                      </a:r>
                      <a:r>
                        <a:rPr lang="en-US" baseline="0" dirty="0" smtClean="0"/>
                        <a:t> (2.5)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16.0 (2.4)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1884533" y="4942619"/>
            <a:ext cx="6220319" cy="1196005"/>
            <a:chOff x="1884533" y="4942619"/>
            <a:chExt cx="6220319" cy="1196005"/>
          </a:xfrm>
        </p:grpSpPr>
        <p:grpSp>
          <p:nvGrpSpPr>
            <p:cNvPr id="7" name="Group 6"/>
            <p:cNvGrpSpPr/>
            <p:nvPr/>
          </p:nvGrpSpPr>
          <p:grpSpPr>
            <a:xfrm>
              <a:off x="1884533" y="4942619"/>
              <a:ext cx="6220319" cy="634969"/>
              <a:chOff x="2109123" y="5314524"/>
              <a:chExt cx="6220319" cy="634969"/>
            </a:xfrm>
          </p:grpSpPr>
          <p:sp>
            <p:nvSpPr>
              <p:cNvPr id="5" name="Right Arrow 4"/>
              <p:cNvSpPr/>
              <p:nvPr/>
            </p:nvSpPr>
            <p:spPr>
              <a:xfrm>
                <a:off x="2109123" y="5314524"/>
                <a:ext cx="6220319" cy="634969"/>
              </a:xfrm>
              <a:prstGeom prst="rightArrow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hemeClr val="accent1">
                    <a:shade val="80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562408" y="5447342"/>
                <a:ext cx="1302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Age (years)</a:t>
                </a:r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57732" y="5464492"/>
              <a:ext cx="474453" cy="664640"/>
              <a:chOff x="2721633" y="5639666"/>
              <a:chExt cx="474453" cy="66464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958860" y="5639666"/>
                <a:ext cx="0" cy="2953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721633" y="5934974"/>
                <a:ext cx="4744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10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371488" y="5464492"/>
              <a:ext cx="474453" cy="674132"/>
              <a:chOff x="3483632" y="5639666"/>
              <a:chExt cx="474453" cy="674132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720859" y="5639666"/>
                <a:ext cx="0" cy="2953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483632" y="5944466"/>
                <a:ext cx="4744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20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166255" y="5464492"/>
              <a:ext cx="474453" cy="664640"/>
              <a:chOff x="4239881" y="5649158"/>
              <a:chExt cx="474453" cy="66464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477108" y="5649158"/>
                <a:ext cx="0" cy="2953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239881" y="5944466"/>
                <a:ext cx="4744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994692" y="5460789"/>
              <a:ext cx="474453" cy="664640"/>
              <a:chOff x="4239881" y="5649158"/>
              <a:chExt cx="474453" cy="66464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477108" y="5649158"/>
                <a:ext cx="0" cy="2953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239881" y="5944466"/>
                <a:ext cx="4744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40</a:t>
                </a:r>
                <a:endParaRPr 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742315" y="5464492"/>
              <a:ext cx="474453" cy="664640"/>
              <a:chOff x="4239881" y="5649158"/>
              <a:chExt cx="474453" cy="66464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477108" y="5649158"/>
                <a:ext cx="0" cy="2953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239881" y="5944466"/>
                <a:ext cx="4744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</a:t>
                </a:r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510065" y="5456680"/>
              <a:ext cx="474453" cy="664640"/>
              <a:chOff x="4239881" y="5649158"/>
              <a:chExt cx="474453" cy="66464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477108" y="5649158"/>
                <a:ext cx="0" cy="2953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239881" y="5944466"/>
                <a:ext cx="4744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6</a:t>
                </a:r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908430" y="5075437"/>
            <a:ext cx="2677782" cy="1614500"/>
            <a:chOff x="4908430" y="5075437"/>
            <a:chExt cx="2677782" cy="1614500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5595669" y="5075437"/>
              <a:ext cx="7187" cy="10631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984518" y="5075437"/>
              <a:ext cx="11503" cy="105369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08430" y="6228272"/>
              <a:ext cx="1388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 smtClean="0"/>
                <a:t>Age at Onset of Symptoms</a:t>
              </a:r>
              <a:endParaRPr lang="en-US" sz="1200" b="1" u="sng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05830" y="6228271"/>
              <a:ext cx="1180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 smtClean="0"/>
                <a:t>Current Age</a:t>
              </a:r>
              <a:endParaRPr lang="en-US" sz="1200" b="1" u="sng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02856" y="5103919"/>
              <a:ext cx="1381662" cy="31236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42241" y="5085974"/>
              <a:ext cx="1353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DD (years)</a:t>
              </a:r>
              <a:endParaRPr lang="en-US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 matter health and structure in the brain will be disrupted in patients with DM1.</a:t>
            </a:r>
          </a:p>
          <a:p>
            <a:r>
              <a:rPr lang="en-US" dirty="0" smtClean="0"/>
              <a:t>Disease Duration (DD) will predict white matter health: </a:t>
            </a:r>
            <a:r>
              <a:rPr lang="en-US" b="1" u="sng" dirty="0" smtClean="0"/>
              <a:t>The longer you have had the disease, the more disrupted the white matter.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Outline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Iowa DM1 Brain Research Study: What and Why?</a:t>
            </a:r>
          </a:p>
          <a:p>
            <a:r>
              <a:rPr lang="en-US" dirty="0" smtClean="0"/>
              <a:t>Lesson on brain anatomy</a:t>
            </a:r>
          </a:p>
          <a:p>
            <a:r>
              <a:rPr lang="en-US" dirty="0" smtClean="0"/>
              <a:t>Iowa DM1 Brain Research Study: What and How?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does DM1 affect the brain?</a:t>
            </a:r>
          </a:p>
          <a:p>
            <a:r>
              <a:rPr lang="en-US" dirty="0" smtClean="0"/>
              <a:t>Does this change over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175511" y="137652"/>
            <a:ext cx="7766123" cy="9906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en-US" dirty="0" smtClean="0">
                <a:ea typeface="ＭＳ Ｐゴシック" charset="0"/>
              </a:rPr>
              <a:t>In DM1, the White Matter is Affected Most</a:t>
            </a:r>
            <a:endParaRPr lang="en-US" dirty="0">
              <a:ea typeface="ＭＳ Ｐゴシック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5359078" y="1686929"/>
            <a:ext cx="3310360" cy="4657221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DM1 patients have more white matter lesions than controls that are matched by sex and age</a:t>
            </a:r>
          </a:p>
          <a:p>
            <a:pPr lvl="1"/>
            <a:r>
              <a:rPr lang="en-US" dirty="0" smtClean="0"/>
              <a:t>Control scan in Yellow box</a:t>
            </a:r>
          </a:p>
          <a:p>
            <a:pPr lvl="1"/>
            <a:r>
              <a:rPr lang="en-US" dirty="0" smtClean="0"/>
              <a:t>Patient scan in red box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4643" y="2012986"/>
            <a:ext cx="4815067" cy="3618621"/>
            <a:chOff x="49868" y="1679610"/>
            <a:chExt cx="4815067" cy="3618621"/>
          </a:xfrm>
        </p:grpSpPr>
        <p:grpSp>
          <p:nvGrpSpPr>
            <p:cNvPr id="9" name="Group 8"/>
            <p:cNvGrpSpPr/>
            <p:nvPr/>
          </p:nvGrpSpPr>
          <p:grpSpPr>
            <a:xfrm>
              <a:off x="49868" y="1679610"/>
              <a:ext cx="4815067" cy="3611301"/>
              <a:chOff x="49868" y="1679610"/>
              <a:chExt cx="4815067" cy="361130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68" y="1679610"/>
                <a:ext cx="4815067" cy="3611301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9868" y="1679610"/>
                <a:ext cx="2519712" cy="3611301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662177" y="1686930"/>
              <a:ext cx="2202758" cy="36113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93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067417" y="137652"/>
            <a:ext cx="7874217" cy="9906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en-US" dirty="0" smtClean="0">
                <a:ea typeface="ＭＳ Ｐゴシック" charset="0"/>
              </a:rPr>
              <a:t>In DM1, the White Matter is Affected Most</a:t>
            </a:r>
            <a:endParaRPr lang="en-US" dirty="0">
              <a:ea typeface="ＭＳ Ｐゴシック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1067418" y="1801025"/>
            <a:ext cx="3107677" cy="3717066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MRI measures show that subjects with DM1 had LOWER white matter volumes compared to 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3341" y="6036374"/>
            <a:ext cx="488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*ANCOVA controlling for age, gender, and ICV, F= 8.02, p&lt;0.01</a:t>
            </a:r>
            <a:endParaRPr lang="en-US" sz="140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31" y="1792399"/>
            <a:ext cx="4310453" cy="372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4549" y="3442174"/>
            <a:ext cx="4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*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586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067417" y="137652"/>
            <a:ext cx="7874217" cy="9906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en-US" dirty="0" smtClean="0">
                <a:ea typeface="ＭＳ Ｐゴシック" charset="0"/>
              </a:rPr>
              <a:t>In DM1, the White Matter is Affected Most</a:t>
            </a:r>
            <a:endParaRPr lang="en-US" dirty="0">
              <a:ea typeface="ＭＳ Ｐゴシック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1067418" y="1801025"/>
            <a:ext cx="3107677" cy="3717066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DTI Measure</a:t>
            </a:r>
          </a:p>
          <a:p>
            <a:pPr lvl="1"/>
            <a:r>
              <a:rPr lang="en-US" dirty="0" smtClean="0"/>
              <a:t>Higher FA means straighter white matter fibers</a:t>
            </a:r>
          </a:p>
          <a:p>
            <a:pPr lvl="1"/>
            <a:r>
              <a:rPr lang="en-US" dirty="0" smtClean="0"/>
              <a:t>Higher is BETTER</a:t>
            </a:r>
          </a:p>
          <a:p>
            <a:r>
              <a:rPr lang="en-US" dirty="0" smtClean="0"/>
              <a:t>DM1 subjects have lower FA than controls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72587420"/>
              </p:ext>
            </p:extLst>
          </p:nvPr>
        </p:nvGraphicFramePr>
        <p:xfrm>
          <a:off x="4175096" y="1721091"/>
          <a:ext cx="4664104" cy="379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04986" y="3384144"/>
            <a:ext cx="4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*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823341" y="6036374"/>
            <a:ext cx="47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*ANCOVA controlling for age and gender, F= 62.58, p&lt;0.0001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78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214082" y="140833"/>
            <a:ext cx="7929917" cy="9906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en-US" dirty="0" smtClean="0">
                <a:ea typeface="ＭＳ Ｐゴシック" charset="0"/>
              </a:rPr>
              <a:t>What is affected by changes in brain white matter?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4501625" y="1904913"/>
            <a:ext cx="4072896" cy="4060356"/>
            <a:chOff x="3499440" y="1958279"/>
            <a:chExt cx="4072896" cy="4060356"/>
          </a:xfrm>
          <a:effectLst/>
        </p:grpSpPr>
        <p:sp>
          <p:nvSpPr>
            <p:cNvPr id="34" name="TextBox 33"/>
            <p:cNvSpPr txBox="1"/>
            <p:nvPr/>
          </p:nvSpPr>
          <p:spPr>
            <a:xfrm rot="16200000">
              <a:off x="2481294" y="2976425"/>
              <a:ext cx="24056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Thinking Skills Score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2723820" y="3109854"/>
              <a:ext cx="26445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/>
                  </a:solidFill>
                </a:rPr>
                <a:t>Lower                Higher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36471" y="5372304"/>
              <a:ext cx="240562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DTI Measure of White Matter Health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84372" y="5002972"/>
              <a:ext cx="28879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/>
                  </a:solidFill>
                </a:rPr>
                <a:t>Lower               Higher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4684372" y="4910314"/>
              <a:ext cx="2734469" cy="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/>
          <p:cNvCxnSpPr/>
          <p:nvPr/>
        </p:nvCxnSpPr>
        <p:spPr>
          <a:xfrm flipV="1">
            <a:off x="5232965" y="1747658"/>
            <a:ext cx="0" cy="29413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01624" y="6149935"/>
            <a:ext cx="47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*Pearson for age, gender, and eduction, r = 0.788, p&lt;0.0001</a:t>
            </a:r>
            <a:endParaRPr lang="en-US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3" b="6387"/>
          <a:stretch/>
        </p:blipFill>
        <p:spPr bwMode="auto">
          <a:xfrm>
            <a:off x="5383614" y="1614832"/>
            <a:ext cx="3455586" cy="3074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1393947" y="1601872"/>
            <a:ext cx="3107677" cy="3717066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Thinking skills</a:t>
            </a:r>
          </a:p>
          <a:p>
            <a:r>
              <a:rPr lang="en-US" dirty="0" smtClean="0"/>
              <a:t>DTI Measure</a:t>
            </a:r>
          </a:p>
          <a:p>
            <a:pPr lvl="1"/>
            <a:r>
              <a:rPr lang="en-US" dirty="0" smtClean="0"/>
              <a:t>How “straight” the “roads” are in your white matter</a:t>
            </a:r>
          </a:p>
          <a:p>
            <a:r>
              <a:rPr lang="en-US" dirty="0" smtClean="0"/>
              <a:t>The lower the DTI measure, the lower the thinking skills score.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Outline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Iowa DM1 Brain Research Study: What and Why?</a:t>
            </a:r>
          </a:p>
          <a:p>
            <a:r>
              <a:rPr lang="en-US" dirty="0" smtClean="0"/>
              <a:t>Lesson on brain anatomy</a:t>
            </a:r>
          </a:p>
          <a:p>
            <a:r>
              <a:rPr lang="en-US" dirty="0" smtClean="0"/>
              <a:t>Iowa DM1 Brain Research Study: What and How?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How does DM1 affect the brain?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Does this change over time?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Does the white matter get less healthy over time?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44" y="1628642"/>
            <a:ext cx="3688656" cy="2956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0725" y="5836340"/>
            <a:ext cx="5805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* The longer the disease duration, the more affected the white matter in DM1</a:t>
            </a:r>
            <a:endParaRPr lang="en-US" sz="2400" b="1" u="sng" dirty="0"/>
          </a:p>
        </p:txBody>
      </p:sp>
      <p:grpSp>
        <p:nvGrpSpPr>
          <p:cNvPr id="5" name="Group 32"/>
          <p:cNvGrpSpPr/>
          <p:nvPr/>
        </p:nvGrpSpPr>
        <p:grpSpPr>
          <a:xfrm>
            <a:off x="1466586" y="1628642"/>
            <a:ext cx="4937930" cy="4166274"/>
            <a:chOff x="3348352" y="1958278"/>
            <a:chExt cx="4417382" cy="3746112"/>
          </a:xfrm>
          <a:effectLst/>
        </p:grpSpPr>
        <p:sp>
          <p:nvSpPr>
            <p:cNvPr id="6" name="TextBox 5"/>
            <p:cNvSpPr txBox="1"/>
            <p:nvPr/>
          </p:nvSpPr>
          <p:spPr>
            <a:xfrm rot="16200000">
              <a:off x="2434638" y="2871992"/>
              <a:ext cx="2405623" cy="5781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DTI Measure of White Matter Health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723821" y="3129321"/>
              <a:ext cx="2644588" cy="3303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/>
                  </a:solidFill>
                </a:rPr>
                <a:t>Lower                Higher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6472" y="5372304"/>
              <a:ext cx="2635865" cy="3320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Disease Duration (in years)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84372" y="5002972"/>
              <a:ext cx="2887964" cy="3320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/>
                  </a:solidFill>
                </a:rPr>
                <a:t>Shorter			Longer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684372" y="4910314"/>
              <a:ext cx="3081362" cy="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 flipV="1">
            <a:off x="2621257" y="1644153"/>
            <a:ext cx="0" cy="29413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Outline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Iowa DM1 Brain Research Study: What and Why?</a:t>
            </a:r>
          </a:p>
          <a:p>
            <a:r>
              <a:rPr lang="en-US" dirty="0" smtClean="0"/>
              <a:t>Lesson on brain anatomy</a:t>
            </a:r>
          </a:p>
          <a:p>
            <a:r>
              <a:rPr lang="en-US" dirty="0" smtClean="0"/>
              <a:t>Iowa DM1 Brain Research Study: What and How?</a:t>
            </a:r>
          </a:p>
          <a:p>
            <a:r>
              <a:rPr lang="en-US" dirty="0" smtClean="0"/>
              <a:t>How does DM1 affect the brain?</a:t>
            </a:r>
          </a:p>
          <a:p>
            <a:r>
              <a:rPr lang="en-US" dirty="0" smtClean="0"/>
              <a:t>Does this change over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375" y="228600"/>
            <a:ext cx="8162129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Does the White Matter get less healthy over time?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35608" y="1219200"/>
            <a:ext cx="7498080" cy="2710329"/>
          </a:xfrm>
        </p:spPr>
        <p:txBody>
          <a:bodyPr>
            <a:normAutofit/>
          </a:bodyPr>
          <a:lstStyle/>
          <a:p>
            <a:r>
              <a:rPr lang="en-US" sz="2700" dirty="0" smtClean="0"/>
              <a:t>We divided our research participants into groups, based upon how long they had symptoms of DM1.</a:t>
            </a:r>
          </a:p>
          <a:p>
            <a:r>
              <a:rPr lang="en-US" sz="2700" dirty="0" smtClean="0"/>
              <a:t>Disease duration – determined by the age at which symptoms first started (not age of diagnosis)</a:t>
            </a:r>
            <a:endParaRPr lang="en-US" sz="2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67090"/>
              </p:ext>
            </p:extLst>
          </p:nvPr>
        </p:nvGraphicFramePr>
        <p:xfrm>
          <a:off x="1435608" y="4107032"/>
          <a:ext cx="7046259" cy="239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761130"/>
                <a:gridCol w="708212"/>
                <a:gridCol w="11385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Group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Duration of Disease (DD)</a:t>
                      </a:r>
                    </a:p>
                    <a:p>
                      <a:pPr algn="ctr"/>
                      <a:r>
                        <a:rPr lang="en-US" b="1" dirty="0" smtClean="0"/>
                        <a:t>Mean (range)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Age</a:t>
                      </a:r>
                    </a:p>
                    <a:p>
                      <a:pPr algn="ctr"/>
                      <a:r>
                        <a:rPr lang="en-US" b="1" dirty="0" smtClean="0"/>
                        <a:t>Mean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applicable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 (DD short)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1.87 (0 – 4.4)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2 (DD medium)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10.01 (6.3 – 15.2)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3 (DD long)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22.7 (19.0 – 25.4)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6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953" y="228600"/>
            <a:ext cx="8228551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Does the White Matter get less healthy over time?</a:t>
            </a:r>
            <a:endParaRPr lang="en-US" sz="3600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305165" y="1551702"/>
            <a:ext cx="2428001" cy="4495800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Even patients VERY early in the disease have decreased DTI measure</a:t>
            </a:r>
          </a:p>
          <a:p>
            <a:r>
              <a:rPr lang="en-US" dirty="0" smtClean="0"/>
              <a:t>The longer the disease, the lower the measure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872596" y="1405077"/>
            <a:ext cx="6271404" cy="4776333"/>
            <a:chOff x="5209520" y="1600200"/>
            <a:chExt cx="6259117" cy="4955413"/>
          </a:xfrm>
        </p:grpSpPr>
        <p:grpSp>
          <p:nvGrpSpPr>
            <p:cNvPr id="23" name="Group 22"/>
            <p:cNvGrpSpPr/>
            <p:nvPr/>
          </p:nvGrpSpPr>
          <p:grpSpPr>
            <a:xfrm>
              <a:off x="5209520" y="1600200"/>
              <a:ext cx="6259117" cy="4955413"/>
              <a:chOff x="7648" y="1685643"/>
              <a:chExt cx="6259117" cy="495541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7648" y="1685643"/>
                <a:ext cx="6259117" cy="4752975"/>
                <a:chOff x="7648" y="1685643"/>
                <a:chExt cx="6259117" cy="4752975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165" y="1685643"/>
                  <a:ext cx="5943600" cy="4752975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 rot="16200000">
                  <a:off x="-1624838" y="3350346"/>
                  <a:ext cx="3896007" cy="63103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DTI Measure</a:t>
                  </a:r>
                </a:p>
                <a:p>
                  <a:pPr algn="ctr"/>
                  <a:r>
                    <a:rPr lang="en-US" b="1" dirty="0" smtClean="0"/>
                    <a:t>      Worse                       Better</a:t>
                  </a:r>
                  <a:endParaRPr lang="en-US" b="1" dirty="0"/>
                </a:p>
              </p:txBody>
            </p:sp>
            <p:sp>
              <p:nvSpPr>
                <p:cNvPr id="17" name="Left Bracket 16"/>
                <p:cNvSpPr/>
                <p:nvPr/>
              </p:nvSpPr>
              <p:spPr>
                <a:xfrm rot="5400000">
                  <a:off x="2335769" y="1548656"/>
                  <a:ext cx="120096" cy="1196789"/>
                </a:xfrm>
                <a:prstGeom prst="leftBracket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Left Bracket 17"/>
                <p:cNvSpPr/>
                <p:nvPr/>
              </p:nvSpPr>
              <p:spPr>
                <a:xfrm rot="16200000">
                  <a:off x="2881730" y="3366213"/>
                  <a:ext cx="224964" cy="2398060"/>
                </a:xfrm>
                <a:prstGeom prst="leftBracket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256863" y="4581321"/>
                  <a:ext cx="1322295" cy="4789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*</a:t>
                  </a:r>
                  <a:r>
                    <a:rPr lang="en-US" dirty="0" smtClean="0"/>
                    <a:t> </a:t>
                  </a:r>
                  <a:r>
                    <a:rPr lang="en-US" sz="1600" dirty="0" smtClean="0"/>
                    <a:t>p&lt;0.001</a:t>
                  </a:r>
                  <a:endParaRPr lang="en-US" sz="1600" dirty="0"/>
                </a:p>
              </p:txBody>
            </p:sp>
            <p:sp>
              <p:nvSpPr>
                <p:cNvPr id="21" name="Left Bracket 20"/>
                <p:cNvSpPr/>
                <p:nvPr/>
              </p:nvSpPr>
              <p:spPr>
                <a:xfrm rot="16200000">
                  <a:off x="3466676" y="3512177"/>
                  <a:ext cx="224964" cy="3563472"/>
                </a:xfrm>
                <a:prstGeom prst="leftBracket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955177" y="5970492"/>
                <a:ext cx="5212977" cy="6705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r>
                  <a:rPr lang="en-US" b="1" dirty="0" smtClean="0"/>
                  <a:t>Control	   Short            Medium         Long</a:t>
                </a:r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                       DD 		   DD		</a:t>
                </a:r>
                <a:r>
                  <a:rPr lang="en-US" b="1" dirty="0"/>
                  <a:t> </a:t>
                </a:r>
                <a:r>
                  <a:rPr lang="en-US" b="1" dirty="0" smtClean="0"/>
                  <a:t>DD</a:t>
                </a:r>
                <a:endParaRPr lang="en-US" b="1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646332" y="1837765"/>
                <a:ext cx="8965" cy="379935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896034" y="1688349"/>
                <a:ext cx="1322295" cy="478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*</a:t>
                </a:r>
                <a:r>
                  <a:rPr lang="en-US" dirty="0" smtClean="0"/>
                  <a:t> </a:t>
                </a:r>
                <a:r>
                  <a:rPr lang="en-US" sz="1600" dirty="0" smtClean="0"/>
                  <a:t>p=0.01</a:t>
                </a:r>
                <a:endParaRPr lang="en-US" sz="16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8104899" y="5316051"/>
              <a:ext cx="1322295" cy="478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*</a:t>
              </a:r>
              <a:r>
                <a:rPr lang="en-US" dirty="0" smtClean="0"/>
                <a:t> </a:t>
              </a:r>
              <a:r>
                <a:rPr lang="en-US" sz="1600" dirty="0" smtClean="0"/>
                <a:t>p&lt;0.001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31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134976" y="137652"/>
            <a:ext cx="7528364" cy="990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en-US" dirty="0" smtClean="0">
                <a:ea typeface="ＭＳ Ｐゴシック" charset="0"/>
              </a:rPr>
              <a:t>Take-Home Message</a:t>
            </a:r>
            <a:endParaRPr lang="en-US" dirty="0">
              <a:ea typeface="ＭＳ Ｐゴシック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1134976" y="1583356"/>
            <a:ext cx="7806659" cy="4495800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en-US" sz="2400" dirty="0" smtClean="0"/>
              <a:t>These measures of brain structure and function are consistent with what we observe and what patients/families tell us in clinic.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Knowing the specifics of how DM1 affects the brain over time can </a:t>
            </a:r>
            <a:r>
              <a:rPr lang="en-US" sz="2400" b="1" u="sng" dirty="0" smtClean="0"/>
              <a:t>help researchers develop useful biomarkers of disease progression</a:t>
            </a:r>
            <a:r>
              <a:rPr lang="en-US" sz="2400" dirty="0" smtClean="0"/>
              <a:t>. This would allow for better-targeted treatments and can help clinicians track change and determine the effects of such treatments.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Even though DM1 may bring about various challenges, clinicians, patients and families can work together to compensate for many of the difficulties that arise.</a:t>
            </a:r>
          </a:p>
        </p:txBody>
      </p:sp>
    </p:spTree>
    <p:extLst>
      <p:ext uri="{BB962C8B-B14F-4D97-AF65-F5344CB8AC3E}">
        <p14:creationId xmlns:p14="http://schemas.microsoft.com/office/powerpoint/2010/main" val="40702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188712" y="137652"/>
            <a:ext cx="7474627" cy="990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en-US" dirty="0" smtClean="0">
                <a:ea typeface="ＭＳ Ｐゴシック" charset="0"/>
              </a:rPr>
              <a:t>Thank You!</a:t>
            </a:r>
            <a:endParaRPr lang="en-US" dirty="0">
              <a:ea typeface="ＭＳ Ｐゴシック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1188713" y="1583356"/>
            <a:ext cx="7752612" cy="4881054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Research participants</a:t>
            </a:r>
            <a:r>
              <a:rPr lang="en-US" sz="2400" b="1" dirty="0"/>
              <a:t> </a:t>
            </a:r>
            <a:r>
              <a:rPr lang="en-US" sz="2400" dirty="0" smtClean="0"/>
              <a:t>– </a:t>
            </a:r>
            <a:r>
              <a:rPr lang="en-US" sz="2400" b="1" dirty="0" smtClean="0"/>
              <a:t>We couldn’t do this without you!</a:t>
            </a:r>
          </a:p>
          <a:p>
            <a:pPr marL="0" indent="0" algn="ctr">
              <a:buNone/>
            </a:pPr>
            <a:endParaRPr lang="en-US" sz="2400" b="1" u="sng" dirty="0"/>
          </a:p>
          <a:p>
            <a:pPr marL="0" indent="0" algn="ctr">
              <a:buNone/>
            </a:pPr>
            <a:r>
              <a:rPr lang="en-US" sz="2400" b="1" u="sng" dirty="0" smtClean="0"/>
              <a:t>Research Team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1700" dirty="0" smtClean="0"/>
              <a:t>Neurology:  		Laurie Guttmann, Cheryl Smith</a:t>
            </a:r>
          </a:p>
          <a:p>
            <a:pPr marL="0" indent="0">
              <a:buNone/>
            </a:pPr>
            <a:r>
              <a:rPr lang="en-US" sz="1700" dirty="0" smtClean="0"/>
              <a:t>  Genetic Counseling:  	Janel Phetteplace</a:t>
            </a:r>
          </a:p>
          <a:p>
            <a:pPr marL="0" indent="0">
              <a:buNone/>
            </a:pPr>
            <a:r>
              <a:rPr lang="en-US" sz="1700" dirty="0" smtClean="0"/>
              <a:t>  Research Coordinators:  	Stephen Cross, Claire Johnson</a:t>
            </a:r>
          </a:p>
          <a:p>
            <a:pPr marL="0" indent="0">
              <a:buNone/>
            </a:pPr>
            <a:r>
              <a:rPr lang="en-US" sz="1700" dirty="0" smtClean="0"/>
              <a:t>  Postdoctoral Fellow:  	Ian DeVolder</a:t>
            </a:r>
          </a:p>
          <a:p>
            <a:pPr marL="0" indent="0">
              <a:buNone/>
            </a:pPr>
            <a:r>
              <a:rPr lang="en-US" sz="1700" dirty="0" smtClean="0"/>
              <a:t>  Imaging:  		Vince Magnotta, Hans Johnson, Eric Axelson, Joel Bruss</a:t>
            </a:r>
          </a:p>
          <a:p>
            <a:pPr marL="0" indent="0">
              <a:buNone/>
            </a:pPr>
            <a:r>
              <a:rPr lang="en-US" sz="1700" dirty="0" smtClean="0"/>
              <a:t>  Psychiatry:  		Peg Nopoulos, David Moser</a:t>
            </a:r>
          </a:p>
          <a:p>
            <a:pPr marL="0" indent="0">
              <a:buNone/>
            </a:pPr>
            <a:r>
              <a:rPr lang="en-US" sz="1700" dirty="0" smtClean="0"/>
              <a:t>  Statistics:  		Jeff Long</a:t>
            </a:r>
          </a:p>
        </p:txBody>
      </p:sp>
    </p:spTree>
    <p:extLst>
      <p:ext uri="{BB962C8B-B14F-4D97-AF65-F5344CB8AC3E}">
        <p14:creationId xmlns:p14="http://schemas.microsoft.com/office/powerpoint/2010/main" val="2154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Search For Biomarkers in the Central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Biomarkers are needed to test effectiveness of clinical drug trials in DM1.</a:t>
            </a:r>
          </a:p>
          <a:p>
            <a:r>
              <a:rPr lang="en-US" dirty="0" smtClean="0"/>
              <a:t>Central Nervous System (CNS) biomarkers are especially lacking.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140" y="3669722"/>
            <a:ext cx="4244430" cy="27681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Caveat of Drug Trials in DM1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10" y="2353624"/>
            <a:ext cx="5732135" cy="37786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66273" y="1602304"/>
            <a:ext cx="478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Many drugs can’t cross the Blood-Brain Barrier</a:t>
            </a:r>
            <a:r>
              <a:rPr lang="en-US" b="1" u="sng" dirty="0"/>
              <a:t> </a:t>
            </a:r>
            <a:r>
              <a:rPr lang="en-US" b="1" u="sng" dirty="0" smtClean="0"/>
              <a:t>(BBB)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Directly From the MDF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“Exploration </a:t>
            </a:r>
            <a:r>
              <a:rPr lang="en-US" dirty="0"/>
              <a:t>of the </a:t>
            </a:r>
            <a:r>
              <a:rPr lang="en-US" dirty="0" smtClean="0"/>
              <a:t>central nervous system (CNS) </a:t>
            </a:r>
            <a:r>
              <a:rPr lang="en-US" dirty="0"/>
              <a:t>in </a:t>
            </a:r>
            <a:r>
              <a:rPr lang="en-US" dirty="0" smtClean="0"/>
              <a:t>DM has </a:t>
            </a:r>
            <a:r>
              <a:rPr lang="en-US" dirty="0"/>
              <a:t>produced sparse natural history data and few insights into biomarkers that can provide early indications </a:t>
            </a:r>
            <a:r>
              <a:rPr lang="en-US" dirty="0" smtClean="0"/>
              <a:t>of target </a:t>
            </a:r>
            <a:r>
              <a:rPr lang="en-US" dirty="0"/>
              <a:t>engagement and modulation and clinically meaningful endpoints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</a:t>
            </a:r>
            <a:r>
              <a:rPr lang="en-US" b="1" u="sng" dirty="0" smtClean="0"/>
              <a:t>A </a:t>
            </a:r>
            <a:r>
              <a:rPr lang="en-US" b="1" u="sng" dirty="0"/>
              <a:t>gap in longitudinal data, understanding how CNS symptoms progress with age, was identified as particularly acute.</a:t>
            </a:r>
            <a:r>
              <a:rPr lang="en-US" dirty="0"/>
              <a:t> </a:t>
            </a:r>
            <a:r>
              <a:rPr lang="en-US" dirty="0" smtClean="0"/>
              <a:t>To drive </a:t>
            </a:r>
            <a:r>
              <a:rPr lang="en-US" dirty="0"/>
              <a:t>interventional studies, it is necessary to establish strong correlations between CNS functioning and endpoints (</a:t>
            </a:r>
            <a:r>
              <a:rPr lang="en-US" b="1" u="sng" dirty="0"/>
              <a:t>such as imaging</a:t>
            </a:r>
            <a:r>
              <a:rPr lang="en-US" dirty="0"/>
              <a:t>) that can </a:t>
            </a:r>
            <a:r>
              <a:rPr lang="en-US" dirty="0" smtClean="0"/>
              <a:t>be easily </a:t>
            </a:r>
            <a:r>
              <a:rPr lang="en-US" dirty="0"/>
              <a:t>and reproducibly assessed in clinical trials of manageable duration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Iowa to the Rescue!</a:t>
            </a:r>
            <a:endParaRPr lang="en-US" dirty="0"/>
          </a:p>
        </p:txBody>
      </p:sp>
      <p:pic>
        <p:nvPicPr>
          <p:cNvPr id="95234" name="Picture 2" descr="U:\ResearchData\rdss_nopoulosp\DM1\New Staff SHIRTS\psychiatrydesigns-07_Tshirt desig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01" y="1831589"/>
            <a:ext cx="5244861" cy="39380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Neuroimaging as a Potential Biomarker in DM1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16762" y="1524000"/>
            <a:ext cx="6854377" cy="17971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MRI (Magnetic Resonance Imaging) is a </a:t>
            </a:r>
            <a:r>
              <a:rPr lang="en-US" b="1" u="sng" dirty="0" smtClean="0"/>
              <a:t>non-invasive</a:t>
            </a:r>
            <a:r>
              <a:rPr lang="en-US" dirty="0" smtClean="0"/>
              <a:t> way to examine the structure and function of the brain and the CNS (central nervous system)</a:t>
            </a:r>
            <a:endParaRPr lang="en-US" dirty="0"/>
          </a:p>
        </p:txBody>
      </p:sp>
      <p:pic>
        <p:nvPicPr>
          <p:cNvPr id="96258" name="Picture 2" descr="http://s.hswstatic.com/gif/mri-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91" y="3511153"/>
            <a:ext cx="4065558" cy="270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DM1 Symptoms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281" y="1417638"/>
            <a:ext cx="2324002" cy="502432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648420" y="1602304"/>
            <a:ext cx="3188746" cy="369332"/>
            <a:chOff x="1648420" y="1602304"/>
            <a:chExt cx="3188746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1648420" y="1602304"/>
              <a:ext cx="1945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Vision</a:t>
              </a:r>
              <a:r>
                <a:rPr lang="en-US" dirty="0" smtClean="0"/>
                <a:t> - Cataracts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3594095" y="1786970"/>
              <a:ext cx="1243071" cy="98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43139" y="2242661"/>
            <a:ext cx="4337235" cy="3971927"/>
            <a:chOff x="743139" y="2242661"/>
            <a:chExt cx="4337235" cy="3971927"/>
          </a:xfrm>
        </p:grpSpPr>
        <p:sp>
          <p:nvSpPr>
            <p:cNvPr id="8" name="TextBox 7"/>
            <p:cNvSpPr txBox="1"/>
            <p:nvPr/>
          </p:nvSpPr>
          <p:spPr>
            <a:xfrm>
              <a:off x="743139" y="3917030"/>
              <a:ext cx="2621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Neuromuscular</a:t>
              </a:r>
              <a:r>
                <a:rPr lang="en-US" dirty="0" smtClean="0"/>
                <a:t> - </a:t>
              </a:r>
              <a:r>
                <a:rPr lang="en-US" dirty="0" err="1" smtClean="0"/>
                <a:t>Myotonia</a:t>
              </a:r>
              <a:r>
                <a:rPr lang="en-US" dirty="0" smtClean="0"/>
                <a:t> and Muscle Atrophy; mainly on “distal” muscles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 flipV="1">
              <a:off x="3364396" y="2242661"/>
              <a:ext cx="1715978" cy="22745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flipV="1">
              <a:off x="3364396" y="3917030"/>
              <a:ext cx="702607" cy="6001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</p:cNvCxnSpPr>
            <p:nvPr/>
          </p:nvCxnSpPr>
          <p:spPr>
            <a:xfrm>
              <a:off x="3364396" y="4517195"/>
              <a:ext cx="1297119" cy="16973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080375" y="2498483"/>
            <a:ext cx="3853313" cy="1200329"/>
            <a:chOff x="5080375" y="2498483"/>
            <a:chExt cx="3853313" cy="1200329"/>
          </a:xfrm>
        </p:grpSpPr>
        <p:sp>
          <p:nvSpPr>
            <p:cNvPr id="18" name="TextBox 17"/>
            <p:cNvSpPr txBox="1"/>
            <p:nvPr/>
          </p:nvSpPr>
          <p:spPr>
            <a:xfrm>
              <a:off x="6312431" y="2498483"/>
              <a:ext cx="2621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Cardiac</a:t>
              </a:r>
              <a:r>
                <a:rPr lang="en-US" dirty="0" smtClean="0"/>
                <a:t> – conduction disturbances and </a:t>
              </a:r>
              <a:r>
                <a:rPr lang="en-US" dirty="0" err="1" smtClean="0"/>
                <a:t>tachyarrhythmias</a:t>
              </a:r>
              <a:r>
                <a:rPr lang="en-US" dirty="0" smtClean="0"/>
                <a:t>; pacemakers are common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rot="10800000">
              <a:off x="5080375" y="2742528"/>
              <a:ext cx="1232056" cy="3561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080375" y="3431534"/>
            <a:ext cx="4005713" cy="1361374"/>
            <a:chOff x="5080375" y="3431534"/>
            <a:chExt cx="4005713" cy="1361374"/>
          </a:xfrm>
        </p:grpSpPr>
        <p:sp>
          <p:nvSpPr>
            <p:cNvPr id="23" name="TextBox 22"/>
            <p:cNvSpPr txBox="1"/>
            <p:nvPr/>
          </p:nvSpPr>
          <p:spPr>
            <a:xfrm>
              <a:off x="6464831" y="3869578"/>
              <a:ext cx="26212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Gastrointestinal</a:t>
              </a:r>
              <a:r>
                <a:rPr lang="en-US" dirty="0" smtClean="0"/>
                <a:t> – Symptoms similar to irritable bowel syndrome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5080375" y="3431534"/>
              <a:ext cx="1384456" cy="10856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189024" y="2231205"/>
            <a:ext cx="3648142" cy="1200329"/>
            <a:chOff x="1189024" y="2231205"/>
            <a:chExt cx="3648142" cy="1200329"/>
          </a:xfrm>
        </p:grpSpPr>
        <p:cxnSp>
          <p:nvCxnSpPr>
            <p:cNvPr id="26" name="Straight Arrow Connector 25"/>
            <p:cNvCxnSpPr>
              <a:stCxn id="30" idx="3"/>
            </p:cNvCxnSpPr>
            <p:nvPr/>
          </p:nvCxnSpPr>
          <p:spPr>
            <a:xfrm flipV="1">
              <a:off x="3810281" y="2242661"/>
              <a:ext cx="1026885" cy="5887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189024" y="2231205"/>
              <a:ext cx="2621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Gastrointestinal</a:t>
              </a:r>
              <a:r>
                <a:rPr lang="en-US" dirty="0" smtClean="0"/>
                <a:t> – </a:t>
              </a:r>
              <a:r>
                <a:rPr lang="en-US" dirty="0" err="1" smtClean="0"/>
                <a:t>Dysphagia</a:t>
              </a:r>
              <a:r>
                <a:rPr lang="en-US" dirty="0" smtClean="0"/>
                <a:t> (difficulty swallowing; at-risk for aspiration pneumonia)</a:t>
              </a:r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312431" y="5117359"/>
            <a:ext cx="2621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Endocrine</a:t>
            </a:r>
            <a:r>
              <a:rPr lang="en-US" dirty="0" smtClean="0"/>
              <a:t> – Disturbances of the thyroid, pancreas, hypothalamus, and gonads; testicular atrophy, insulin resistance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312431" y="1186805"/>
            <a:ext cx="262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CNS and Psychiatric</a:t>
            </a:r>
            <a:r>
              <a:rPr lang="en-US" dirty="0" smtClean="0"/>
              <a:t> – mild cognitive deficits, </a:t>
            </a:r>
            <a:r>
              <a:rPr lang="en-US" dirty="0" err="1" smtClean="0"/>
              <a:t>hypersomnolence</a:t>
            </a:r>
            <a:r>
              <a:rPr lang="en-US" dirty="0" smtClean="0"/>
              <a:t>, apathy, depression, anxiety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rot="10800000">
            <a:off x="5080375" y="1602304"/>
            <a:ext cx="1232057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7002</TotalTime>
  <Words>1539</Words>
  <Application>Microsoft Office PowerPoint</Application>
  <PresentationFormat>On-screen Show (4:3)</PresentationFormat>
  <Paragraphs>263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Myotonic Dystrophy Research: What’s Next?</vt:lpstr>
      <vt:lpstr> Outline </vt:lpstr>
      <vt:lpstr> Outline </vt:lpstr>
      <vt:lpstr>The Search For Biomarkers in the Central Nervous System</vt:lpstr>
      <vt:lpstr>Caveat of Drug Trials in DM1</vt:lpstr>
      <vt:lpstr>Directly From the MDF</vt:lpstr>
      <vt:lpstr>Iowa to the Rescue!</vt:lpstr>
      <vt:lpstr>Neuroimaging as a Potential Biomarker in DM1</vt:lpstr>
      <vt:lpstr>DM1 Symptoms</vt:lpstr>
      <vt:lpstr> Outline </vt:lpstr>
      <vt:lpstr>Neurons in the Brain</vt:lpstr>
      <vt:lpstr>PowerPoint Presentation</vt:lpstr>
      <vt:lpstr>PowerPoint Presentation</vt:lpstr>
      <vt:lpstr>PowerPoint Presentation</vt:lpstr>
      <vt:lpstr>DTI Overview</vt:lpstr>
      <vt:lpstr> Outline </vt:lpstr>
      <vt:lpstr>Study Design</vt:lpstr>
      <vt:lpstr>CTG Repeat Length and Age of Onset</vt:lpstr>
      <vt:lpstr>Study Design</vt:lpstr>
      <vt:lpstr>DM1 Study MRI Protocol</vt:lpstr>
      <vt:lpstr>Visit #1 Sample</vt:lpstr>
      <vt:lpstr>Hypotheses</vt:lpstr>
      <vt:lpstr> Outline </vt:lpstr>
      <vt:lpstr>PowerPoint Presentation</vt:lpstr>
      <vt:lpstr>PowerPoint Presentation</vt:lpstr>
      <vt:lpstr>PowerPoint Presentation</vt:lpstr>
      <vt:lpstr>PowerPoint Presentation</vt:lpstr>
      <vt:lpstr> Outline </vt:lpstr>
      <vt:lpstr>Does the white matter get less healthy over time?</vt:lpstr>
      <vt:lpstr>Does the White Matter get less healthy over time?</vt:lpstr>
      <vt:lpstr>Does the White Matter get less healthy over time?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DIFFERENCES IN FRONTAL AND TEMPORAL LOBE CORTICAL STRUCTURE IN CHILDREN WITH ISOLATED CLEFT LIP AND/OR PALATE</dc:title>
  <dc:creator>Ian DeVolder</dc:creator>
  <cp:lastModifiedBy>DeVolder, Ian J</cp:lastModifiedBy>
  <cp:revision>279</cp:revision>
  <dcterms:created xsi:type="dcterms:W3CDTF">2017-06-10T04:18:41Z</dcterms:created>
  <dcterms:modified xsi:type="dcterms:W3CDTF">2017-06-21T14:20:41Z</dcterms:modified>
</cp:coreProperties>
</file>