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511" r:id="rId3"/>
    <p:sldId id="444" r:id="rId4"/>
    <p:sldId id="512" r:id="rId5"/>
  </p:sldIdLst>
  <p:sldSz cx="9144000" cy="6858000" type="screen4x3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49E8F3-1443-9D4B-8748-BA7BD9C67082}">
          <p14:sldIdLst>
            <p14:sldId id="256"/>
            <p14:sldId id="511"/>
            <p14:sldId id="444"/>
            <p14:sldId id="5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904" userDrawn="1">
          <p15:clr>
            <a:srgbClr val="A4A3A4"/>
          </p15:clr>
        </p15:guide>
        <p15:guide id="2" pos="1688" userDrawn="1">
          <p15:clr>
            <a:srgbClr val="A4A3A4"/>
          </p15:clr>
        </p15:guide>
        <p15:guide id="3" orient="horz" pos="2952" userDrawn="1">
          <p15:clr>
            <a:srgbClr val="A4A3A4"/>
          </p15:clr>
        </p15:guide>
        <p15:guide id="4" pos="22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sterlee" initials="s" lastIdx="6" clrIdx="0"/>
  <p:cmAuthor id="1" name="Molly White" initials="M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A3"/>
    <a:srgbClr val="EFF7BF"/>
    <a:srgbClr val="FFC000"/>
    <a:srgbClr val="F7E76A"/>
    <a:srgbClr val="E17749"/>
    <a:srgbClr val="F9A8B2"/>
    <a:srgbClr val="FBFD8C"/>
    <a:srgbClr val="F8F8DA"/>
    <a:srgbClr val="F2FEC2"/>
    <a:srgbClr val="B7E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2" autoAdjust="0"/>
    <p:restoredTop sz="89154" autoAdjust="0"/>
  </p:normalViewPr>
  <p:slideViewPr>
    <p:cSldViewPr snapToGrid="0">
      <p:cViewPr>
        <p:scale>
          <a:sx n="90" d="100"/>
          <a:sy n="90" d="100"/>
        </p:scale>
        <p:origin x="148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0" d="100"/>
          <a:sy n="90" d="100"/>
        </p:scale>
        <p:origin x="3440" y="-296"/>
      </p:cViewPr>
      <p:guideLst>
        <p:guide orient="horz" pos="3904"/>
        <p:guide pos="1688"/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09D8B-87ED-AF4B-A970-2F623CCDA107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E65728-10AD-4949-AB3B-DC34CA8F4623}">
      <dgm:prSet phldrT="[Text]"/>
      <dgm:spPr/>
      <dgm:t>
        <a:bodyPr/>
        <a:lstStyle/>
        <a:p>
          <a:r>
            <a:rPr lang="en-US" dirty="0" smtClean="0"/>
            <a:t>CARE &amp; A CURE</a:t>
          </a:r>
          <a:endParaRPr lang="en-US" dirty="0"/>
        </a:p>
      </dgm:t>
    </dgm:pt>
    <dgm:pt modelId="{B21CD8FA-938E-8B47-B9E4-0BBA0A2608EE}" type="parTrans" cxnId="{080D1524-2967-AD42-A5FD-D7FADE11D5F0}">
      <dgm:prSet/>
      <dgm:spPr/>
      <dgm:t>
        <a:bodyPr/>
        <a:lstStyle/>
        <a:p>
          <a:endParaRPr lang="en-US"/>
        </a:p>
      </dgm:t>
    </dgm:pt>
    <dgm:pt modelId="{30CEDC0D-16A2-FD45-997E-60C1CFCEA316}" type="sibTrans" cxnId="{080D1524-2967-AD42-A5FD-D7FADE11D5F0}">
      <dgm:prSet/>
      <dgm:spPr/>
      <dgm:t>
        <a:bodyPr/>
        <a:lstStyle/>
        <a:p>
          <a:endParaRPr lang="en-US"/>
        </a:p>
      </dgm:t>
    </dgm:pt>
    <dgm:pt modelId="{E182D3F7-3F24-C343-9B0D-817333C7A05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b="1" dirty="0" smtClean="0">
              <a:solidFill>
                <a:srgbClr val="F4F4A3"/>
              </a:solidFill>
            </a:rPr>
            <a:t>Clinical Care</a:t>
          </a:r>
          <a:endParaRPr lang="en-US" b="1" dirty="0">
            <a:solidFill>
              <a:srgbClr val="F4F4A3"/>
            </a:solidFill>
          </a:endParaRPr>
        </a:p>
      </dgm:t>
    </dgm:pt>
    <dgm:pt modelId="{7BC1C7E2-0836-974F-8205-19935DD44B0D}" type="parTrans" cxnId="{D3217869-B4BD-DA4A-B909-A7029669D509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28791625-4077-6A44-B165-B347143693C3}" type="sibTrans" cxnId="{D3217869-B4BD-DA4A-B909-A7029669D509}">
      <dgm:prSet/>
      <dgm:spPr/>
      <dgm:t>
        <a:bodyPr/>
        <a:lstStyle/>
        <a:p>
          <a:endParaRPr lang="en-US"/>
        </a:p>
      </dgm:t>
    </dgm:pt>
    <dgm:pt modelId="{64FBAE67-DAB7-1447-ADEC-581295643DF2}">
      <dgm:prSet phldrT="[Text]"/>
      <dgm:spPr>
        <a:solidFill>
          <a:schemeClr val="accent4">
            <a:lumMod val="75000"/>
          </a:schemeClr>
        </a:solidFill>
        <a:effectLst>
          <a:outerShdw blurRad="38100" dist="30000" dir="5400000" rotWithShape="0">
            <a:schemeClr val="accent6">
              <a:lumMod val="40000"/>
              <a:lumOff val="60000"/>
              <a:alpha val="45000"/>
            </a:schemeClr>
          </a:outerShdw>
        </a:effectLst>
      </dgm:spPr>
      <dgm:t>
        <a:bodyPr/>
        <a:lstStyle/>
        <a:p>
          <a:pPr algn="ctr"/>
          <a:r>
            <a:rPr lang="en-US" b="1" dirty="0" smtClean="0">
              <a:solidFill>
                <a:srgbClr val="F4F4A3"/>
              </a:solidFill>
            </a:rPr>
            <a:t>Research &amp; Development</a:t>
          </a:r>
          <a:endParaRPr lang="en-US" b="1" dirty="0">
            <a:solidFill>
              <a:srgbClr val="F4F4A3"/>
            </a:solidFill>
          </a:endParaRPr>
        </a:p>
      </dgm:t>
    </dgm:pt>
    <dgm:pt modelId="{A5BC35FB-6813-7F43-B3F7-54F2F7FB06C5}" type="parTrans" cxnId="{D9EB10F2-C75A-2A44-AE8D-266CA264519C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F05369B2-1B03-324A-9ED1-E7158DA111F5}" type="sibTrans" cxnId="{D9EB10F2-C75A-2A44-AE8D-266CA264519C}">
      <dgm:prSet/>
      <dgm:spPr/>
      <dgm:t>
        <a:bodyPr/>
        <a:lstStyle/>
        <a:p>
          <a:endParaRPr lang="en-US"/>
        </a:p>
      </dgm:t>
    </dgm:pt>
    <dgm:pt modelId="{AF27D657-1D68-AC4F-8202-CD6A25C4551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b="1" dirty="0" smtClean="0">
              <a:solidFill>
                <a:srgbClr val="F4F4A3"/>
              </a:solidFill>
            </a:rPr>
            <a:t>Drug Development</a:t>
          </a:r>
          <a:endParaRPr lang="en-US" b="1" dirty="0">
            <a:solidFill>
              <a:srgbClr val="F4F4A3"/>
            </a:solidFill>
          </a:endParaRPr>
        </a:p>
      </dgm:t>
    </dgm:pt>
    <dgm:pt modelId="{CBC22F19-3B59-AA42-8B20-569ADB3168C2}" type="parTrans" cxnId="{841726FE-F9AB-ED41-91F8-A837A01C40AA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2C26426-DFC8-C14A-95B4-CC61EA92E82C}" type="sibTrans" cxnId="{841726FE-F9AB-ED41-91F8-A837A01C40AA}">
      <dgm:prSet/>
      <dgm:spPr/>
      <dgm:t>
        <a:bodyPr/>
        <a:lstStyle/>
        <a:p>
          <a:endParaRPr lang="en-US"/>
        </a:p>
      </dgm:t>
    </dgm:pt>
    <dgm:pt modelId="{B45359C6-CC24-AA44-ABB7-80B645E12FC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US" b="1" dirty="0" smtClean="0">
              <a:solidFill>
                <a:srgbClr val="F4F4A3"/>
              </a:solidFill>
            </a:rPr>
            <a:t>Advocacy</a:t>
          </a:r>
          <a:endParaRPr lang="en-US" b="1" dirty="0">
            <a:solidFill>
              <a:srgbClr val="F4F4A3"/>
            </a:solidFill>
          </a:endParaRPr>
        </a:p>
      </dgm:t>
    </dgm:pt>
    <dgm:pt modelId="{B7A9B741-98D0-5344-B5B9-C3ED7553D016}" type="parTrans" cxnId="{C57CCCC8-58FB-B14B-B3CC-1C2B1E266632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A49D943-A548-9245-81BE-E38C9F2930E1}" type="sibTrans" cxnId="{C57CCCC8-58FB-B14B-B3CC-1C2B1E266632}">
      <dgm:prSet/>
      <dgm:spPr/>
      <dgm:t>
        <a:bodyPr/>
        <a:lstStyle/>
        <a:p>
          <a:endParaRPr lang="en-US"/>
        </a:p>
      </dgm:t>
    </dgm:pt>
    <dgm:pt modelId="{C0039AE8-1678-3F48-862D-47B2841A6E7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b="1" dirty="0" smtClean="0">
              <a:solidFill>
                <a:srgbClr val="F4F4A3"/>
              </a:solidFill>
            </a:rPr>
            <a:t>Reimbursement &amp; Access</a:t>
          </a:r>
          <a:endParaRPr lang="en-US" b="1" dirty="0">
            <a:solidFill>
              <a:srgbClr val="F4F4A3"/>
            </a:solidFill>
          </a:endParaRPr>
        </a:p>
      </dgm:t>
    </dgm:pt>
    <dgm:pt modelId="{BB1A3F56-C790-B049-9310-233D9603C7C7}" type="parTrans" cxnId="{BD320C27-D620-B34B-B5C8-6F11AEF14510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ECCFDDF-8B6D-1944-B084-F0A5EE4974C0}" type="sibTrans" cxnId="{BD320C27-D620-B34B-B5C8-6F11AEF14510}">
      <dgm:prSet/>
      <dgm:spPr/>
      <dgm:t>
        <a:bodyPr/>
        <a:lstStyle/>
        <a:p>
          <a:endParaRPr lang="en-US"/>
        </a:p>
      </dgm:t>
    </dgm:pt>
    <dgm:pt modelId="{8EA91822-3292-124C-BE3B-F8E4EC049E7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dirty="0" smtClean="0"/>
            <a:t>Improved clinical care landscape</a:t>
          </a:r>
          <a:endParaRPr lang="en-US" dirty="0"/>
        </a:p>
      </dgm:t>
    </dgm:pt>
    <dgm:pt modelId="{DE485DD1-00B0-8941-ACE0-4C7DA06C6911}" type="parTrans" cxnId="{3258D8AD-128B-4B44-B207-43862C89637F}">
      <dgm:prSet/>
      <dgm:spPr/>
      <dgm:t>
        <a:bodyPr/>
        <a:lstStyle/>
        <a:p>
          <a:endParaRPr lang="en-US"/>
        </a:p>
      </dgm:t>
    </dgm:pt>
    <dgm:pt modelId="{F374A521-B765-F845-BFBF-0AA86C136C63}" type="sibTrans" cxnId="{3258D8AD-128B-4B44-B207-43862C89637F}">
      <dgm:prSet/>
      <dgm:spPr/>
      <dgm:t>
        <a:bodyPr/>
        <a:lstStyle/>
        <a:p>
          <a:endParaRPr lang="en-US"/>
        </a:p>
      </dgm:t>
    </dgm:pt>
    <dgm:pt modelId="{7DB16B26-0936-0746-ADEC-848C45B152A2}">
      <dgm:prSet phldrT="[Text]"/>
      <dgm:spPr>
        <a:solidFill>
          <a:schemeClr val="accent4">
            <a:lumMod val="75000"/>
          </a:schemeClr>
        </a:solidFill>
        <a:effectLst>
          <a:outerShdw blurRad="38100" dist="30000" dir="5400000" rotWithShape="0">
            <a:schemeClr val="accent6">
              <a:lumMod val="40000"/>
              <a:lumOff val="60000"/>
              <a:alpha val="45000"/>
            </a:schemeClr>
          </a:outerShdw>
        </a:effectLst>
      </dgm:spPr>
      <dgm:t>
        <a:bodyPr/>
        <a:lstStyle/>
        <a:p>
          <a:pPr algn="l"/>
          <a:r>
            <a:rPr lang="en-US" dirty="0" smtClean="0"/>
            <a:t>More dynamic and growing DM research field</a:t>
          </a:r>
          <a:endParaRPr lang="en-US" dirty="0"/>
        </a:p>
      </dgm:t>
    </dgm:pt>
    <dgm:pt modelId="{56029C13-3D44-2141-967D-B12A3BA84B42}" type="parTrans" cxnId="{9C9FF2A6-7632-D740-ADCE-8AC72919DABA}">
      <dgm:prSet/>
      <dgm:spPr/>
      <dgm:t>
        <a:bodyPr/>
        <a:lstStyle/>
        <a:p>
          <a:endParaRPr lang="en-US"/>
        </a:p>
      </dgm:t>
    </dgm:pt>
    <dgm:pt modelId="{7F7FA9BB-3CCE-CC44-B4C6-8B3765437260}" type="sibTrans" cxnId="{9C9FF2A6-7632-D740-ADCE-8AC72919DABA}">
      <dgm:prSet/>
      <dgm:spPr/>
      <dgm:t>
        <a:bodyPr/>
        <a:lstStyle/>
        <a:p>
          <a:endParaRPr lang="en-US"/>
        </a:p>
      </dgm:t>
    </dgm:pt>
    <dgm:pt modelId="{F5D36411-22FE-954E-BD4F-E2C4ABF6AFE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dirty="0" smtClean="0"/>
            <a:t>Optimal drug review time</a:t>
          </a:r>
          <a:endParaRPr lang="en-US" dirty="0"/>
        </a:p>
      </dgm:t>
    </dgm:pt>
    <dgm:pt modelId="{6C016ABB-107E-C14E-83FE-E340BCB207AA}" type="parTrans" cxnId="{F167C70E-10DF-9647-85A6-95B3D72310C6}">
      <dgm:prSet/>
      <dgm:spPr/>
      <dgm:t>
        <a:bodyPr/>
        <a:lstStyle/>
        <a:p>
          <a:endParaRPr lang="en-US"/>
        </a:p>
      </dgm:t>
    </dgm:pt>
    <dgm:pt modelId="{A48488D2-D83F-6243-BF46-4CB6F0530DB8}" type="sibTrans" cxnId="{F167C70E-10DF-9647-85A6-95B3D72310C6}">
      <dgm:prSet/>
      <dgm:spPr/>
      <dgm:t>
        <a:bodyPr/>
        <a:lstStyle/>
        <a:p>
          <a:endParaRPr lang="en-US"/>
        </a:p>
      </dgm:t>
    </dgm:pt>
    <dgm:pt modelId="{25CA88F5-BE6E-D642-B756-BC703295BE1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dirty="0" smtClean="0"/>
            <a:t>Improved trial processes</a:t>
          </a:r>
          <a:endParaRPr lang="en-US" dirty="0"/>
        </a:p>
      </dgm:t>
    </dgm:pt>
    <dgm:pt modelId="{B1FB6593-9D8B-A84F-9F24-79FA77C13687}" type="parTrans" cxnId="{214EA9F0-17B4-394B-9246-2205CCE9FCCC}">
      <dgm:prSet/>
      <dgm:spPr/>
      <dgm:t>
        <a:bodyPr/>
        <a:lstStyle/>
        <a:p>
          <a:endParaRPr lang="en-US"/>
        </a:p>
      </dgm:t>
    </dgm:pt>
    <dgm:pt modelId="{4DC78CB9-1987-EB43-BDB0-98285E0FFFCF}" type="sibTrans" cxnId="{214EA9F0-17B4-394B-9246-2205CCE9FCCC}">
      <dgm:prSet/>
      <dgm:spPr/>
      <dgm:t>
        <a:bodyPr/>
        <a:lstStyle/>
        <a:p>
          <a:endParaRPr lang="en-US"/>
        </a:p>
      </dgm:t>
    </dgm:pt>
    <dgm:pt modelId="{F3E015F8-E020-E140-B9EB-1E2B2B63ED1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dirty="0" smtClean="0"/>
            <a:t>More industry engagement in DM drug development</a:t>
          </a:r>
          <a:endParaRPr lang="en-US" dirty="0"/>
        </a:p>
      </dgm:t>
    </dgm:pt>
    <dgm:pt modelId="{A7FF749D-1C21-7D4C-B197-A6FFC8254623}" type="parTrans" cxnId="{22782C11-9A14-DD48-A612-F2217F97F293}">
      <dgm:prSet/>
      <dgm:spPr/>
      <dgm:t>
        <a:bodyPr/>
        <a:lstStyle/>
        <a:p>
          <a:endParaRPr lang="en-US"/>
        </a:p>
      </dgm:t>
    </dgm:pt>
    <dgm:pt modelId="{D85BB28D-1531-0C45-B024-4BBD1821A1D8}" type="sibTrans" cxnId="{22782C11-9A14-DD48-A612-F2217F97F293}">
      <dgm:prSet/>
      <dgm:spPr/>
      <dgm:t>
        <a:bodyPr/>
        <a:lstStyle/>
        <a:p>
          <a:endParaRPr lang="en-US"/>
        </a:p>
      </dgm:t>
    </dgm:pt>
    <dgm:pt modelId="{9465CF15-93C0-6C4F-9136-F4CB8E218C9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dirty="0" smtClean="0"/>
            <a:t>More industry engagement in DM drug development</a:t>
          </a:r>
          <a:endParaRPr lang="en-US" dirty="0"/>
        </a:p>
      </dgm:t>
    </dgm:pt>
    <dgm:pt modelId="{BA8404FC-1E7A-9044-AC3F-C5C9190BE90D}" type="parTrans" cxnId="{F9C6B8C5-A582-7F40-9369-AC4C8D788654}">
      <dgm:prSet/>
      <dgm:spPr/>
      <dgm:t>
        <a:bodyPr/>
        <a:lstStyle/>
        <a:p>
          <a:endParaRPr lang="en-US"/>
        </a:p>
      </dgm:t>
    </dgm:pt>
    <dgm:pt modelId="{A976B1C4-E916-A34A-91EB-7D51598009E1}" type="sibTrans" cxnId="{F9C6B8C5-A582-7F40-9369-AC4C8D788654}">
      <dgm:prSet/>
      <dgm:spPr/>
      <dgm:t>
        <a:bodyPr/>
        <a:lstStyle/>
        <a:p>
          <a:endParaRPr lang="en-US"/>
        </a:p>
      </dgm:t>
    </dgm:pt>
    <dgm:pt modelId="{E3012D9F-DC43-A549-96F5-6D422EBEEC1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dirty="0" smtClean="0"/>
            <a:t>Improved clinical trial readiness</a:t>
          </a:r>
          <a:endParaRPr lang="en-US" dirty="0"/>
        </a:p>
      </dgm:t>
    </dgm:pt>
    <dgm:pt modelId="{AD7A334D-05B0-4547-9E15-C951715B672F}" type="parTrans" cxnId="{C0CA76F5-1523-4640-9611-168F7C4F66A8}">
      <dgm:prSet/>
      <dgm:spPr/>
      <dgm:t>
        <a:bodyPr/>
        <a:lstStyle/>
        <a:p>
          <a:endParaRPr lang="en-US"/>
        </a:p>
      </dgm:t>
    </dgm:pt>
    <dgm:pt modelId="{2AEF2F6A-0739-614B-92FA-E1C1E659FB38}" type="sibTrans" cxnId="{C0CA76F5-1523-4640-9611-168F7C4F66A8}">
      <dgm:prSet/>
      <dgm:spPr/>
      <dgm:t>
        <a:bodyPr/>
        <a:lstStyle/>
        <a:p>
          <a:endParaRPr lang="en-US"/>
        </a:p>
      </dgm:t>
    </dgm:pt>
    <dgm:pt modelId="{B6E2D559-9E6E-834E-86E7-C24E544B547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dirty="0" smtClean="0"/>
            <a:t>More pharma investment, exploration</a:t>
          </a:r>
          <a:endParaRPr lang="en-US" dirty="0"/>
        </a:p>
      </dgm:t>
    </dgm:pt>
    <dgm:pt modelId="{32CDAB6F-070E-C749-9521-4E88F34BBD93}" type="parTrans" cxnId="{DDC9F3CC-CA16-BE4F-B575-689091F48DD0}">
      <dgm:prSet/>
      <dgm:spPr/>
      <dgm:t>
        <a:bodyPr/>
        <a:lstStyle/>
        <a:p>
          <a:endParaRPr lang="en-US"/>
        </a:p>
      </dgm:t>
    </dgm:pt>
    <dgm:pt modelId="{8CAA53F3-7192-514B-9801-45E6299851A0}" type="sibTrans" cxnId="{DDC9F3CC-CA16-BE4F-B575-689091F48DD0}">
      <dgm:prSet/>
      <dgm:spPr/>
      <dgm:t>
        <a:bodyPr/>
        <a:lstStyle/>
        <a:p>
          <a:endParaRPr lang="en-US"/>
        </a:p>
      </dgm:t>
    </dgm:pt>
    <dgm:pt modelId="{BE886345-550B-CD43-A176-232DB51ADB4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dirty="0" smtClean="0"/>
            <a:t>Reduced trial risk</a:t>
          </a:r>
          <a:endParaRPr lang="en-US" dirty="0"/>
        </a:p>
      </dgm:t>
    </dgm:pt>
    <dgm:pt modelId="{A258F819-70BD-F844-8343-F595EEDB85D1}" type="parTrans" cxnId="{836F89A6-E166-B44A-9976-EE590536A213}">
      <dgm:prSet/>
      <dgm:spPr/>
      <dgm:t>
        <a:bodyPr/>
        <a:lstStyle/>
        <a:p>
          <a:endParaRPr lang="en-US"/>
        </a:p>
      </dgm:t>
    </dgm:pt>
    <dgm:pt modelId="{FB724D69-C69E-874B-971A-668CD5397E8D}" type="sibTrans" cxnId="{836F89A6-E166-B44A-9976-EE590536A213}">
      <dgm:prSet/>
      <dgm:spPr/>
      <dgm:t>
        <a:bodyPr/>
        <a:lstStyle/>
        <a:p>
          <a:endParaRPr lang="en-US"/>
        </a:p>
      </dgm:t>
    </dgm:pt>
    <dgm:pt modelId="{8EDD0ED0-B763-8142-BABA-ED39359A9508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dirty="0" smtClean="0"/>
            <a:t>Enhanced case for reimbursement</a:t>
          </a:r>
          <a:endParaRPr lang="en-US" dirty="0"/>
        </a:p>
      </dgm:t>
    </dgm:pt>
    <dgm:pt modelId="{3CFC2A75-157F-EC49-9FF6-7FBDC7006348}" type="parTrans" cxnId="{57F6D941-C1A9-7249-B1D1-62DAEF38B5BD}">
      <dgm:prSet/>
      <dgm:spPr/>
      <dgm:t>
        <a:bodyPr/>
        <a:lstStyle/>
        <a:p>
          <a:endParaRPr lang="en-US"/>
        </a:p>
      </dgm:t>
    </dgm:pt>
    <dgm:pt modelId="{B3E2AA7B-6654-9547-BB89-5163A107E55A}" type="sibTrans" cxnId="{57F6D941-C1A9-7249-B1D1-62DAEF38B5BD}">
      <dgm:prSet/>
      <dgm:spPr/>
      <dgm:t>
        <a:bodyPr/>
        <a:lstStyle/>
        <a:p>
          <a:endParaRPr lang="en-US"/>
        </a:p>
      </dgm:t>
    </dgm:pt>
    <dgm:pt modelId="{666E36EE-965A-4746-9980-CDAE4EB8CAE8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dirty="0" smtClean="0"/>
            <a:t>Influence over pricing/access</a:t>
          </a:r>
          <a:endParaRPr lang="en-US" dirty="0"/>
        </a:p>
      </dgm:t>
    </dgm:pt>
    <dgm:pt modelId="{B61359BC-2DC8-4A44-BCA2-C52AA7B672DB}" type="parTrans" cxnId="{606616D6-F987-4C4A-B3B3-B592C2D227F4}">
      <dgm:prSet/>
      <dgm:spPr/>
      <dgm:t>
        <a:bodyPr/>
        <a:lstStyle/>
        <a:p>
          <a:endParaRPr lang="en-US"/>
        </a:p>
      </dgm:t>
    </dgm:pt>
    <dgm:pt modelId="{2D6F32C2-390D-074B-8C73-A0143D40656E}" type="sibTrans" cxnId="{606616D6-F987-4C4A-B3B3-B592C2D227F4}">
      <dgm:prSet/>
      <dgm:spPr/>
      <dgm:t>
        <a:bodyPr/>
        <a:lstStyle/>
        <a:p>
          <a:endParaRPr lang="en-US"/>
        </a:p>
      </dgm:t>
    </dgm:pt>
    <dgm:pt modelId="{05B6AD8F-7F64-F945-979F-F39AB3D4FE37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dirty="0" smtClean="0"/>
            <a:t>More accurate clinical trial design</a:t>
          </a:r>
          <a:endParaRPr lang="en-US" dirty="0"/>
        </a:p>
      </dgm:t>
    </dgm:pt>
    <dgm:pt modelId="{9D0D0B99-70EE-9F4F-81DB-12D787AF3302}" type="parTrans" cxnId="{1A02D91E-70C9-F845-8FBF-6CA30994F73C}">
      <dgm:prSet/>
      <dgm:spPr/>
      <dgm:t>
        <a:bodyPr/>
        <a:lstStyle/>
        <a:p>
          <a:endParaRPr lang="en-US"/>
        </a:p>
      </dgm:t>
    </dgm:pt>
    <dgm:pt modelId="{4668F3FD-5D5A-E64A-A347-37DB17EA0C73}" type="sibTrans" cxnId="{1A02D91E-70C9-F845-8FBF-6CA30994F73C}">
      <dgm:prSet/>
      <dgm:spPr/>
      <dgm:t>
        <a:bodyPr/>
        <a:lstStyle/>
        <a:p>
          <a:endParaRPr lang="en-US"/>
        </a:p>
      </dgm:t>
    </dgm:pt>
    <dgm:pt modelId="{CD966400-A1BF-3F47-8D6D-D3F2734935C4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dirty="0" smtClean="0"/>
            <a:t>Improved capacity to evaluate drug efficacy</a:t>
          </a:r>
          <a:endParaRPr lang="en-US" dirty="0"/>
        </a:p>
      </dgm:t>
    </dgm:pt>
    <dgm:pt modelId="{B59F1986-8589-BC43-BF6A-8CAB58D1C49E}" type="parTrans" cxnId="{D4F9F2EE-D787-FB4F-88D7-15333600F648}">
      <dgm:prSet/>
      <dgm:spPr/>
      <dgm:t>
        <a:bodyPr/>
        <a:lstStyle/>
        <a:p>
          <a:endParaRPr lang="en-US"/>
        </a:p>
      </dgm:t>
    </dgm:pt>
    <dgm:pt modelId="{0B4F1D7D-436F-0D40-B2EB-0A61C9864481}" type="sibTrans" cxnId="{D4F9F2EE-D787-FB4F-88D7-15333600F648}">
      <dgm:prSet/>
      <dgm:spPr/>
      <dgm:t>
        <a:bodyPr/>
        <a:lstStyle/>
        <a:p>
          <a:endParaRPr lang="en-US"/>
        </a:p>
      </dgm:t>
    </dgm:pt>
    <dgm:pt modelId="{16A05CB7-85BF-C04E-A1B8-FF079F9AD3CD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dirty="0" smtClean="0"/>
            <a:t>Better understanding of disease course</a:t>
          </a:r>
          <a:endParaRPr lang="en-US" dirty="0"/>
        </a:p>
      </dgm:t>
    </dgm:pt>
    <dgm:pt modelId="{197FCC00-DAA1-434E-B114-2F752ABEC4B9}" type="parTrans" cxnId="{153152D2-CABD-2A44-B16C-119FFD360946}">
      <dgm:prSet/>
      <dgm:spPr/>
      <dgm:t>
        <a:bodyPr/>
        <a:lstStyle/>
        <a:p>
          <a:endParaRPr lang="en-US"/>
        </a:p>
      </dgm:t>
    </dgm:pt>
    <dgm:pt modelId="{6645782F-73DB-F942-B93E-602371F20F46}" type="sibTrans" cxnId="{153152D2-CABD-2A44-B16C-119FFD360946}">
      <dgm:prSet/>
      <dgm:spPr/>
      <dgm:t>
        <a:bodyPr/>
        <a:lstStyle/>
        <a:p>
          <a:endParaRPr lang="en-US"/>
        </a:p>
      </dgm:t>
    </dgm:pt>
    <dgm:pt modelId="{AB10086F-D286-6147-A79A-5928216149F8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endParaRPr lang="en-US" dirty="0"/>
        </a:p>
      </dgm:t>
    </dgm:pt>
    <dgm:pt modelId="{C1276E46-9D30-4745-AE1E-4BB117D105CC}" type="parTrans" cxnId="{E1DD3A94-D4DD-0546-9346-0EF32D4D7A06}">
      <dgm:prSet/>
      <dgm:spPr/>
      <dgm:t>
        <a:bodyPr/>
        <a:lstStyle/>
        <a:p>
          <a:endParaRPr lang="en-US"/>
        </a:p>
      </dgm:t>
    </dgm:pt>
    <dgm:pt modelId="{75DDA06F-B81B-B142-BB36-78D306287146}" type="sibTrans" cxnId="{E1DD3A94-D4DD-0546-9346-0EF32D4D7A06}">
      <dgm:prSet/>
      <dgm:spPr/>
      <dgm:t>
        <a:bodyPr/>
        <a:lstStyle/>
        <a:p>
          <a:endParaRPr lang="en-US"/>
        </a:p>
      </dgm:t>
    </dgm:pt>
    <dgm:pt modelId="{B95105BD-1264-0D4E-89BF-DF8F5E79F72A}">
      <dgm:prSet phldrT="[Text]"/>
      <dgm:spPr>
        <a:solidFill>
          <a:schemeClr val="accent4">
            <a:lumMod val="75000"/>
          </a:schemeClr>
        </a:solidFill>
        <a:effectLst>
          <a:outerShdw blurRad="38100" dist="30000" dir="5400000" rotWithShape="0">
            <a:schemeClr val="accent6">
              <a:lumMod val="40000"/>
              <a:lumOff val="60000"/>
              <a:alpha val="45000"/>
            </a:schemeClr>
          </a:outerShdw>
        </a:effectLst>
      </dgm:spPr>
      <dgm:t>
        <a:bodyPr/>
        <a:lstStyle/>
        <a:p>
          <a:pPr algn="l"/>
          <a:r>
            <a:rPr lang="en-US" dirty="0" smtClean="0"/>
            <a:t>Increased efficiency of research output</a:t>
          </a:r>
          <a:endParaRPr lang="en-US" dirty="0"/>
        </a:p>
      </dgm:t>
    </dgm:pt>
    <dgm:pt modelId="{5F3FC549-22F2-FC42-B074-8127C2F04419}" type="parTrans" cxnId="{27F3878C-CA08-5944-9C04-98895CF41C1C}">
      <dgm:prSet/>
      <dgm:spPr/>
      <dgm:t>
        <a:bodyPr/>
        <a:lstStyle/>
        <a:p>
          <a:endParaRPr lang="en-US"/>
        </a:p>
      </dgm:t>
    </dgm:pt>
    <dgm:pt modelId="{B8880238-9C4A-7F40-9267-9A1CFCDC5E82}" type="sibTrans" cxnId="{27F3878C-CA08-5944-9C04-98895CF41C1C}">
      <dgm:prSet/>
      <dgm:spPr/>
      <dgm:t>
        <a:bodyPr/>
        <a:lstStyle/>
        <a:p>
          <a:endParaRPr lang="en-US"/>
        </a:p>
      </dgm:t>
    </dgm:pt>
    <dgm:pt modelId="{AA596D32-C922-134D-B600-3B3E2FD29CF1}">
      <dgm:prSet phldrT="[Text]"/>
      <dgm:spPr>
        <a:solidFill>
          <a:schemeClr val="accent4">
            <a:lumMod val="75000"/>
          </a:schemeClr>
        </a:solidFill>
        <a:effectLst>
          <a:outerShdw blurRad="38100" dist="30000" dir="5400000" rotWithShape="0">
            <a:schemeClr val="accent6">
              <a:lumMod val="40000"/>
              <a:lumOff val="60000"/>
              <a:alpha val="45000"/>
            </a:schemeClr>
          </a:outerShdw>
        </a:effectLst>
      </dgm:spPr>
      <dgm:t>
        <a:bodyPr/>
        <a:lstStyle/>
        <a:p>
          <a:pPr algn="l"/>
          <a:r>
            <a:rPr lang="en-US" dirty="0" smtClean="0"/>
            <a:t>More reliable research findings</a:t>
          </a:r>
          <a:endParaRPr lang="en-US" dirty="0"/>
        </a:p>
      </dgm:t>
    </dgm:pt>
    <dgm:pt modelId="{B3DB98D5-63EA-C24F-8047-666F619216DB}" type="parTrans" cxnId="{2EB9932B-99AD-7447-B8D4-204CE3403274}">
      <dgm:prSet/>
      <dgm:spPr/>
      <dgm:t>
        <a:bodyPr/>
        <a:lstStyle/>
        <a:p>
          <a:endParaRPr lang="en-US"/>
        </a:p>
      </dgm:t>
    </dgm:pt>
    <dgm:pt modelId="{7C39B062-9D1D-7045-8616-3F6EFF95F168}" type="sibTrans" cxnId="{2EB9932B-99AD-7447-B8D4-204CE3403274}">
      <dgm:prSet/>
      <dgm:spPr/>
      <dgm:t>
        <a:bodyPr/>
        <a:lstStyle/>
        <a:p>
          <a:endParaRPr lang="en-US"/>
        </a:p>
      </dgm:t>
    </dgm:pt>
    <dgm:pt modelId="{EAF669DB-31CB-644F-B773-D82A8D7DC460}">
      <dgm:prSet phldrT="[Text]"/>
      <dgm:spPr>
        <a:solidFill>
          <a:schemeClr val="accent4">
            <a:lumMod val="75000"/>
          </a:schemeClr>
        </a:solidFill>
        <a:effectLst>
          <a:outerShdw blurRad="38100" dist="30000" dir="5400000" rotWithShape="0">
            <a:schemeClr val="accent6">
              <a:lumMod val="40000"/>
              <a:lumOff val="60000"/>
              <a:alpha val="45000"/>
            </a:schemeClr>
          </a:outerShdw>
        </a:effectLst>
      </dgm:spPr>
      <dgm:t>
        <a:bodyPr/>
        <a:lstStyle/>
        <a:p>
          <a:pPr algn="l"/>
          <a:r>
            <a:rPr lang="en-US" dirty="0" smtClean="0"/>
            <a:t>More populated drug development pipeline</a:t>
          </a:r>
          <a:endParaRPr lang="en-US" dirty="0"/>
        </a:p>
      </dgm:t>
    </dgm:pt>
    <dgm:pt modelId="{6C308E1B-7234-BD4B-8466-02ECC50BCCAB}" type="parTrans" cxnId="{DF49AD4E-EADE-F542-8C48-22446663DCC8}">
      <dgm:prSet/>
      <dgm:spPr/>
      <dgm:t>
        <a:bodyPr/>
        <a:lstStyle/>
        <a:p>
          <a:endParaRPr lang="en-US"/>
        </a:p>
      </dgm:t>
    </dgm:pt>
    <dgm:pt modelId="{3CF8CC41-A5CB-DF46-8442-4870267DA5F8}" type="sibTrans" cxnId="{DF49AD4E-EADE-F542-8C48-22446663DCC8}">
      <dgm:prSet/>
      <dgm:spPr/>
      <dgm:t>
        <a:bodyPr/>
        <a:lstStyle/>
        <a:p>
          <a:endParaRPr lang="en-US"/>
        </a:p>
      </dgm:t>
    </dgm:pt>
    <dgm:pt modelId="{D9DB2A0D-A03D-8745-94B6-D0F836FF8E3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dirty="0" smtClean="0"/>
            <a:t>Approved therapies pricing </a:t>
          </a:r>
          <a:r>
            <a:rPr lang="en-US" smtClean="0"/>
            <a:t>more community-friendly</a:t>
          </a:r>
          <a:endParaRPr lang="en-US" dirty="0"/>
        </a:p>
      </dgm:t>
    </dgm:pt>
    <dgm:pt modelId="{D6F4A986-CE05-3846-82FE-B55E81D9FE41}" type="parTrans" cxnId="{07D8C2E8-7D60-A347-88B0-11157823AA9F}">
      <dgm:prSet/>
      <dgm:spPr/>
      <dgm:t>
        <a:bodyPr/>
        <a:lstStyle/>
        <a:p>
          <a:endParaRPr lang="en-US"/>
        </a:p>
      </dgm:t>
    </dgm:pt>
    <dgm:pt modelId="{C3EEDA36-97E4-2540-B8B4-457948102BEA}" type="sibTrans" cxnId="{07D8C2E8-7D60-A347-88B0-11157823AA9F}">
      <dgm:prSet/>
      <dgm:spPr/>
      <dgm:t>
        <a:bodyPr/>
        <a:lstStyle/>
        <a:p>
          <a:endParaRPr lang="en-US"/>
        </a:p>
      </dgm:t>
    </dgm:pt>
    <dgm:pt modelId="{9A6CF0A4-3252-8240-BBBF-F6591385BD8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dirty="0" smtClean="0"/>
            <a:t>Public &amp; private payers reimburse DM family members for approved therapies</a:t>
          </a:r>
          <a:endParaRPr lang="en-US" dirty="0"/>
        </a:p>
      </dgm:t>
    </dgm:pt>
    <dgm:pt modelId="{588A4CD2-4EF5-BE4F-A290-946281A01FB5}" type="parTrans" cxnId="{D2A74D8A-FDB1-3148-B10E-4E2D9A2DAD96}">
      <dgm:prSet/>
      <dgm:spPr/>
      <dgm:t>
        <a:bodyPr/>
        <a:lstStyle/>
        <a:p>
          <a:endParaRPr lang="en-US"/>
        </a:p>
      </dgm:t>
    </dgm:pt>
    <dgm:pt modelId="{6B4C8FEF-B331-1F48-8B34-E138F7A34F47}" type="sibTrans" cxnId="{D2A74D8A-FDB1-3148-B10E-4E2D9A2DAD96}">
      <dgm:prSet/>
      <dgm:spPr/>
      <dgm:t>
        <a:bodyPr/>
        <a:lstStyle/>
        <a:p>
          <a:endParaRPr lang="en-US"/>
        </a:p>
      </dgm:t>
    </dgm:pt>
    <dgm:pt modelId="{01802042-79B4-494E-9600-6CA5C08D304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endParaRPr lang="en-US" dirty="0"/>
        </a:p>
      </dgm:t>
    </dgm:pt>
    <dgm:pt modelId="{EF27252E-B9BC-A641-9BC0-B1E9D08C4588}" type="sibTrans" cxnId="{6125B78C-A04A-C249-BF92-57FB134844B3}">
      <dgm:prSet/>
      <dgm:spPr/>
      <dgm:t>
        <a:bodyPr/>
        <a:lstStyle/>
        <a:p>
          <a:endParaRPr lang="en-US"/>
        </a:p>
      </dgm:t>
    </dgm:pt>
    <dgm:pt modelId="{E86C8028-9FF1-C146-AE29-917F190944E5}" type="parTrans" cxnId="{6125B78C-A04A-C249-BF92-57FB134844B3}">
      <dgm:prSet/>
      <dgm:spPr/>
      <dgm:t>
        <a:bodyPr/>
        <a:lstStyle/>
        <a:p>
          <a:endParaRPr lang="en-US"/>
        </a:p>
      </dgm:t>
    </dgm:pt>
    <dgm:pt modelId="{52D98924-772D-4C4B-ABCC-8E8728E30298}" type="pres">
      <dgm:prSet presAssocID="{4C009D8B-87ED-AF4B-A970-2F623CCDA1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0B9785-D58A-BC4A-91C9-5657A972752D}" type="pres">
      <dgm:prSet presAssocID="{02E65728-10AD-4949-AB3B-DC34CA8F4623}" presName="centerShape" presStyleLbl="node0" presStyleIdx="0" presStyleCnt="1"/>
      <dgm:spPr/>
      <dgm:t>
        <a:bodyPr/>
        <a:lstStyle/>
        <a:p>
          <a:endParaRPr lang="en-US"/>
        </a:p>
      </dgm:t>
    </dgm:pt>
    <dgm:pt modelId="{EBA04418-8771-0E40-989E-C979F82157F7}" type="pres">
      <dgm:prSet presAssocID="{7BC1C7E2-0836-974F-8205-19935DD44B0D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2A4997D0-5AA5-E84E-8790-65718707DE8A}" type="pres">
      <dgm:prSet presAssocID="{E182D3F7-3F24-C343-9B0D-817333C7A05C}" presName="node" presStyleLbl="node1" presStyleIdx="0" presStyleCnt="5" custScaleY="91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EBD98-7E13-054A-A008-31768DA482E1}" type="pres">
      <dgm:prSet presAssocID="{A5BC35FB-6813-7F43-B3F7-54F2F7FB06C5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597910C2-F6CB-7246-90C5-79751B02FBD1}" type="pres">
      <dgm:prSet presAssocID="{64FBAE67-DAB7-1447-ADEC-581295643DF2}" presName="node" presStyleLbl="node1" presStyleIdx="1" presStyleCnt="5" custScaleY="109959" custRadScaleRad="107792" custRadScaleInc="1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DE7C1-2A6A-664C-AA54-35792189C6C3}" type="pres">
      <dgm:prSet presAssocID="{CBC22F19-3B59-AA42-8B20-569ADB3168C2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501EEE0D-09A4-2048-B02E-B544DFB51686}" type="pres">
      <dgm:prSet presAssocID="{AF27D657-1D68-AC4F-8202-CD6A25C455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591CE-7698-8042-BEE1-1C95F2D820AA}" type="pres">
      <dgm:prSet presAssocID="{B7A9B741-98D0-5344-B5B9-C3ED7553D016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41AA8A68-5504-1348-8548-03101D0E0DF0}" type="pres">
      <dgm:prSet presAssocID="{B45359C6-CC24-AA44-ABB7-80B645E12FC2}" presName="node" presStyleLbl="node1" presStyleIdx="3" presStyleCnt="5" custRadScaleRad="103427" custRadScaleInc="-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444E2-4BFA-CB45-A500-497685D0E4C2}" type="pres">
      <dgm:prSet presAssocID="{BB1A3F56-C790-B049-9310-233D9603C7C7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BA6C90A0-C2E4-724A-B6BE-D56A8F6CF7B4}" type="pres">
      <dgm:prSet presAssocID="{C0039AE8-1678-3F48-862D-47B2841A6E7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9932B-99AD-7447-B8D4-204CE3403274}" srcId="{64FBAE67-DAB7-1447-ADEC-581295643DF2}" destId="{AA596D32-C922-134D-B600-3B3E2FD29CF1}" srcOrd="2" destOrd="0" parTransId="{B3DB98D5-63EA-C24F-8047-666F619216DB}" sibTransId="{7C39B062-9D1D-7045-8616-3F6EFF95F168}"/>
    <dgm:cxn modelId="{BD320C27-D620-B34B-B5C8-6F11AEF14510}" srcId="{02E65728-10AD-4949-AB3B-DC34CA8F4623}" destId="{C0039AE8-1678-3F48-862D-47B2841A6E7C}" srcOrd="4" destOrd="0" parTransId="{BB1A3F56-C790-B049-9310-233D9603C7C7}" sibTransId="{8ECCFDDF-8B6D-1944-B084-F0A5EE4974C0}"/>
    <dgm:cxn modelId="{27F3878C-CA08-5944-9C04-98895CF41C1C}" srcId="{64FBAE67-DAB7-1447-ADEC-581295643DF2}" destId="{B95105BD-1264-0D4E-89BF-DF8F5E79F72A}" srcOrd="1" destOrd="0" parTransId="{5F3FC549-22F2-FC42-B074-8127C2F04419}" sibTransId="{B8880238-9C4A-7F40-9267-9A1CFCDC5E82}"/>
    <dgm:cxn modelId="{19288552-78A3-BD4B-9598-F7E17A224786}" type="presOf" srcId="{E182D3F7-3F24-C343-9B0D-817333C7A05C}" destId="{2A4997D0-5AA5-E84E-8790-65718707DE8A}" srcOrd="0" destOrd="0" presId="urn:microsoft.com/office/officeart/2005/8/layout/radial4"/>
    <dgm:cxn modelId="{7C51263D-5631-2847-8922-6AD76D53E43C}" type="presOf" srcId="{AF27D657-1D68-AC4F-8202-CD6A25C4551F}" destId="{501EEE0D-09A4-2048-B02E-B544DFB51686}" srcOrd="0" destOrd="0" presId="urn:microsoft.com/office/officeart/2005/8/layout/radial4"/>
    <dgm:cxn modelId="{57F6D941-C1A9-7249-B1D1-62DAEF38B5BD}" srcId="{B45359C6-CC24-AA44-ABB7-80B645E12FC2}" destId="{8EDD0ED0-B763-8142-BABA-ED39359A9508}" srcOrd="1" destOrd="0" parTransId="{3CFC2A75-157F-EC49-9FF6-7FBDC7006348}" sibTransId="{B3E2AA7B-6654-9547-BB89-5163A107E55A}"/>
    <dgm:cxn modelId="{318047CF-4940-7B4C-94F4-6EC58F2BDEE4}" type="presOf" srcId="{C0039AE8-1678-3F48-862D-47B2841A6E7C}" destId="{BA6C90A0-C2E4-724A-B6BE-D56A8F6CF7B4}" srcOrd="0" destOrd="0" presId="urn:microsoft.com/office/officeart/2005/8/layout/radial4"/>
    <dgm:cxn modelId="{55A2455B-F416-CA4C-8B1F-C6D95BFA2583}" type="presOf" srcId="{AA596D32-C922-134D-B600-3B3E2FD29CF1}" destId="{597910C2-F6CB-7246-90C5-79751B02FBD1}" srcOrd="0" destOrd="3" presId="urn:microsoft.com/office/officeart/2005/8/layout/radial4"/>
    <dgm:cxn modelId="{F9C6B8C5-A582-7F40-9369-AC4C8D788654}" srcId="{C0039AE8-1678-3F48-862D-47B2841A6E7C}" destId="{9465CF15-93C0-6C4F-9136-F4CB8E218C90}" srcOrd="0" destOrd="0" parTransId="{BA8404FC-1E7A-9044-AC3F-C5C9190BE90D}" sibTransId="{A976B1C4-E916-A34A-91EB-7D51598009E1}"/>
    <dgm:cxn modelId="{AAA75E4A-66A1-2541-8088-6BA16554EA87}" type="presOf" srcId="{B45359C6-CC24-AA44-ABB7-80B645E12FC2}" destId="{41AA8A68-5504-1348-8548-03101D0E0DF0}" srcOrd="0" destOrd="0" presId="urn:microsoft.com/office/officeart/2005/8/layout/radial4"/>
    <dgm:cxn modelId="{606616D6-F987-4C4A-B3B3-B592C2D227F4}" srcId="{B45359C6-CC24-AA44-ABB7-80B645E12FC2}" destId="{666E36EE-965A-4746-9980-CDAE4EB8CAE8}" srcOrd="2" destOrd="0" parTransId="{B61359BC-2DC8-4A44-BCA2-C52AA7B672DB}" sibTransId="{2D6F32C2-390D-074B-8C73-A0143D40656E}"/>
    <dgm:cxn modelId="{FE153BE2-84B3-244F-9A3F-2D7C1E51BEFA}" type="presOf" srcId="{E3012D9F-DC43-A549-96F5-6D422EBEEC1A}" destId="{501EEE0D-09A4-2048-B02E-B544DFB51686}" srcOrd="0" destOrd="3" presId="urn:microsoft.com/office/officeart/2005/8/layout/radial4"/>
    <dgm:cxn modelId="{30042372-65B3-5F48-A390-2EA50E2697AA}" type="presOf" srcId="{666E36EE-965A-4746-9980-CDAE4EB8CAE8}" destId="{41AA8A68-5504-1348-8548-03101D0E0DF0}" srcOrd="0" destOrd="3" presId="urn:microsoft.com/office/officeart/2005/8/layout/radial4"/>
    <dgm:cxn modelId="{214EA9F0-17B4-394B-9246-2205CCE9FCCC}" srcId="{AF27D657-1D68-AC4F-8202-CD6A25C4551F}" destId="{25CA88F5-BE6E-D642-B756-BC703295BE12}" srcOrd="1" destOrd="0" parTransId="{B1FB6593-9D8B-A84F-9F24-79FA77C13687}" sibTransId="{4DC78CB9-1987-EB43-BDB0-98285E0FFFCF}"/>
    <dgm:cxn modelId="{1A02D91E-70C9-F845-8FBF-6CA30994F73C}" srcId="{E182D3F7-3F24-C343-9B0D-817333C7A05C}" destId="{05B6AD8F-7F64-F945-979F-F39AB3D4FE37}" srcOrd="1" destOrd="0" parTransId="{9D0D0B99-70EE-9F4F-81DB-12D787AF3302}" sibTransId="{4668F3FD-5D5A-E64A-A347-37DB17EA0C73}"/>
    <dgm:cxn modelId="{DF49AD4E-EADE-F542-8C48-22446663DCC8}" srcId="{64FBAE67-DAB7-1447-ADEC-581295643DF2}" destId="{EAF669DB-31CB-644F-B773-D82A8D7DC460}" srcOrd="3" destOrd="0" parTransId="{6C308E1B-7234-BD4B-8466-02ECC50BCCAB}" sibTransId="{3CF8CC41-A5CB-DF46-8442-4870267DA5F8}"/>
    <dgm:cxn modelId="{A38D096C-60A1-1948-B4FD-79DC333ED992}" type="presOf" srcId="{02E65728-10AD-4949-AB3B-DC34CA8F4623}" destId="{110B9785-D58A-BC4A-91C9-5657A972752D}" srcOrd="0" destOrd="0" presId="urn:microsoft.com/office/officeart/2005/8/layout/radial4"/>
    <dgm:cxn modelId="{C57CCCC8-58FB-B14B-B3CC-1C2B1E266632}" srcId="{02E65728-10AD-4949-AB3B-DC34CA8F4623}" destId="{B45359C6-CC24-AA44-ABB7-80B645E12FC2}" srcOrd="3" destOrd="0" parTransId="{B7A9B741-98D0-5344-B5B9-C3ED7553D016}" sibTransId="{EA49D943-A548-9245-81BE-E38C9F2930E1}"/>
    <dgm:cxn modelId="{2AA37DAC-1372-7F47-956B-3A4C5949D2AD}" type="presOf" srcId="{7BC1C7E2-0836-974F-8205-19935DD44B0D}" destId="{EBA04418-8771-0E40-989E-C979F82157F7}" srcOrd="0" destOrd="0" presId="urn:microsoft.com/office/officeart/2005/8/layout/radial4"/>
    <dgm:cxn modelId="{841726FE-F9AB-ED41-91F8-A837A01C40AA}" srcId="{02E65728-10AD-4949-AB3B-DC34CA8F4623}" destId="{AF27D657-1D68-AC4F-8202-CD6A25C4551F}" srcOrd="2" destOrd="0" parTransId="{CBC22F19-3B59-AA42-8B20-569ADB3168C2}" sibTransId="{32C26426-DFC8-C14A-95B4-CC61EA92E82C}"/>
    <dgm:cxn modelId="{30E0079D-6A7A-1C48-90F3-4AD7AB5CC7ED}" type="presOf" srcId="{64FBAE67-DAB7-1447-ADEC-581295643DF2}" destId="{597910C2-F6CB-7246-90C5-79751B02FBD1}" srcOrd="0" destOrd="0" presId="urn:microsoft.com/office/officeart/2005/8/layout/radial4"/>
    <dgm:cxn modelId="{06E4AC10-969B-474A-AA10-9A51DE268C1E}" type="presOf" srcId="{CD966400-A1BF-3F47-8D6D-D3F2734935C4}" destId="{2A4997D0-5AA5-E84E-8790-65718707DE8A}" srcOrd="0" destOrd="3" presId="urn:microsoft.com/office/officeart/2005/8/layout/radial4"/>
    <dgm:cxn modelId="{AA405A1F-B19D-E34F-9534-46F4FDA97EF9}" type="presOf" srcId="{9465CF15-93C0-6C4F-9136-F4CB8E218C90}" destId="{BA6C90A0-C2E4-724A-B6BE-D56A8F6CF7B4}" srcOrd="0" destOrd="1" presId="urn:microsoft.com/office/officeart/2005/8/layout/radial4"/>
    <dgm:cxn modelId="{F167C70E-10DF-9647-85A6-95B3D72310C6}" srcId="{AF27D657-1D68-AC4F-8202-CD6A25C4551F}" destId="{F5D36411-22FE-954E-BD4F-E2C4ABF6AFE6}" srcOrd="0" destOrd="0" parTransId="{6C016ABB-107E-C14E-83FE-E340BCB207AA}" sibTransId="{A48488D2-D83F-6243-BF46-4CB6F0530DB8}"/>
    <dgm:cxn modelId="{D4F9F2EE-D787-FB4F-88D7-15333600F648}" srcId="{E182D3F7-3F24-C343-9B0D-817333C7A05C}" destId="{CD966400-A1BF-3F47-8D6D-D3F2734935C4}" srcOrd="2" destOrd="0" parTransId="{B59F1986-8589-BC43-BF6A-8CAB58D1C49E}" sibTransId="{0B4F1D7D-436F-0D40-B2EB-0A61C9864481}"/>
    <dgm:cxn modelId="{9C9FF2A6-7632-D740-ADCE-8AC72919DABA}" srcId="{64FBAE67-DAB7-1447-ADEC-581295643DF2}" destId="{7DB16B26-0936-0746-ADEC-848C45B152A2}" srcOrd="0" destOrd="0" parTransId="{56029C13-3D44-2141-967D-B12A3BA84B42}" sibTransId="{7F7FA9BB-3CCE-CC44-B4C6-8B3765437260}"/>
    <dgm:cxn modelId="{85E54B64-0B97-CD43-9BDF-CDF364F46393}" type="presOf" srcId="{9A6CF0A4-3252-8240-BBBF-F6591385BD8C}" destId="{BA6C90A0-C2E4-724A-B6BE-D56A8F6CF7B4}" srcOrd="0" destOrd="2" presId="urn:microsoft.com/office/officeart/2005/8/layout/radial4"/>
    <dgm:cxn modelId="{C0CA76F5-1523-4640-9611-168F7C4F66A8}" srcId="{AF27D657-1D68-AC4F-8202-CD6A25C4551F}" destId="{E3012D9F-DC43-A549-96F5-6D422EBEEC1A}" srcOrd="2" destOrd="0" parTransId="{AD7A334D-05B0-4547-9E15-C951715B672F}" sibTransId="{2AEF2F6A-0739-614B-92FA-E1C1E659FB38}"/>
    <dgm:cxn modelId="{0D335A87-7886-DB4D-AF3A-CCBDCBDD1502}" type="presOf" srcId="{05B6AD8F-7F64-F945-979F-F39AB3D4FE37}" destId="{2A4997D0-5AA5-E84E-8790-65718707DE8A}" srcOrd="0" destOrd="2" presId="urn:microsoft.com/office/officeart/2005/8/layout/radial4"/>
    <dgm:cxn modelId="{51232A42-8C87-6B47-A069-BBAF1B9E2838}" type="presOf" srcId="{F5D36411-22FE-954E-BD4F-E2C4ABF6AFE6}" destId="{501EEE0D-09A4-2048-B02E-B544DFB51686}" srcOrd="0" destOrd="1" presId="urn:microsoft.com/office/officeart/2005/8/layout/radial4"/>
    <dgm:cxn modelId="{07D8C2E8-7D60-A347-88B0-11157823AA9F}" srcId="{C0039AE8-1678-3F48-862D-47B2841A6E7C}" destId="{D9DB2A0D-A03D-8745-94B6-D0F836FF8E3A}" srcOrd="2" destOrd="0" parTransId="{D6F4A986-CE05-3846-82FE-B55E81D9FE41}" sibTransId="{C3EEDA36-97E4-2540-B8B4-457948102BEA}"/>
    <dgm:cxn modelId="{22782C11-9A14-DD48-A612-F2217F97F293}" srcId="{B45359C6-CC24-AA44-ABB7-80B645E12FC2}" destId="{F3E015F8-E020-E140-B9EB-1E2B2B63ED16}" srcOrd="0" destOrd="0" parTransId="{A7FF749D-1C21-7D4C-B197-A6FFC8254623}" sibTransId="{D85BB28D-1531-0C45-B024-4BBD1821A1D8}"/>
    <dgm:cxn modelId="{0E0E0D2E-C1DB-D647-AC49-F6AFBE31BEC4}" type="presOf" srcId="{8EDD0ED0-B763-8142-BABA-ED39359A9508}" destId="{41AA8A68-5504-1348-8548-03101D0E0DF0}" srcOrd="0" destOrd="2" presId="urn:microsoft.com/office/officeart/2005/8/layout/radial4"/>
    <dgm:cxn modelId="{7AEE8BB2-A434-C347-9BE3-FE8E6E129220}" type="presOf" srcId="{4C009D8B-87ED-AF4B-A970-2F623CCDA107}" destId="{52D98924-772D-4C4B-ABCC-8E8728E30298}" srcOrd="0" destOrd="0" presId="urn:microsoft.com/office/officeart/2005/8/layout/radial4"/>
    <dgm:cxn modelId="{6125B78C-A04A-C249-BF92-57FB134844B3}" srcId="{E182D3F7-3F24-C343-9B0D-817333C7A05C}" destId="{01802042-79B4-494E-9600-6CA5C08D3049}" srcOrd="5" destOrd="0" parTransId="{E86C8028-9FF1-C146-AE29-917F190944E5}" sibTransId="{EF27252E-B9BC-A641-9BC0-B1E9D08C4588}"/>
    <dgm:cxn modelId="{DDC9F3CC-CA16-BE4F-B575-689091F48DD0}" srcId="{AF27D657-1D68-AC4F-8202-CD6A25C4551F}" destId="{B6E2D559-9E6E-834E-86E7-C24E544B5472}" srcOrd="3" destOrd="0" parTransId="{32CDAB6F-070E-C749-9521-4E88F34BBD93}" sibTransId="{8CAA53F3-7192-514B-9801-45E6299851A0}"/>
    <dgm:cxn modelId="{21AE6251-EE6D-E642-8DC7-C577CAA8A239}" type="presOf" srcId="{7DB16B26-0936-0746-ADEC-848C45B152A2}" destId="{597910C2-F6CB-7246-90C5-79751B02FBD1}" srcOrd="0" destOrd="1" presId="urn:microsoft.com/office/officeart/2005/8/layout/radial4"/>
    <dgm:cxn modelId="{D3217869-B4BD-DA4A-B909-A7029669D509}" srcId="{02E65728-10AD-4949-AB3B-DC34CA8F4623}" destId="{E182D3F7-3F24-C343-9B0D-817333C7A05C}" srcOrd="0" destOrd="0" parTransId="{7BC1C7E2-0836-974F-8205-19935DD44B0D}" sibTransId="{28791625-4077-6A44-B165-B347143693C3}"/>
    <dgm:cxn modelId="{F582A143-7218-2A40-B47C-123F636033BC}" type="presOf" srcId="{CBC22F19-3B59-AA42-8B20-569ADB3168C2}" destId="{4DBDE7C1-2A6A-664C-AA54-35792189C6C3}" srcOrd="0" destOrd="0" presId="urn:microsoft.com/office/officeart/2005/8/layout/radial4"/>
    <dgm:cxn modelId="{153152D2-CABD-2A44-B16C-119FFD360946}" srcId="{E182D3F7-3F24-C343-9B0D-817333C7A05C}" destId="{16A05CB7-85BF-C04E-A1B8-FF079F9AD3CD}" srcOrd="3" destOrd="0" parTransId="{197FCC00-DAA1-434E-B114-2F752ABEC4B9}" sibTransId="{6645782F-73DB-F942-B93E-602371F20F46}"/>
    <dgm:cxn modelId="{D9EB10F2-C75A-2A44-AE8D-266CA264519C}" srcId="{02E65728-10AD-4949-AB3B-DC34CA8F4623}" destId="{64FBAE67-DAB7-1447-ADEC-581295643DF2}" srcOrd="1" destOrd="0" parTransId="{A5BC35FB-6813-7F43-B3F7-54F2F7FB06C5}" sibTransId="{F05369B2-1B03-324A-9ED1-E7158DA111F5}"/>
    <dgm:cxn modelId="{3258D8AD-128B-4B44-B207-43862C89637F}" srcId="{E182D3F7-3F24-C343-9B0D-817333C7A05C}" destId="{8EA91822-3292-124C-BE3B-F8E4EC049E7D}" srcOrd="0" destOrd="0" parTransId="{DE485DD1-00B0-8941-ACE0-4C7DA06C6911}" sibTransId="{F374A521-B765-F845-BFBF-0AA86C136C63}"/>
    <dgm:cxn modelId="{EF996EBE-B6FB-C143-B721-A7E787B9068B}" type="presOf" srcId="{8EA91822-3292-124C-BE3B-F8E4EC049E7D}" destId="{2A4997D0-5AA5-E84E-8790-65718707DE8A}" srcOrd="0" destOrd="1" presId="urn:microsoft.com/office/officeart/2005/8/layout/radial4"/>
    <dgm:cxn modelId="{E3C09733-2719-DA49-A728-A7F1CC138555}" type="presOf" srcId="{25CA88F5-BE6E-D642-B756-BC703295BE12}" destId="{501EEE0D-09A4-2048-B02E-B544DFB51686}" srcOrd="0" destOrd="2" presId="urn:microsoft.com/office/officeart/2005/8/layout/radial4"/>
    <dgm:cxn modelId="{007866D4-EA46-CA48-9D50-9D9BFA44BF99}" type="presOf" srcId="{F3E015F8-E020-E140-B9EB-1E2B2B63ED16}" destId="{41AA8A68-5504-1348-8548-03101D0E0DF0}" srcOrd="0" destOrd="1" presId="urn:microsoft.com/office/officeart/2005/8/layout/radial4"/>
    <dgm:cxn modelId="{C4ECB584-13BE-1D48-93B2-C50A0E138006}" type="presOf" srcId="{01802042-79B4-494E-9600-6CA5C08D3049}" destId="{2A4997D0-5AA5-E84E-8790-65718707DE8A}" srcOrd="0" destOrd="6" presId="urn:microsoft.com/office/officeart/2005/8/layout/radial4"/>
    <dgm:cxn modelId="{D2A74D8A-FDB1-3148-B10E-4E2D9A2DAD96}" srcId="{C0039AE8-1678-3F48-862D-47B2841A6E7C}" destId="{9A6CF0A4-3252-8240-BBBF-F6591385BD8C}" srcOrd="1" destOrd="0" parTransId="{588A4CD2-4EF5-BE4F-A290-946281A01FB5}" sibTransId="{6B4C8FEF-B331-1F48-8B34-E138F7A34F47}"/>
    <dgm:cxn modelId="{A4D08F93-8785-494A-95E6-91C8F466C1A0}" type="presOf" srcId="{B6E2D559-9E6E-834E-86E7-C24E544B5472}" destId="{501EEE0D-09A4-2048-B02E-B544DFB51686}" srcOrd="0" destOrd="4" presId="urn:microsoft.com/office/officeart/2005/8/layout/radial4"/>
    <dgm:cxn modelId="{AB52D6A3-AFA7-4B49-BD49-4F8E3559E036}" type="presOf" srcId="{D9DB2A0D-A03D-8745-94B6-D0F836FF8E3A}" destId="{BA6C90A0-C2E4-724A-B6BE-D56A8F6CF7B4}" srcOrd="0" destOrd="3" presId="urn:microsoft.com/office/officeart/2005/8/layout/radial4"/>
    <dgm:cxn modelId="{1E1F8A7C-BD4C-3245-A6F8-19CD10456DD2}" type="presOf" srcId="{AB10086F-D286-6147-A79A-5928216149F8}" destId="{2A4997D0-5AA5-E84E-8790-65718707DE8A}" srcOrd="0" destOrd="5" presId="urn:microsoft.com/office/officeart/2005/8/layout/radial4"/>
    <dgm:cxn modelId="{836F89A6-E166-B44A-9976-EE590536A213}" srcId="{AF27D657-1D68-AC4F-8202-CD6A25C4551F}" destId="{BE886345-550B-CD43-A176-232DB51ADB4F}" srcOrd="4" destOrd="0" parTransId="{A258F819-70BD-F844-8343-F595EEDB85D1}" sibTransId="{FB724D69-C69E-874B-971A-668CD5397E8D}"/>
    <dgm:cxn modelId="{608D19EF-D5E0-3246-B4E0-5F3D62E87F52}" type="presOf" srcId="{A5BC35FB-6813-7F43-B3F7-54F2F7FB06C5}" destId="{8C5EBD98-7E13-054A-A008-31768DA482E1}" srcOrd="0" destOrd="0" presId="urn:microsoft.com/office/officeart/2005/8/layout/radial4"/>
    <dgm:cxn modelId="{82C593CE-9092-3249-97A9-264B4F9628BF}" type="presOf" srcId="{BB1A3F56-C790-B049-9310-233D9603C7C7}" destId="{3B9444E2-4BFA-CB45-A500-497685D0E4C2}" srcOrd="0" destOrd="0" presId="urn:microsoft.com/office/officeart/2005/8/layout/radial4"/>
    <dgm:cxn modelId="{A22C65BF-A961-EC40-9E75-CA74A0F0DF74}" type="presOf" srcId="{16A05CB7-85BF-C04E-A1B8-FF079F9AD3CD}" destId="{2A4997D0-5AA5-E84E-8790-65718707DE8A}" srcOrd="0" destOrd="4" presId="urn:microsoft.com/office/officeart/2005/8/layout/radial4"/>
    <dgm:cxn modelId="{080D1524-2967-AD42-A5FD-D7FADE11D5F0}" srcId="{4C009D8B-87ED-AF4B-A970-2F623CCDA107}" destId="{02E65728-10AD-4949-AB3B-DC34CA8F4623}" srcOrd="0" destOrd="0" parTransId="{B21CD8FA-938E-8B47-B9E4-0BBA0A2608EE}" sibTransId="{30CEDC0D-16A2-FD45-997E-60C1CFCEA316}"/>
    <dgm:cxn modelId="{E1DD3A94-D4DD-0546-9346-0EF32D4D7A06}" srcId="{E182D3F7-3F24-C343-9B0D-817333C7A05C}" destId="{AB10086F-D286-6147-A79A-5928216149F8}" srcOrd="4" destOrd="0" parTransId="{C1276E46-9D30-4745-AE1E-4BB117D105CC}" sibTransId="{75DDA06F-B81B-B142-BB36-78D306287146}"/>
    <dgm:cxn modelId="{95FB79DC-CA2D-3F4F-B857-9E5E31C543B5}" type="presOf" srcId="{BE886345-550B-CD43-A176-232DB51ADB4F}" destId="{501EEE0D-09A4-2048-B02E-B544DFB51686}" srcOrd="0" destOrd="5" presId="urn:microsoft.com/office/officeart/2005/8/layout/radial4"/>
    <dgm:cxn modelId="{87B6B94A-D5A7-8A40-822E-1D050E5BDD32}" type="presOf" srcId="{B7A9B741-98D0-5344-B5B9-C3ED7553D016}" destId="{57B591CE-7698-8042-BEE1-1C95F2D820AA}" srcOrd="0" destOrd="0" presId="urn:microsoft.com/office/officeart/2005/8/layout/radial4"/>
    <dgm:cxn modelId="{AA8F4AD8-9770-A747-B0C0-7698B64B0788}" type="presOf" srcId="{EAF669DB-31CB-644F-B773-D82A8D7DC460}" destId="{597910C2-F6CB-7246-90C5-79751B02FBD1}" srcOrd="0" destOrd="4" presId="urn:microsoft.com/office/officeart/2005/8/layout/radial4"/>
    <dgm:cxn modelId="{57721D51-4BCB-1643-8D8B-8813C5C02965}" type="presOf" srcId="{B95105BD-1264-0D4E-89BF-DF8F5E79F72A}" destId="{597910C2-F6CB-7246-90C5-79751B02FBD1}" srcOrd="0" destOrd="2" presId="urn:microsoft.com/office/officeart/2005/8/layout/radial4"/>
    <dgm:cxn modelId="{4F75CF1D-570B-3946-9995-D7DB2B8C194D}" type="presParOf" srcId="{52D98924-772D-4C4B-ABCC-8E8728E30298}" destId="{110B9785-D58A-BC4A-91C9-5657A972752D}" srcOrd="0" destOrd="0" presId="urn:microsoft.com/office/officeart/2005/8/layout/radial4"/>
    <dgm:cxn modelId="{C5B29B60-C0C8-9348-951E-7D774F646B2C}" type="presParOf" srcId="{52D98924-772D-4C4B-ABCC-8E8728E30298}" destId="{EBA04418-8771-0E40-989E-C979F82157F7}" srcOrd="1" destOrd="0" presId="urn:microsoft.com/office/officeart/2005/8/layout/radial4"/>
    <dgm:cxn modelId="{5F123723-0251-1D4A-98A7-F332438B3776}" type="presParOf" srcId="{52D98924-772D-4C4B-ABCC-8E8728E30298}" destId="{2A4997D0-5AA5-E84E-8790-65718707DE8A}" srcOrd="2" destOrd="0" presId="urn:microsoft.com/office/officeart/2005/8/layout/radial4"/>
    <dgm:cxn modelId="{CF6C5582-29DF-274A-A6CE-BF931677C5F1}" type="presParOf" srcId="{52D98924-772D-4C4B-ABCC-8E8728E30298}" destId="{8C5EBD98-7E13-054A-A008-31768DA482E1}" srcOrd="3" destOrd="0" presId="urn:microsoft.com/office/officeart/2005/8/layout/radial4"/>
    <dgm:cxn modelId="{AA727C09-1584-DE4E-8D3D-B40A406E114C}" type="presParOf" srcId="{52D98924-772D-4C4B-ABCC-8E8728E30298}" destId="{597910C2-F6CB-7246-90C5-79751B02FBD1}" srcOrd="4" destOrd="0" presId="urn:microsoft.com/office/officeart/2005/8/layout/radial4"/>
    <dgm:cxn modelId="{D891D234-3116-F84B-81CA-7D40E9E6FEB9}" type="presParOf" srcId="{52D98924-772D-4C4B-ABCC-8E8728E30298}" destId="{4DBDE7C1-2A6A-664C-AA54-35792189C6C3}" srcOrd="5" destOrd="0" presId="urn:microsoft.com/office/officeart/2005/8/layout/radial4"/>
    <dgm:cxn modelId="{4452332F-F578-444F-9F27-D7BAF9A68723}" type="presParOf" srcId="{52D98924-772D-4C4B-ABCC-8E8728E30298}" destId="{501EEE0D-09A4-2048-B02E-B544DFB51686}" srcOrd="6" destOrd="0" presId="urn:microsoft.com/office/officeart/2005/8/layout/radial4"/>
    <dgm:cxn modelId="{2F68DCAA-69DB-504C-B5B0-22C563ADB46C}" type="presParOf" srcId="{52D98924-772D-4C4B-ABCC-8E8728E30298}" destId="{57B591CE-7698-8042-BEE1-1C95F2D820AA}" srcOrd="7" destOrd="0" presId="urn:microsoft.com/office/officeart/2005/8/layout/radial4"/>
    <dgm:cxn modelId="{C76C2E7B-4141-F845-85F6-D582B743D174}" type="presParOf" srcId="{52D98924-772D-4C4B-ABCC-8E8728E30298}" destId="{41AA8A68-5504-1348-8548-03101D0E0DF0}" srcOrd="8" destOrd="0" presId="urn:microsoft.com/office/officeart/2005/8/layout/radial4"/>
    <dgm:cxn modelId="{E610B052-9A9C-BD4D-A2B7-73E5B943B0EA}" type="presParOf" srcId="{52D98924-772D-4C4B-ABCC-8E8728E30298}" destId="{3B9444E2-4BFA-CB45-A500-497685D0E4C2}" srcOrd="9" destOrd="0" presId="urn:microsoft.com/office/officeart/2005/8/layout/radial4"/>
    <dgm:cxn modelId="{2079DFE9-B18D-8749-B3D3-400E256DD0F8}" type="presParOf" srcId="{52D98924-772D-4C4B-ABCC-8E8728E30298}" destId="{BA6C90A0-C2E4-724A-B6BE-D56A8F6CF7B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B9785-D58A-BC4A-91C9-5657A972752D}">
      <dsp:nvSpPr>
        <dsp:cNvPr id="0" name=""/>
        <dsp:cNvSpPr/>
      </dsp:nvSpPr>
      <dsp:spPr>
        <a:xfrm>
          <a:off x="2834236" y="2906811"/>
          <a:ext cx="1964227" cy="1964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CARE &amp; A CURE</a:t>
          </a:r>
          <a:endParaRPr lang="en-US" sz="3500" kern="1200" dirty="0"/>
        </a:p>
      </dsp:txBody>
      <dsp:txXfrm>
        <a:off x="3121890" y="3194465"/>
        <a:ext cx="1388919" cy="1388919"/>
      </dsp:txXfrm>
    </dsp:sp>
    <dsp:sp modelId="{EBA04418-8771-0E40-989E-C979F82157F7}">
      <dsp:nvSpPr>
        <dsp:cNvPr id="0" name=""/>
        <dsp:cNvSpPr/>
      </dsp:nvSpPr>
      <dsp:spPr>
        <a:xfrm rot="10800000">
          <a:off x="933592" y="3609022"/>
          <a:ext cx="1796108" cy="559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997D0-5AA5-E84E-8790-65718707DE8A}">
      <dsp:nvSpPr>
        <dsp:cNvPr id="0" name=""/>
        <dsp:cNvSpPr/>
      </dsp:nvSpPr>
      <dsp:spPr>
        <a:xfrm>
          <a:off x="584" y="3205851"/>
          <a:ext cx="1866016" cy="136614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4F4A3"/>
              </a:solidFill>
            </a:rPr>
            <a:t>Clinical Care</a:t>
          </a:r>
          <a:endParaRPr lang="en-US" sz="1200" b="1" kern="1200" dirty="0">
            <a:solidFill>
              <a:srgbClr val="F4F4A3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Improved clinical care landscape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More accurate clinical trial design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Improved capacity to evaluate drug efficacy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Better understanding of disease course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40597" y="3245864"/>
        <a:ext cx="1785990" cy="1286121"/>
      </dsp:txXfrm>
    </dsp:sp>
    <dsp:sp modelId="{8C5EBD98-7E13-054A-A008-31768DA482E1}">
      <dsp:nvSpPr>
        <dsp:cNvPr id="0" name=""/>
        <dsp:cNvSpPr/>
      </dsp:nvSpPr>
      <dsp:spPr>
        <a:xfrm rot="13529786">
          <a:off x="1337920" y="2109011"/>
          <a:ext cx="2008378" cy="559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7910C2-F6CB-7246-90C5-79751B02FBD1}">
      <dsp:nvSpPr>
        <dsp:cNvPr id="0" name=""/>
        <dsp:cNvSpPr/>
      </dsp:nvSpPr>
      <dsp:spPr>
        <a:xfrm>
          <a:off x="705211" y="851977"/>
          <a:ext cx="1866016" cy="164148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30000" dir="5400000" rotWithShape="0">
            <a:schemeClr val="accent6">
              <a:lumMod val="40000"/>
              <a:lumOff val="60000"/>
              <a:alpha val="4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4F4A3"/>
              </a:solidFill>
            </a:rPr>
            <a:t>Research &amp; Development</a:t>
          </a:r>
          <a:endParaRPr lang="en-US" sz="1200" b="1" kern="1200" dirty="0">
            <a:solidFill>
              <a:srgbClr val="F4F4A3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More dynamic and growing DM research field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Increased efficiency of research output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More reliable research findings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More populated drug development pipeline</a:t>
          </a:r>
          <a:endParaRPr lang="en-US" sz="900" kern="1200" dirty="0"/>
        </a:p>
      </dsp:txBody>
      <dsp:txXfrm>
        <a:off x="753288" y="900054"/>
        <a:ext cx="1769862" cy="1545328"/>
      </dsp:txXfrm>
    </dsp:sp>
    <dsp:sp modelId="{4DBDE7C1-2A6A-664C-AA54-35792189C6C3}">
      <dsp:nvSpPr>
        <dsp:cNvPr id="0" name=""/>
        <dsp:cNvSpPr/>
      </dsp:nvSpPr>
      <dsp:spPr>
        <a:xfrm rot="16200000">
          <a:off x="2918295" y="1624319"/>
          <a:ext cx="1796108" cy="559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EEE0D-09A4-2048-B02E-B544DFB51686}">
      <dsp:nvSpPr>
        <dsp:cNvPr id="0" name=""/>
        <dsp:cNvSpPr/>
      </dsp:nvSpPr>
      <dsp:spPr>
        <a:xfrm>
          <a:off x="2883341" y="259761"/>
          <a:ext cx="1866016" cy="149281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4F4A3"/>
              </a:solidFill>
            </a:rPr>
            <a:t>Drug Development</a:t>
          </a:r>
          <a:endParaRPr lang="en-US" sz="1200" b="1" kern="1200" dirty="0">
            <a:solidFill>
              <a:srgbClr val="F4F4A3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Optimal drug review time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Improved trial processes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Improved clinical trial readiness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More pharma investment, exploration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Reduced trial risk</a:t>
          </a:r>
          <a:endParaRPr lang="en-US" sz="900" kern="1200" dirty="0"/>
        </a:p>
      </dsp:txBody>
      <dsp:txXfrm>
        <a:off x="2927064" y="303484"/>
        <a:ext cx="1778570" cy="1405367"/>
      </dsp:txXfrm>
    </dsp:sp>
    <dsp:sp modelId="{57B591CE-7698-8042-BEE1-1C95F2D820AA}">
      <dsp:nvSpPr>
        <dsp:cNvPr id="0" name=""/>
        <dsp:cNvSpPr/>
      </dsp:nvSpPr>
      <dsp:spPr>
        <a:xfrm rot="18889654">
          <a:off x="4307521" y="2164448"/>
          <a:ext cx="1889466" cy="559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AA8A68-5504-1348-8548-03101D0E0DF0}">
      <dsp:nvSpPr>
        <dsp:cNvPr id="0" name=""/>
        <dsp:cNvSpPr/>
      </dsp:nvSpPr>
      <dsp:spPr>
        <a:xfrm>
          <a:off x="4985261" y="1027909"/>
          <a:ext cx="1866016" cy="149281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4F4A3"/>
              </a:solidFill>
            </a:rPr>
            <a:t>Advocacy</a:t>
          </a:r>
          <a:endParaRPr lang="en-US" sz="1200" b="1" kern="1200" dirty="0">
            <a:solidFill>
              <a:srgbClr val="F4F4A3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More industry engagement in DM drug development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Enhanced case for reimbursement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Influence over pricing/access</a:t>
          </a:r>
          <a:endParaRPr lang="en-US" sz="900" kern="1200" dirty="0"/>
        </a:p>
      </dsp:txBody>
      <dsp:txXfrm>
        <a:off x="5028984" y="1071632"/>
        <a:ext cx="1778570" cy="1405367"/>
      </dsp:txXfrm>
    </dsp:sp>
    <dsp:sp modelId="{3B9444E2-4BFA-CB45-A500-497685D0E4C2}">
      <dsp:nvSpPr>
        <dsp:cNvPr id="0" name=""/>
        <dsp:cNvSpPr/>
      </dsp:nvSpPr>
      <dsp:spPr>
        <a:xfrm>
          <a:off x="4902999" y="3609022"/>
          <a:ext cx="1796108" cy="559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6C90A0-C2E4-724A-B6BE-D56A8F6CF7B4}">
      <dsp:nvSpPr>
        <dsp:cNvPr id="0" name=""/>
        <dsp:cNvSpPr/>
      </dsp:nvSpPr>
      <dsp:spPr>
        <a:xfrm>
          <a:off x="5766099" y="3142518"/>
          <a:ext cx="1866016" cy="149281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4F4A3"/>
              </a:solidFill>
            </a:rPr>
            <a:t>Reimbursement &amp; Access</a:t>
          </a:r>
          <a:endParaRPr lang="en-US" sz="1200" b="1" kern="1200" dirty="0">
            <a:solidFill>
              <a:srgbClr val="F4F4A3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More industry engagement in DM drug development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Public &amp; private payers reimburse DM family members for approved therapies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/>
            <a:t>Approved therapies pricing </a:t>
          </a:r>
          <a:r>
            <a:rPr lang="en-US" sz="900" kern="1200" smtClean="0"/>
            <a:t>more community-friendly</a:t>
          </a:r>
          <a:endParaRPr lang="en-US" sz="900" kern="1200" dirty="0"/>
        </a:p>
      </dsp:txBody>
      <dsp:txXfrm>
        <a:off x="5809822" y="3186241"/>
        <a:ext cx="1778570" cy="1405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7B5065A3-2476-A442-9611-752F90A3EB1F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48C26775-E425-B746-BFED-4A27BCD7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51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DE6EB006-B2BC-BC43-91D6-0E6245A7707B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BBAB4093-7099-8343-98EF-44FBFED30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74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Toolkits: Anesthesia, SSA, developmentally disabled children 0-21 planning guideline</a:t>
            </a:r>
          </a:p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Annual conference: 300+ patients, family members, industry professionals and academic researchers; focus on symptom management, research updates &amp; community building</a:t>
            </a:r>
          </a:p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Clinical care guidelines: first-ever for disease: for DM1 adults, DM2, congenital &amp; childhood as well as specialty for cardiologists, pulmonologists, gastroenterologists, OTs, PTs</a:t>
            </a:r>
          </a:p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err="1" smtClean="0"/>
              <a:t>Warmline</a:t>
            </a:r>
            <a:r>
              <a:rPr lang="en-US" dirty="0" smtClean="0"/>
              <a:t> taking live calls daily</a:t>
            </a:r>
          </a:p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Monthly newsletters to the community (Dispatch), industry &amp; academia (DM Research News </a:t>
            </a:r>
            <a:r>
              <a:rPr lang="mr-IN" dirty="0" smtClean="0"/>
              <a:t>–</a:t>
            </a:r>
            <a:r>
              <a:rPr lang="en-US" dirty="0" smtClean="0"/>
              <a:t> the only DM-only newsletter for professionals</a:t>
            </a:r>
          </a:p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Website: comprehensive information and resources for community members, and section for professionals </a:t>
            </a:r>
          </a:p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Much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B4093-7099-8343-98EF-44FBFED30F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3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0091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07100"/>
            <a:ext cx="2249424" cy="889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298700" y="6007100"/>
            <a:ext cx="6845300" cy="889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881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1067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82D849A-6E48-CB42-9415-B534EF23895E}" type="datetime1">
              <a:rPr lang="en-US" smtClean="0"/>
              <a:t>6/12/17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99400" y="6248400"/>
            <a:ext cx="863600" cy="365125"/>
          </a:xfrm>
          <a:prstGeom prst="rect">
            <a:avLst/>
          </a:prstGeom>
        </p:spPr>
        <p:txBody>
          <a:bodyPr/>
          <a:lstStyle/>
          <a:p>
            <a:fld id="{2B9E097F-6C69-0041-86F9-6AC340868AEE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7099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BD7F121-4446-164A-A9CD-3CF77B01A955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99400" y="6248400"/>
            <a:ext cx="863600" cy="365125"/>
          </a:xfrm>
          <a:prstGeom prst="rect">
            <a:avLst/>
          </a:prstGeom>
        </p:spPr>
        <p:txBody>
          <a:bodyPr/>
          <a:lstStyle/>
          <a:p>
            <a:fld id="{60528589-5C2B-864C-9B31-7E9A3423C9DE}" type="datetime1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7099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7899400" y="6248400"/>
            <a:ext cx="863600" cy="365125"/>
          </a:xfrm>
          <a:prstGeom prst="rect">
            <a:avLst/>
          </a:prstGeom>
        </p:spPr>
        <p:txBody>
          <a:bodyPr/>
          <a:lstStyle/>
          <a:p>
            <a:fld id="{58286ED1-33D8-1047-9A94-62D2A375B5AC}" type="datetime1">
              <a:rPr lang="en-US" smtClean="0"/>
              <a:t>6/12/17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70993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7899400" y="6248400"/>
            <a:ext cx="863600" cy="365125"/>
          </a:xfrm>
          <a:prstGeom prst="rect">
            <a:avLst/>
          </a:prstGeom>
        </p:spPr>
        <p:txBody>
          <a:bodyPr rtlCol="0"/>
          <a:lstStyle/>
          <a:p>
            <a:fld id="{2BDC62AE-C093-6349-879C-FE08CDB988B9}" type="datetime1">
              <a:rPr lang="en-US" smtClean="0"/>
              <a:t>6/12/17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70993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7899400" y="6248400"/>
            <a:ext cx="863600" cy="365125"/>
          </a:xfrm>
          <a:prstGeom prst="rect">
            <a:avLst/>
          </a:prstGeom>
        </p:spPr>
        <p:txBody>
          <a:bodyPr rtlCol="0"/>
          <a:lstStyle/>
          <a:p>
            <a:fld id="{7569F20F-3876-C54F-9639-C45ED0CEAF0E}" type="datetime1">
              <a:rPr lang="en-US" smtClean="0"/>
              <a:t>6/12/17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70993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99400" y="6248400"/>
            <a:ext cx="863600" cy="365125"/>
          </a:xfrm>
          <a:prstGeom prst="rect">
            <a:avLst/>
          </a:prstGeom>
        </p:spPr>
        <p:txBody>
          <a:bodyPr/>
          <a:lstStyle/>
          <a:p>
            <a:fld id="{DDF2899B-9A2B-5545-89E1-DAEC67CC93BD}" type="datetime1">
              <a:rPr lang="en-US" smtClean="0"/>
              <a:t>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7099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99400" y="6248400"/>
            <a:ext cx="863600" cy="365125"/>
          </a:xfrm>
          <a:prstGeom prst="rect">
            <a:avLst/>
          </a:prstGeom>
        </p:spPr>
        <p:txBody>
          <a:bodyPr/>
          <a:lstStyle/>
          <a:p>
            <a:fld id="{40ECEF0D-6147-0342-91F2-5294B55FF466}" type="datetime1">
              <a:rPr lang="en-US" smtClean="0"/>
              <a:t>6/12/17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7099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99400" y="6248400"/>
            <a:ext cx="863600" cy="365125"/>
          </a:xfrm>
          <a:prstGeom prst="rect">
            <a:avLst/>
          </a:prstGeom>
        </p:spPr>
        <p:txBody>
          <a:bodyPr/>
          <a:lstStyle/>
          <a:p>
            <a:fld id="{DBA5BEEE-7867-DA45-8DF7-A92AA122CFFD}" type="datetime1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7099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C228457-95D1-9746-9A07-DE7E2087341F}" type="datetime1">
              <a:rPr lang="en-US" smtClean="0"/>
              <a:t>6/12/17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704187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EF21A3-0F1D-C448-878B-9E7031FE0414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CareandaCure Lock Up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100" y="254001"/>
            <a:ext cx="1930400" cy="9679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SzPct val="6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spcAft>
          <a:spcPts val="500"/>
        </a:spcAft>
        <a:buClr>
          <a:schemeClr val="accent1"/>
        </a:buClr>
        <a:buSzPct val="70000"/>
        <a:buFont typeface="Wingdings 2"/>
        <a:buChar char="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spcAft>
          <a:spcPts val="500"/>
        </a:spcAft>
        <a:buClr>
          <a:schemeClr val="accent2"/>
        </a:buClr>
        <a:buSzPct val="75000"/>
        <a:buFont typeface="Wingdings"/>
        <a:buChar char="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spcAft>
          <a:spcPts val="500"/>
        </a:spcAft>
        <a:buClr>
          <a:schemeClr val="accent3"/>
        </a:buClr>
        <a:buSzPct val="75000"/>
        <a:buFont typeface="Wingdings"/>
        <a:buChar char="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spcAft>
          <a:spcPts val="500"/>
        </a:spcAft>
        <a:buClr>
          <a:schemeClr val="accent4"/>
        </a:buClr>
        <a:buSzPct val="65000"/>
        <a:buFont typeface="Wingdings"/>
        <a:buChar char="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23"/>
            <a:ext cx="9144000" cy="60350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519630"/>
            <a:ext cx="9144000" cy="1346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8700" y="3829424"/>
            <a:ext cx="6604000" cy="1612900"/>
          </a:xfrm>
        </p:spPr>
        <p:txBody>
          <a:bodyPr>
            <a:normAutofit/>
          </a:bodyPr>
          <a:lstStyle/>
          <a:p>
            <a:r>
              <a:rPr lang="en-US" sz="2600" cap="none" dirty="0" smtClean="0">
                <a:solidFill>
                  <a:srgbClr val="3477B2"/>
                </a:solidFill>
                <a:latin typeface="Arial" charset="0"/>
                <a:ea typeface="Arial" charset="0"/>
                <a:cs typeface="Arial" charset="0"/>
              </a:rPr>
              <a:t>Myotonic Dystrophy Foundation</a:t>
            </a:r>
            <a:endParaRPr lang="en-US" sz="2600" cap="none" dirty="0">
              <a:solidFill>
                <a:srgbClr val="3477B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MDF_Logo_Care_and_Cure_Lockup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3899" y="3802530"/>
            <a:ext cx="3598110" cy="2794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62200" y="6195713"/>
            <a:ext cx="6705600" cy="6858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Programs Overview 			June 2017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721" y="218023"/>
            <a:ext cx="5719572" cy="9906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CARE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EF21A3-0F1D-C448-878B-9E7031FE0414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63344"/>
              </p:ext>
            </p:extLst>
          </p:nvPr>
        </p:nvGraphicFramePr>
        <p:xfrm>
          <a:off x="934721" y="1675984"/>
          <a:ext cx="7833360" cy="137496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11120"/>
                <a:gridCol w="2611120"/>
                <a:gridCol w="2611120"/>
              </a:tblGrid>
              <a:tr h="450729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en-US" sz="14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Toolkits &amp;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en-US" sz="14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Website</a:t>
                      </a:r>
                      <a:endParaRPr kumimoji="0" lang="en-US" sz="14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en-US" sz="145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Warmline</a:t>
                      </a:r>
                      <a:endParaRPr kumimoji="0" lang="en-US" sz="14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3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50" b="0" dirty="0" smtClean="0"/>
                        <a:t>Annual</a:t>
                      </a:r>
                      <a:r>
                        <a:rPr lang="en-US" sz="1450" b="0" baseline="0" dirty="0" smtClean="0"/>
                        <a:t> Conference</a:t>
                      </a:r>
                      <a:endParaRPr lang="en-US" sz="14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50" b="0" dirty="0" smtClean="0"/>
                        <a:t>Digital Academy</a:t>
                      </a:r>
                      <a:endParaRPr lang="en-US" sz="14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50" b="0" dirty="0" smtClean="0"/>
                        <a:t>Newsletters</a:t>
                      </a:r>
                      <a:endParaRPr lang="en-US" sz="1450" b="0" dirty="0"/>
                    </a:p>
                  </a:txBody>
                  <a:tcPr/>
                </a:tc>
              </a:tr>
              <a:tr h="4507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50" b="0" dirty="0" smtClean="0"/>
                        <a:t>Care</a:t>
                      </a:r>
                      <a:r>
                        <a:rPr lang="en-US" sz="1450" b="0" baseline="0" dirty="0" smtClean="0"/>
                        <a:t> Guidelines</a:t>
                      </a:r>
                      <a:endParaRPr lang="en-US" sz="14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50" b="0" dirty="0" smtClean="0"/>
                        <a:t>Find a Doctor Tool</a:t>
                      </a:r>
                      <a:endParaRPr lang="en-US" sz="14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50" b="0" dirty="0" smtClean="0"/>
                        <a:t>Publications</a:t>
                      </a:r>
                      <a:endParaRPr lang="en-US" sz="145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934721" y="3230881"/>
            <a:ext cx="7833360" cy="33426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571" y="3280532"/>
            <a:ext cx="1075096" cy="1917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3317" y="3333582"/>
            <a:ext cx="1197723" cy="102426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740" y="4548095"/>
            <a:ext cx="1705797" cy="708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8"/>
          <a:stretch/>
        </p:blipFill>
        <p:spPr>
          <a:xfrm>
            <a:off x="1113274" y="3375466"/>
            <a:ext cx="1181267" cy="16010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274" y="5247457"/>
            <a:ext cx="1871109" cy="1164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439" y="5446560"/>
            <a:ext cx="5185496" cy="9652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683" y="3380496"/>
            <a:ext cx="3052252" cy="19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228600"/>
            <a:ext cx="2522934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CURE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76" y="2465173"/>
            <a:ext cx="8859794" cy="488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6167" y="3373394"/>
            <a:ext cx="1376790" cy="3354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International Clinical Care Recommendations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Clinical Research Coordinator Training and Recognition Program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CRC &amp; PT Conference Travel Grants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Care Landscape Analysis and SWOT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3438" y="3373394"/>
            <a:ext cx="1376790" cy="3354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NCATs, academic &amp; industry fellowships Expansion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IP-Free BAC-Transgenic CRISPR Mouse Model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IP-Free iPSC Cell Line Library 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Mouse SOPs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SAC Expansion and Development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3018" y="3373395"/>
            <a:ext cx="1376790" cy="3354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Clinical Research Network Expansion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Biomarkers &amp; FDA Qualification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Endpoint Development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Industry Drug Screening Grants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Regulatory Advocacy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International Endpoint SOPs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Registry Expansion to Longitudinal Data, PMS 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2072" y="3369688"/>
            <a:ext cx="1376790" cy="3354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Burden of Disease Study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FDA Workshop on Clinical Trials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1200" baseline="30000" dirty="0" smtClean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 Externally-Led PFDD meeting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Voice of the Patient Report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TIRS publication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7886" y="3373395"/>
            <a:ext cx="1376790" cy="3354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Muscular Dystrophy Coordinating Committee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Federal agency advocacy for research funding</a:t>
            </a:r>
          </a:p>
          <a:p>
            <a:pPr marL="123825" indent="-123825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Population-Based Prevalence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42488" y="1629671"/>
            <a:ext cx="144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CLINICAL CARE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2287410" y="1621604"/>
            <a:ext cx="1081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RESEARCH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933089" y="1629671"/>
            <a:ext cx="111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DRUG DEV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5477843" y="1619374"/>
            <a:ext cx="1382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ADVOCACY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929373" y="1619374"/>
            <a:ext cx="1779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PAYORS &amp; ACCESS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208" y="2081198"/>
            <a:ext cx="1188720" cy="1187450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3228" y="2081197"/>
            <a:ext cx="1188720" cy="1188720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907785" y="2095373"/>
            <a:ext cx="1188720" cy="1188720"/>
          </a:xfrm>
          <a:prstGeom prst="ellipse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6420" y="2106801"/>
            <a:ext cx="1188720" cy="1188720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5057" y="2095216"/>
            <a:ext cx="1188720" cy="1188720"/>
          </a:xfrm>
          <a:prstGeom prst="ellipse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EF21A3-0F1D-C448-878B-9E7031FE04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IMPACT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EF21A3-0F1D-C448-878B-9E7031FE0414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4500" y="6028266"/>
            <a:ext cx="8420100" cy="656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84392329"/>
              </p:ext>
            </p:extLst>
          </p:nvPr>
        </p:nvGraphicFramePr>
        <p:xfrm>
          <a:off x="800100" y="1456267"/>
          <a:ext cx="76327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98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20883</TotalTime>
  <Words>366</Words>
  <Application>Microsoft Macintosh PowerPoint</Application>
  <PresentationFormat>On-screen Show (4:3)</PresentationFormat>
  <Paragraphs>85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Mangal</vt:lpstr>
      <vt:lpstr>Tw Cen MT</vt:lpstr>
      <vt:lpstr>Wingdings</vt:lpstr>
      <vt:lpstr>Wingdings 2</vt:lpstr>
      <vt:lpstr>Default Theme</vt:lpstr>
      <vt:lpstr>Myotonic Dystrophy Foundation</vt:lpstr>
      <vt:lpstr>CARE</vt:lpstr>
      <vt:lpstr>CURE</vt:lpstr>
      <vt:lpstr>IMPACT</vt:lpstr>
    </vt:vector>
  </TitlesOfParts>
  <Company>Mytonic Dystrophy Foundation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MDF 3.0: Implementation</dc:title>
  <dc:creator>Molly White</dc:creator>
  <cp:lastModifiedBy>Microsoft Office User</cp:lastModifiedBy>
  <cp:revision>1141</cp:revision>
  <cp:lastPrinted>2017-03-31T01:38:41Z</cp:lastPrinted>
  <dcterms:created xsi:type="dcterms:W3CDTF">2014-08-25T15:27:59Z</dcterms:created>
  <dcterms:modified xsi:type="dcterms:W3CDTF">2017-06-12T18:53:01Z</dcterms:modified>
</cp:coreProperties>
</file>