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9" r:id="rId12"/>
    <p:sldId id="273" r:id="rId13"/>
    <p:sldId id="274" r:id="rId14"/>
    <p:sldId id="275" r:id="rId15"/>
    <p:sldId id="279" r:id="rId16"/>
    <p:sldId id="277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5E3C1-0CC6-452D-9872-1B1807DC2082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C58F7-3ED9-4231-A3D9-D86E86BB5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C58F7-3ED9-4231-A3D9-D86E86BB5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0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EC20D09-45DB-4AD7-BACB-34C8BDA712BD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13A27F9-199E-4216-AC43-35994001D69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M0fHn1bfOAhUU2WMKHfSbARIQjRwIBw&amp;url=https://en.wikipedia.org/wiki/Human_Research_Program&amp;psig=AFQjCNFeL7K-pCSwBNJyZllHdk5pNhDAqQ&amp;ust=147094674872898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source=images&amp;cd=&amp;ved=0ahUKEwiOroS17LfOAhVM42MKHYF7By0QjRwIBw&amp;url=http://web.stanford.edu/group/hopes/cgi-bin/hopes_test/gene-silencing/&amp;bvm=bv.129389765,d.cGc&amp;psig=AFQjCNHCNGXJK-C7t8a7A6aM5zEwcszlJw&amp;ust=14709528093964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j8yKyczbfOAhVPxWMKHbgGBjcQjRwIBw&amp;url=https://www.thinglink.com/scene/439768539239284737&amp;psig=AFQjCNHCN_FORasy4s0BBHprlmbd9Y0HQw&amp;ust=14709444376196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iM0fHn1bfOAhUU2WMKHfSbARIQjRwIBw&amp;url=https://en.wikipedia.org/wiki/Human_Research_Program&amp;psig=AFQjCNFeL7K-pCSwBNJyZllHdk5pNhDAqQ&amp;ust=14709467487289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iM0fHn1bfOAhUU2WMKHfSbARIQjRwIBw&amp;url=https://en.wikipedia.org/wiki/Human_Research_Program&amp;psig=AFQjCNFeL7K-pCSwBNJyZllHdk5pNhDAqQ&amp;ust=14709467487289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Myotonic Dystrophy Research:  What’s Next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Peg Nopoulos, M.D. Professor of Psychiatry</a:t>
            </a:r>
          </a:p>
          <a:p>
            <a:r>
              <a:rPr lang="en-US" dirty="0" smtClean="0"/>
              <a:t>Ian DeVolder, PhD, MDF Postdoctoral Fellow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38800"/>
            <a:ext cx="3022222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https://upload.wikimedia.org/wikipedia/en/7/78/Human_Research_Program_2012_(logo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1"/>
            <a:ext cx="2937456" cy="3505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66056" y="2362200"/>
            <a:ext cx="5905099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7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Myotonic Dystrophy Foundation (MDF) Website</a:t>
            </a:r>
          </a:p>
          <a:p>
            <a:pPr lvl="1">
              <a:lnSpc>
                <a:spcPct val="27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Research / Study &amp; Trial Resource Center</a:t>
            </a:r>
          </a:p>
          <a:p>
            <a:pPr lvl="1">
              <a:lnSpc>
                <a:spcPct val="270000"/>
              </a:lnSpc>
            </a:pPr>
            <a:endParaRPr lang="en-US" altLang="en-US" sz="1800" dirty="0" smtClean="0">
              <a:solidFill>
                <a:schemeClr val="tx1"/>
              </a:solidFill>
              <a:latin typeface="Scala sans" charset="0"/>
              <a:ea typeface="ＭＳ Ｐゴシック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5366"/>
            <a:ext cx="8004175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Research In Myotonic Dystrophy</a:t>
            </a:r>
          </a:p>
        </p:txBody>
      </p:sp>
    </p:spTree>
    <p:extLst>
      <p:ext uri="{BB962C8B-B14F-4D97-AF65-F5344CB8AC3E}">
        <p14:creationId xmlns:p14="http://schemas.microsoft.com/office/powerpoint/2010/main" val="29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4854924" cy="5032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Gene Therapy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610600" cy="3581400"/>
          </a:xfrm>
        </p:spPr>
        <p:txBody>
          <a:bodyPr/>
          <a:lstStyle/>
          <a:p>
            <a:r>
              <a:rPr lang="en-US" altLang="en-US" b="1" dirty="0" smtClean="0">
                <a:latin typeface="Scala sans" charset="0"/>
                <a:ea typeface="ＭＳ Ｐゴシック" pitchFamily="34" charset="-128"/>
              </a:rPr>
              <a:t>GENE THERAPY (also called Gene Silencing)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Myotonic Dystrophy caused by ONE GENE</a:t>
            </a:r>
          </a:p>
        </p:txBody>
      </p:sp>
      <p:pic>
        <p:nvPicPr>
          <p:cNvPr id="27654" name="Picture 6" descr="http://web.stanford.edu/group/hopes/cgi-bin/hopes_test/wp-content/uploads/2012/04/genesilencing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12"/>
          <a:stretch/>
        </p:blipFill>
        <p:spPr bwMode="auto">
          <a:xfrm>
            <a:off x="841724" y="3366009"/>
            <a:ext cx="6426200" cy="2367280"/>
          </a:xfrm>
          <a:prstGeom prst="rect">
            <a:avLst/>
          </a:prstGeom>
          <a:noFill/>
          <a:ln w="9525">
            <a:solidFill>
              <a:srgbClr val="921E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7096"/>
            <a:ext cx="1447800" cy="13672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Oval 3"/>
          <p:cNvSpPr/>
          <p:nvPr/>
        </p:nvSpPr>
        <p:spPr>
          <a:xfrm>
            <a:off x="3505200" y="3733800"/>
            <a:ext cx="14478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7912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smtClean="0">
                <a:latin typeface="Scala sans" charset="0"/>
                <a:ea typeface="ＭＳ Ｐゴシック" pitchFamily="34" charset="-128"/>
              </a:rPr>
              <a:t>mRNA = ‘messenger RNA’ is toxic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latin typeface="Scala sans" charset="0"/>
                <a:ea typeface="ＭＳ Ｐゴシック" pitchFamily="34" charset="-128"/>
              </a:rPr>
              <a:t>Get rid of this toxic mRNA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 smtClean="0">
              <a:latin typeface="Scala sans" charset="0"/>
              <a:ea typeface="ＭＳ Ｐゴシック" pitchFamily="34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4854924" cy="50323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Gene Therapy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610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 smtClean="0">
                <a:latin typeface="Scala sans" charset="0"/>
                <a:ea typeface="ＭＳ Ｐゴシック" pitchFamily="34" charset="-128"/>
              </a:rPr>
              <a:t>GENE THERAPY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latin typeface="Scala sans" charset="0"/>
                <a:ea typeface="ＭＳ Ｐゴシック" pitchFamily="34" charset="-128"/>
              </a:rPr>
              <a:t>IONIS-</a:t>
            </a:r>
            <a:r>
              <a:rPr lang="en-US" altLang="en-US" b="1" dirty="0" err="1" smtClean="0">
                <a:latin typeface="Scala sans" charset="0"/>
                <a:ea typeface="ＭＳ Ｐゴシック" pitchFamily="34" charset="-128"/>
              </a:rPr>
              <a:t>DMPK</a:t>
            </a:r>
            <a:r>
              <a:rPr lang="en-US" altLang="en-US" b="1" baseline="-25000" dirty="0" err="1" smtClean="0">
                <a:latin typeface="Scala sans" charset="0"/>
                <a:ea typeface="ＭＳ Ｐゴシック" pitchFamily="34" charset="-128"/>
              </a:rPr>
              <a:t>Rx</a:t>
            </a:r>
            <a:endParaRPr lang="en-US" altLang="en-US" b="1" baseline="-25000" dirty="0" smtClean="0">
              <a:latin typeface="Scala sans" charset="0"/>
              <a:ea typeface="ＭＳ Ｐゴシック" pitchFamily="34" charset="-128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Targets the toxic RNA of DM1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Given as a ‘sub-cutaneous’ or just under the skin shot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Phase I trials completed – no safety concerns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Phase II Trial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In January 2017 they announced that there was variability in how much of the drug got into the muscle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In some  people, it worked really well, in others, not so well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So the trial has ended for now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However – IONIS is working on a new kind of drug (LICA)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This drug will get into muscle better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altLang="en-US" dirty="0" smtClean="0">
              <a:latin typeface="Scala sans" charset="0"/>
              <a:ea typeface="ＭＳ Ｐゴシック" pitchFamily="34" charset="-128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altLang="en-US" dirty="0" smtClean="0">
              <a:latin typeface="Scala sans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7096"/>
            <a:ext cx="1447800" cy="13672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29" y="2362200"/>
            <a:ext cx="2466975" cy="68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21336" y="2604502"/>
            <a:ext cx="9140552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What is a biomarker or outcome Measure and why are they important?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Myotonic Dystrophy is a progressive disease – ‘degenerative’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This means worse  over time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The primary goal of gene therapy is to </a:t>
            </a:r>
            <a:r>
              <a:rPr lang="en-US" altLang="en-US" sz="2400" i="1" u="sng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prevent progression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A drug that protects against progression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772" y="762000"/>
            <a:ext cx="8784336" cy="503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Biomarkers and Outcome Measures</a:t>
            </a:r>
          </a:p>
        </p:txBody>
      </p:sp>
    </p:spTree>
    <p:extLst>
      <p:ext uri="{BB962C8B-B14F-4D97-AF65-F5344CB8AC3E}">
        <p14:creationId xmlns:p14="http://schemas.microsoft.com/office/powerpoint/2010/main" val="14096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8682" y="2816262"/>
            <a:ext cx="8438118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Example of progression over time – muscle strength</a:t>
            </a:r>
            <a:endParaRPr lang="en-US" altLang="en-US" sz="1400" dirty="0" smtClean="0">
              <a:solidFill>
                <a:schemeClr val="tx1"/>
              </a:solidFill>
              <a:latin typeface="Scala sans" charset="0"/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sz="1800" dirty="0" smtClean="0">
              <a:solidFill>
                <a:schemeClr val="tx1"/>
              </a:solidFill>
              <a:latin typeface="Scala sans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75267" y="3808518"/>
            <a:ext cx="6627307" cy="2567805"/>
            <a:chOff x="409349" y="378325"/>
            <a:chExt cx="3521413" cy="1860204"/>
          </a:xfrm>
        </p:grpSpPr>
        <p:grpSp>
          <p:nvGrpSpPr>
            <p:cNvPr id="16" name="Group 15"/>
            <p:cNvGrpSpPr/>
            <p:nvPr/>
          </p:nvGrpSpPr>
          <p:grpSpPr>
            <a:xfrm>
              <a:off x="409349" y="1807519"/>
              <a:ext cx="2177170" cy="431010"/>
              <a:chOff x="262269" y="1626526"/>
              <a:chExt cx="2178126" cy="43101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328369" y="1626526"/>
                <a:ext cx="177104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262269" y="1695586"/>
                <a:ext cx="2178126" cy="361950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"/>
                    <a:ea typeface="Calibri"/>
                    <a:cs typeface="Times New Roman"/>
                  </a:rPr>
                  <a:t>0	1	2	3	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Calibri"/>
                    <a:ea typeface="Calibri"/>
                    <a:cs typeface="Times New Roman"/>
                  </a:rPr>
                  <a:t>Time (in years)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11854" y="378325"/>
              <a:ext cx="1418908" cy="420306"/>
              <a:chOff x="2191501" y="-1543942"/>
              <a:chExt cx="1350336" cy="41986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2191501" y="-1543942"/>
                <a:ext cx="1350336" cy="41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effectLst/>
                    <a:latin typeface="Calibri"/>
                    <a:ea typeface="Calibri"/>
                    <a:cs typeface="Times New Roman"/>
                  </a:rPr>
                  <a:t>     Normal Aging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latin typeface="Calibri"/>
                    <a:ea typeface="Calibri"/>
                    <a:cs typeface="Times New Roman"/>
                  </a:rPr>
                  <a:t>DM1 </a:t>
                </a:r>
                <a:r>
                  <a:rPr lang="en-US" sz="1400" dirty="0">
                    <a:latin typeface="Calibri"/>
                    <a:ea typeface="Calibri"/>
                    <a:cs typeface="Times New Roman"/>
                  </a:rPr>
                  <a:t>Untreated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effectLst/>
                    <a:latin typeface="Calibri"/>
                    <a:ea typeface="Calibri"/>
                    <a:cs typeface="Times New Roman"/>
                  </a:rPr>
                  <a:t>      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262557" y="-1421888"/>
                <a:ext cx="114300" cy="185334"/>
                <a:chOff x="2262557" y="-1564763"/>
                <a:chExt cx="114300" cy="18533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262557" y="-1564763"/>
                  <a:ext cx="1143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FA0A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272717" y="-1379429"/>
                  <a:ext cx="10414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</p:grpSp>
      <p:cxnSp>
        <p:nvCxnSpPr>
          <p:cNvPr id="49" name="Straight Connector 48"/>
          <p:cNvCxnSpPr/>
          <p:nvPr/>
        </p:nvCxnSpPr>
        <p:spPr>
          <a:xfrm>
            <a:off x="1926144" y="3625932"/>
            <a:ext cx="1" cy="212416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2186889" y="3770006"/>
            <a:ext cx="3070910" cy="155372"/>
          </a:xfrm>
          <a:prstGeom prst="line">
            <a:avLst/>
          </a:prstGeom>
          <a:noFill/>
          <a:ln w="28575" cap="flat" cmpd="sng" algn="ctr">
            <a:solidFill>
              <a:srgbClr val="06EA2C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2186889" y="3800252"/>
            <a:ext cx="3070910" cy="89163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Biomarkers and Outcome Measures</a:t>
            </a:r>
          </a:p>
        </p:txBody>
      </p:sp>
    </p:spTree>
    <p:extLst>
      <p:ext uri="{BB962C8B-B14F-4D97-AF65-F5344CB8AC3E}">
        <p14:creationId xmlns:p14="http://schemas.microsoft.com/office/powerpoint/2010/main" val="39712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730" y="2895600"/>
            <a:ext cx="8438118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Example of progression over time – muscle strength</a:t>
            </a: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We want the drug to stop progression of muscle strength</a:t>
            </a:r>
            <a:endParaRPr lang="en-US" altLang="en-US" sz="1400" dirty="0" smtClean="0">
              <a:solidFill>
                <a:schemeClr val="tx1"/>
              </a:solidFill>
              <a:latin typeface="Scala sans" charset="0"/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sz="1800" dirty="0" smtClean="0">
              <a:solidFill>
                <a:schemeClr val="tx1"/>
              </a:solidFill>
              <a:latin typeface="Scala sans" charset="0"/>
              <a:ea typeface="ＭＳ Ｐゴシック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75267" y="3808517"/>
            <a:ext cx="6627307" cy="2567806"/>
            <a:chOff x="409349" y="378324"/>
            <a:chExt cx="3521413" cy="1860205"/>
          </a:xfrm>
        </p:grpSpPr>
        <p:grpSp>
          <p:nvGrpSpPr>
            <p:cNvPr id="16" name="Group 15"/>
            <p:cNvGrpSpPr/>
            <p:nvPr/>
          </p:nvGrpSpPr>
          <p:grpSpPr>
            <a:xfrm>
              <a:off x="409349" y="1807519"/>
              <a:ext cx="2177170" cy="431010"/>
              <a:chOff x="262269" y="1626526"/>
              <a:chExt cx="2178126" cy="43101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328369" y="1626526"/>
                <a:ext cx="177104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262269" y="1695586"/>
                <a:ext cx="2178126" cy="361950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"/>
                    <a:ea typeface="Calibri"/>
                    <a:cs typeface="Times New Roman"/>
                  </a:rPr>
                  <a:t>0	1	2	3	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Calibri"/>
                    <a:ea typeface="Calibri"/>
                    <a:cs typeface="Times New Roman"/>
                  </a:rPr>
                  <a:t>Time (in years)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511854" y="378324"/>
              <a:ext cx="1418908" cy="529932"/>
              <a:chOff x="2191501" y="-1543942"/>
              <a:chExt cx="1350336" cy="52937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2191501" y="-1543942"/>
                <a:ext cx="1350336" cy="41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effectLst/>
                    <a:latin typeface="Calibri"/>
                    <a:ea typeface="Calibri"/>
                    <a:cs typeface="Times New Roman"/>
                  </a:rPr>
                  <a:t>     Normal Aging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latin typeface="Calibri"/>
                    <a:ea typeface="Calibri"/>
                    <a:cs typeface="Times New Roman"/>
                  </a:rPr>
                  <a:t>DM1 </a:t>
                </a:r>
                <a:r>
                  <a:rPr lang="en-US" sz="1400" dirty="0">
                    <a:latin typeface="Calibri"/>
                    <a:ea typeface="Calibri"/>
                    <a:cs typeface="Times New Roman"/>
                  </a:rPr>
                  <a:t>Untreated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effectLst/>
                    <a:latin typeface="Calibri"/>
                    <a:ea typeface="Calibri"/>
                    <a:cs typeface="Times New Roman"/>
                  </a:rPr>
                  <a:t>      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262557" y="-1421888"/>
                <a:ext cx="114934" cy="407318"/>
                <a:chOff x="2262557" y="-1564763"/>
                <a:chExt cx="114934" cy="407318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262557" y="-1564763"/>
                  <a:ext cx="1143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FA0A"/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272717" y="-1157445"/>
                  <a:ext cx="10477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272717" y="-1379429"/>
                  <a:ext cx="10414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</p:grpSp>
      <p:cxnSp>
        <p:nvCxnSpPr>
          <p:cNvPr id="49" name="Straight Connector 48"/>
          <p:cNvCxnSpPr/>
          <p:nvPr/>
        </p:nvCxnSpPr>
        <p:spPr>
          <a:xfrm>
            <a:off x="1926144" y="3625932"/>
            <a:ext cx="1" cy="212416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2186889" y="3770006"/>
            <a:ext cx="3070910" cy="155372"/>
          </a:xfrm>
          <a:prstGeom prst="line">
            <a:avLst/>
          </a:prstGeom>
          <a:noFill/>
          <a:ln w="28575" cap="flat" cmpd="sng" algn="ctr">
            <a:solidFill>
              <a:srgbClr val="06EA2C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2186889" y="3800252"/>
            <a:ext cx="3070910" cy="89163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2151569" y="3790722"/>
            <a:ext cx="3106230" cy="247878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758721" y="4351704"/>
            <a:ext cx="3493950" cy="34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    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DM1 treated with a  protective drug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    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 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Biomarkers and Outcome Measures</a:t>
            </a:r>
          </a:p>
        </p:txBody>
      </p:sp>
    </p:spTree>
    <p:extLst>
      <p:ext uri="{BB962C8B-B14F-4D97-AF65-F5344CB8AC3E}">
        <p14:creationId xmlns:p14="http://schemas.microsoft.com/office/powerpoint/2010/main" val="4395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92669" y="3643829"/>
            <a:ext cx="7209905" cy="2732494"/>
            <a:chOff x="99786" y="259018"/>
            <a:chExt cx="3830976" cy="1979511"/>
          </a:xfrm>
        </p:grpSpPr>
        <p:grpSp>
          <p:nvGrpSpPr>
            <p:cNvPr id="16" name="Group 15"/>
            <p:cNvGrpSpPr/>
            <p:nvPr/>
          </p:nvGrpSpPr>
          <p:grpSpPr>
            <a:xfrm>
              <a:off x="99786" y="259018"/>
              <a:ext cx="2486733" cy="1979511"/>
              <a:chOff x="-47430" y="78025"/>
              <a:chExt cx="2487825" cy="197951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328369" y="1626526"/>
                <a:ext cx="177104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-713544" y="744139"/>
                <a:ext cx="1561466" cy="22923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latin typeface="Arial"/>
                    <a:ea typeface="Calibri"/>
                    <a:cs typeface="Times New Roman"/>
                  </a:rPr>
                  <a:t>Outcome Measure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262269" y="1695586"/>
                <a:ext cx="2178126" cy="361950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"/>
                    <a:ea typeface="Calibri"/>
                    <a:cs typeface="Times New Roman"/>
                  </a:rPr>
                  <a:t>0	1	2	3	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Calibri"/>
                    <a:ea typeface="Calibri"/>
                    <a:cs typeface="Times New Roman"/>
                  </a:rPr>
                  <a:t>Time (in years)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00691" y="232610"/>
                <a:ext cx="0" cy="291419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316884" y="868048"/>
                <a:ext cx="0" cy="24306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2511854" y="378324"/>
              <a:ext cx="1418908" cy="529932"/>
              <a:chOff x="2191501" y="-1543942"/>
              <a:chExt cx="1350336" cy="52937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2191501" y="-1543942"/>
                <a:ext cx="1350336" cy="41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effectLst/>
                    <a:latin typeface="Calibri"/>
                    <a:ea typeface="Calibri"/>
                    <a:cs typeface="Times New Roman"/>
                  </a:rPr>
                  <a:t>     Normal Aging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latin typeface="Calibri"/>
                    <a:ea typeface="Calibri"/>
                    <a:cs typeface="Times New Roman"/>
                  </a:rPr>
                  <a:t>DM1 </a:t>
                </a:r>
                <a:r>
                  <a:rPr lang="en-US" sz="1400" dirty="0">
                    <a:latin typeface="Calibri"/>
                    <a:ea typeface="Calibri"/>
                    <a:cs typeface="Times New Roman"/>
                  </a:rPr>
                  <a:t>Untreated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effectLst/>
                    <a:latin typeface="Calibri"/>
                    <a:ea typeface="Calibri"/>
                    <a:cs typeface="Times New Roman"/>
                  </a:rPr>
                  <a:t>      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262557" y="-1421888"/>
                <a:ext cx="114934" cy="407318"/>
                <a:chOff x="2262557" y="-1564763"/>
                <a:chExt cx="114934" cy="407318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262557" y="-1564763"/>
                  <a:ext cx="1143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FA0A"/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272717" y="-1157445"/>
                  <a:ext cx="10477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272717" y="-1379429"/>
                  <a:ext cx="10414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57399" y="4319389"/>
            <a:ext cx="840105" cy="2578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Begin Drug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16591" y="5195175"/>
            <a:ext cx="2067560" cy="4654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Evaluation Time Points: 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effectLst/>
                <a:latin typeface="Calibri"/>
                <a:ea typeface="Calibri"/>
                <a:cs typeface="Times New Roman"/>
              </a:rPr>
              <a:t>Does drug alter disease course?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03445" y="3648829"/>
            <a:ext cx="498785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80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70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60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50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40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30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70272" y="4723872"/>
            <a:ext cx="0" cy="31529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 flipV="1">
            <a:off x="2256412" y="4734367"/>
            <a:ext cx="635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1926144" y="3625932"/>
            <a:ext cx="1" cy="212416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2186889" y="3770006"/>
            <a:ext cx="3070910" cy="155372"/>
          </a:xfrm>
          <a:prstGeom prst="line">
            <a:avLst/>
          </a:prstGeom>
          <a:noFill/>
          <a:ln w="28575" cap="flat" cmpd="sng" algn="ctr">
            <a:solidFill>
              <a:srgbClr val="06EA2C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2186889" y="3800252"/>
            <a:ext cx="3070910" cy="89163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2151569" y="3790722"/>
            <a:ext cx="3106230" cy="247878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758721" y="4351704"/>
            <a:ext cx="3493950" cy="34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    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DM1 treated with a  protective drug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    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 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56772" y="762000"/>
            <a:ext cx="8784336" cy="503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Biomarkers and Outcome Measures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51730" y="2324100"/>
            <a:ext cx="8438118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Example of progression over time – muscle strength</a:t>
            </a: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We want the drug to stop progression of muscle strength</a:t>
            </a: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So we measure muscle strength over time – outcome measure</a:t>
            </a:r>
          </a:p>
          <a:p>
            <a:pPr lvl="1">
              <a:spcBef>
                <a:spcPts val="0"/>
              </a:spcBef>
            </a:pPr>
            <a:r>
              <a:rPr lang="en-US" altLang="en-US" sz="12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At 2 years out, the untreated patient has muscle strength of roughly 70 while the treated patient has almost 80 </a:t>
            </a:r>
          </a:p>
          <a:p>
            <a:pPr>
              <a:spcBef>
                <a:spcPts val="0"/>
              </a:spcBef>
            </a:pPr>
            <a:endParaRPr lang="en-US" altLang="en-US" sz="1800" dirty="0" smtClean="0">
              <a:solidFill>
                <a:schemeClr val="tx1"/>
              </a:solidFill>
              <a:latin typeface="Scala sans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92667" y="3625932"/>
            <a:ext cx="7209907" cy="2750391"/>
            <a:chOff x="99785" y="246053"/>
            <a:chExt cx="3830977" cy="1992476"/>
          </a:xfrm>
        </p:grpSpPr>
        <p:grpSp>
          <p:nvGrpSpPr>
            <p:cNvPr id="16" name="Group 15"/>
            <p:cNvGrpSpPr/>
            <p:nvPr/>
          </p:nvGrpSpPr>
          <p:grpSpPr>
            <a:xfrm>
              <a:off x="99785" y="246053"/>
              <a:ext cx="2486734" cy="1992476"/>
              <a:chOff x="-47431" y="65060"/>
              <a:chExt cx="2487826" cy="199247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328369" y="1626526"/>
                <a:ext cx="1771047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 rot="16200000">
                <a:off x="-713545" y="731174"/>
                <a:ext cx="1561466" cy="229237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19050">
                <a:solidFill>
                  <a:srgbClr val="4F81BD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 smtClean="0">
                    <a:effectLst/>
                    <a:latin typeface="Arial"/>
                    <a:ea typeface="Calibri"/>
                    <a:cs typeface="Times New Roman"/>
                  </a:rPr>
                  <a:t>Biomarker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262269" y="1695586"/>
                <a:ext cx="2178126" cy="361950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Arial"/>
                    <a:ea typeface="Calibri"/>
                    <a:cs typeface="Times New Roman"/>
                  </a:rPr>
                  <a:t>0	1	2	3	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Calibri"/>
                    <a:ea typeface="Calibri"/>
                    <a:cs typeface="Times New Roman"/>
                  </a:rPr>
                  <a:t>Time (in years)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500691" y="232610"/>
                <a:ext cx="0" cy="291419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1316884" y="868048"/>
                <a:ext cx="0" cy="243063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17" name="Group 16"/>
            <p:cNvGrpSpPr/>
            <p:nvPr/>
          </p:nvGrpSpPr>
          <p:grpSpPr>
            <a:xfrm>
              <a:off x="2511854" y="378324"/>
              <a:ext cx="1418908" cy="529932"/>
              <a:chOff x="2191501" y="-1543942"/>
              <a:chExt cx="1350336" cy="529372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2191501" y="-1543942"/>
                <a:ext cx="1350336" cy="41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effectLst/>
                    <a:latin typeface="Calibri"/>
                    <a:ea typeface="Calibri"/>
                    <a:cs typeface="Times New Roman"/>
                  </a:rPr>
                  <a:t>     Normal Aging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latin typeface="Calibri"/>
                    <a:ea typeface="Calibri"/>
                    <a:cs typeface="Times New Roman"/>
                  </a:rPr>
                  <a:t>DM1 </a:t>
                </a:r>
                <a:r>
                  <a:rPr lang="en-US" sz="1400" dirty="0">
                    <a:latin typeface="Calibri"/>
                    <a:ea typeface="Calibri"/>
                    <a:cs typeface="Times New Roman"/>
                  </a:rPr>
                  <a:t>Untreated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/>
                    <a:ea typeface="Calibri"/>
                    <a:cs typeface="Times New Roman"/>
                  </a:rPr>
                  <a:t>     </a:t>
                </a:r>
                <a:r>
                  <a:rPr lang="en-US" sz="1400" dirty="0" smtClean="0">
                    <a:effectLst/>
                    <a:latin typeface="Calibri"/>
                    <a:ea typeface="Calibri"/>
                    <a:cs typeface="Times New Roman"/>
                  </a:rPr>
                  <a:t>      </a:t>
                </a:r>
                <a:endParaRPr lang="en-US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2262557" y="-1421888"/>
                <a:ext cx="114934" cy="407318"/>
                <a:chOff x="2262557" y="-1564763"/>
                <a:chExt cx="114934" cy="407318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262557" y="-1564763"/>
                  <a:ext cx="1143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27FA0A"/>
                  </a:solidFill>
                  <a:prstDash val="soli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2272717" y="-1157445"/>
                  <a:ext cx="104774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272717" y="-1379429"/>
                  <a:ext cx="10414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57399" y="4319389"/>
            <a:ext cx="840105" cy="25781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Begin Drug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16591" y="5195175"/>
            <a:ext cx="2067560" cy="4654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Evaluation Time Points: 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i="1" dirty="0">
                <a:effectLst/>
                <a:latin typeface="Calibri"/>
                <a:ea typeface="Calibri"/>
                <a:cs typeface="Times New Roman"/>
              </a:rPr>
              <a:t>Does drug alter disease course?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03445" y="3648829"/>
            <a:ext cx="498785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80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70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60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50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40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Calibri"/>
                <a:cs typeface="Times New Roman"/>
              </a:rPr>
              <a:t>30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/>
                <a:ea typeface="Calibri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70272" y="4723872"/>
            <a:ext cx="0" cy="31529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 flipH="1" flipV="1">
            <a:off x="2256412" y="4734367"/>
            <a:ext cx="635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9" name="Straight Connector 48"/>
          <p:cNvCxnSpPr/>
          <p:nvPr/>
        </p:nvCxnSpPr>
        <p:spPr>
          <a:xfrm>
            <a:off x="1926144" y="3625932"/>
            <a:ext cx="1" cy="212416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2186889" y="3770006"/>
            <a:ext cx="3070910" cy="155372"/>
          </a:xfrm>
          <a:prstGeom prst="line">
            <a:avLst/>
          </a:prstGeom>
          <a:noFill/>
          <a:ln w="28575" cap="flat" cmpd="sng" algn="ctr">
            <a:solidFill>
              <a:srgbClr val="06EA2C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2186889" y="3800252"/>
            <a:ext cx="3070910" cy="891633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7" name="Straight Connector 56"/>
          <p:cNvCxnSpPr/>
          <p:nvPr/>
        </p:nvCxnSpPr>
        <p:spPr>
          <a:xfrm>
            <a:off x="2151569" y="3790722"/>
            <a:ext cx="3106230" cy="247878"/>
          </a:xfrm>
          <a:prstGeom prst="line">
            <a:avLst/>
          </a:prstGeom>
          <a:noFill/>
          <a:ln w="28575" cap="flat" cmpd="sng" algn="ctr">
            <a:solidFill>
              <a:srgbClr val="00B0F0"/>
            </a:solidFill>
            <a:prstDash val="solid"/>
          </a:ln>
          <a:effectLst/>
        </p:spPr>
      </p:cxnSp>
      <p:sp>
        <p:nvSpPr>
          <p:cNvPr id="67" name="Text Box 2"/>
          <p:cNvSpPr txBox="1">
            <a:spLocks noChangeArrowheads="1"/>
          </p:cNvSpPr>
          <p:nvPr/>
        </p:nvSpPr>
        <p:spPr bwMode="auto">
          <a:xfrm>
            <a:off x="5758721" y="4351704"/>
            <a:ext cx="3493950" cy="34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    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DM1 treated with a  protective drug</a:t>
            </a:r>
            <a:endParaRPr lang="en-US" sz="1400" dirty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     </a:t>
            </a:r>
            <a:r>
              <a:rPr lang="en-US" sz="1400" dirty="0" smtClean="0">
                <a:effectLst/>
                <a:latin typeface="Calibri"/>
                <a:ea typeface="Calibri"/>
                <a:cs typeface="Times New Roman"/>
              </a:rPr>
              <a:t>      </a:t>
            </a:r>
            <a:endParaRPr lang="en-US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56772" y="762000"/>
            <a:ext cx="8784336" cy="503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Biomarkers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51730" y="2324100"/>
            <a:ext cx="8438118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Biomarker – </a:t>
            </a:r>
            <a:r>
              <a:rPr lang="en-US" altLang="en-US" sz="1800" u="sng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a biologic measure </a:t>
            </a: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of disease progression</a:t>
            </a:r>
          </a:p>
          <a:p>
            <a:pPr>
              <a:spcBef>
                <a:spcPts val="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Often, biologic changes happen way before symptoms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They may be more sensitive to changes in disease progression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18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Example:  measure of toxic RNA</a:t>
            </a:r>
          </a:p>
          <a:p>
            <a:pPr lvl="1">
              <a:spcBef>
                <a:spcPts val="0"/>
              </a:spcBef>
            </a:pPr>
            <a:endParaRPr lang="en-US" altLang="en-US" sz="1800" dirty="0" smtClean="0">
              <a:solidFill>
                <a:schemeClr val="tx1"/>
              </a:solidFill>
              <a:latin typeface="Scala sans" charset="0"/>
              <a:ea typeface="ＭＳ Ｐゴシック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sz="1800" dirty="0" smtClean="0">
              <a:solidFill>
                <a:schemeClr val="tx1"/>
              </a:solidFill>
              <a:latin typeface="Scala sans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89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1225" y="762000"/>
            <a:ext cx="7391400" cy="503238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dirty="0" smtClean="0">
                <a:latin typeface="ScalaSans-Bold" pitchFamily="-65" charset="0"/>
                <a:ea typeface="ＭＳ Ｐゴシック" pitchFamily="34" charset="-128"/>
              </a:rPr>
              <a:t>Research In Myotonic Dystrophy (DM)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985655" y="2286000"/>
            <a:ext cx="6539345" cy="1143000"/>
          </a:xfrm>
        </p:spPr>
        <p:txBody>
          <a:bodyPr>
            <a:noAutofit/>
          </a:bodyPr>
          <a:lstStyle/>
          <a:p>
            <a:pPr>
              <a:lnSpc>
                <a:spcPct val="270000"/>
              </a:lnSpc>
            </a:pPr>
            <a:r>
              <a:rPr lang="en-US" altLang="en-US" sz="2000" dirty="0" smtClean="0">
                <a:latin typeface="Scala sans" charset="0"/>
                <a:ea typeface="ＭＳ Ｐゴシック" pitchFamily="34" charset="-128"/>
              </a:rPr>
              <a:t>Types of Human Research Studies</a:t>
            </a:r>
          </a:p>
          <a:p>
            <a:pPr>
              <a:lnSpc>
                <a:spcPct val="270000"/>
              </a:lnSpc>
            </a:pPr>
            <a:r>
              <a:rPr lang="en-US" altLang="en-US" sz="2000" dirty="0" smtClean="0">
                <a:latin typeface="Scala sans" charset="0"/>
                <a:ea typeface="ＭＳ Ｐゴシック" pitchFamily="34" charset="-128"/>
              </a:rPr>
              <a:t>Should I volunteer for a research study?</a:t>
            </a:r>
          </a:p>
          <a:p>
            <a:pPr>
              <a:lnSpc>
                <a:spcPct val="270000"/>
              </a:lnSpc>
            </a:pPr>
            <a:r>
              <a:rPr lang="en-US" altLang="en-US" sz="2000" dirty="0" smtClean="0">
                <a:latin typeface="Scala sans" charset="0"/>
                <a:ea typeface="ＭＳ Ｐゴシック" pitchFamily="34" charset="-128"/>
              </a:rPr>
              <a:t>Studies available for Myotonic Dystrophy</a:t>
            </a:r>
          </a:p>
        </p:txBody>
      </p:sp>
      <p:pic>
        <p:nvPicPr>
          <p:cNvPr id="16388" name="Picture 5" descr="https://cdn.thinglink.me/api/image/439768539239284737/1240/10/scaletowidt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680855" cy="34290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66232"/>
            <a:ext cx="3022222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91400" cy="503237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Types of Research Studies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839200" cy="4343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Naturalistic or Observational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NO intervention – no drug or therapy is being tested</a:t>
            </a:r>
          </a:p>
          <a:p>
            <a:pPr lvl="1">
              <a:spcAft>
                <a:spcPts val="600"/>
              </a:spcAft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Study gathers data on signs and symptoms and biologic or body function measures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Thinking skills tasks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Motor skills; muscle strength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Measures of behavioral or psychiatric issues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Measures of physiology / measures of structure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Electromyography (EMG) – muscle function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Magnetic Brain Imaging (MRI) – muscle or brain structure (volume of certain regions)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Biologic samples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Blood for DNA, proteins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Cerebral Spinal Fluid (CSF) – called a spinal tap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 smtClean="0">
                <a:latin typeface="Scala sans" charset="0"/>
                <a:ea typeface="ＭＳ Ｐゴシック" pitchFamily="34" charset="-128"/>
              </a:rPr>
              <a:t>Assessments are often done more than once – annual or every other year</a:t>
            </a:r>
          </a:p>
          <a:p>
            <a:pPr lvl="2">
              <a:spcAft>
                <a:spcPts val="600"/>
              </a:spcAft>
            </a:pPr>
            <a:endParaRPr lang="en-US" altLang="en-US" sz="2300" dirty="0" smtClean="0">
              <a:latin typeface="Scala sans" charset="0"/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70788" y="685800"/>
            <a:ext cx="7391400" cy="503237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Types of Research Studies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610600" cy="18288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altLang="en-US" sz="3300" b="1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Interventional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3300" dirty="0" smtClean="0">
                <a:latin typeface="Scala sans" charset="0"/>
                <a:ea typeface="ＭＳ Ｐゴシック" pitchFamily="34" charset="-128"/>
              </a:rPr>
              <a:t>This is a treatment trial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3300" dirty="0" smtClean="0">
                <a:latin typeface="Scala sans" charset="0"/>
                <a:ea typeface="ＭＳ Ｐゴシック" pitchFamily="34" charset="-128"/>
              </a:rPr>
              <a:t>Either a </a:t>
            </a:r>
            <a:r>
              <a:rPr lang="en-US" altLang="en-US" sz="3300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drug</a:t>
            </a:r>
            <a:r>
              <a:rPr lang="en-US" altLang="en-US" sz="3300" dirty="0" smtClean="0">
                <a:latin typeface="Scala sans" charset="0"/>
                <a:ea typeface="ＭＳ Ｐゴシック" pitchFamily="34" charset="-128"/>
              </a:rPr>
              <a:t> or some other type of intervention (for example exercise) to see if it has an effect on the disease</a:t>
            </a:r>
          </a:p>
          <a:p>
            <a:pPr lvl="2"/>
            <a:endParaRPr lang="en-US" altLang="en-US" dirty="0" smtClean="0">
              <a:latin typeface="Scala sans" charset="0"/>
              <a:ea typeface="ＭＳ Ｐゴシック" pitchFamily="34" charset="-128"/>
            </a:endParaRPr>
          </a:p>
        </p:txBody>
      </p:sp>
      <p:pic>
        <p:nvPicPr>
          <p:cNvPr id="18436" name="Picture 2" descr="Pc sick Mac well by Kumiko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2090"/>
            <a:ext cx="3694176" cy="26910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66488" y="5541264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505200" y="3885412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rgbClr val="7030A0"/>
                </a:solidFill>
              </a:rPr>
              <a:t>Experimental Drug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876800" y="4267199"/>
            <a:ext cx="0" cy="1082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391400" cy="503238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latin typeface="ScalaSans-Bold" pitchFamily="-65" charset="0"/>
                <a:ea typeface="ＭＳ Ｐゴシック" pitchFamily="34" charset="-128"/>
              </a:rPr>
              <a:t>Informed Consent</a:t>
            </a:r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304800" y="2362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This means that you have been given all of the information on the study and you</a:t>
            </a:r>
          </a:p>
          <a:p>
            <a:pPr lvl="1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Understand all parts of the study</a:t>
            </a:r>
          </a:p>
          <a:p>
            <a:pPr lvl="1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Giving your permission to be a study subject</a:t>
            </a:r>
          </a:p>
          <a:p>
            <a:pPr lvl="1"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altLang="en-US" dirty="0"/>
              <a:t>You can always change your mind</a:t>
            </a:r>
          </a:p>
          <a:p>
            <a:pPr marL="914400" lvl="2" indent="0">
              <a:lnSpc>
                <a:spcPct val="150000"/>
              </a:lnSpc>
              <a:buClr>
                <a:schemeClr val="bg2">
                  <a:lumMod val="75000"/>
                </a:schemeClr>
              </a:buClr>
              <a:buNone/>
            </a:pP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8" y="4267200"/>
            <a:ext cx="3438525" cy="22923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62025" y="381000"/>
            <a:ext cx="558165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 smtClean="0">
                <a:latin typeface="ScalaSans-Bold" pitchFamily="-65" charset="0"/>
                <a:ea typeface="ＭＳ Ｐゴシック" pitchFamily="34" charset="-128"/>
              </a:rPr>
              <a:t>Phases of a Drug Trial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17475" y="1447800"/>
            <a:ext cx="1524000" cy="2057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Pre-Clinical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752600" y="1466850"/>
            <a:ext cx="1524000" cy="20574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Phase 1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581400" y="1466850"/>
            <a:ext cx="1524000" cy="205740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Phase 2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410200" y="1493838"/>
            <a:ext cx="1524000" cy="2057400"/>
          </a:xfrm>
          <a:prstGeom prst="rightArrow">
            <a:avLst/>
          </a:prstGeom>
          <a:solidFill>
            <a:srgbClr val="FF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Phase 3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219950" y="1571625"/>
            <a:ext cx="1524000" cy="20574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Phase 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3733800"/>
            <a:ext cx="121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Study the drug in </a:t>
            </a:r>
            <a:r>
              <a:rPr lang="en-US" altLang="en-US" sz="1600" b="1">
                <a:solidFill>
                  <a:srgbClr val="FF0000"/>
                </a:solidFill>
              </a:rPr>
              <a:t>ANIMALS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95438" y="3741738"/>
            <a:ext cx="1838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dirty="0"/>
              <a:t>Test for </a:t>
            </a:r>
            <a:r>
              <a:rPr lang="en-US" altLang="en-US" sz="1600" b="1" dirty="0">
                <a:solidFill>
                  <a:srgbClr val="FF0000"/>
                </a:solidFill>
              </a:rPr>
              <a:t>SAFETY</a:t>
            </a:r>
          </a:p>
          <a:p>
            <a:pPr algn="ctr"/>
            <a:r>
              <a:rPr lang="en-US" altLang="en-US" sz="1600" dirty="0"/>
              <a:t>20-100 subjects</a:t>
            </a:r>
          </a:p>
          <a:p>
            <a:pPr algn="ctr"/>
            <a:r>
              <a:rPr lang="en-US" altLang="en-US" sz="1600" dirty="0"/>
              <a:t>What dose?</a:t>
            </a:r>
          </a:p>
          <a:p>
            <a:pPr algn="ctr"/>
            <a:endParaRPr lang="en-US" altLang="en-US" sz="1600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33763" y="3741738"/>
            <a:ext cx="18875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FF0000"/>
                </a:solidFill>
              </a:rPr>
              <a:t>EFFICACY</a:t>
            </a:r>
          </a:p>
          <a:p>
            <a:pPr algn="ctr"/>
            <a:r>
              <a:rPr lang="en-US" altLang="en-US" sz="1600" dirty="0"/>
              <a:t>Does it work?</a:t>
            </a:r>
          </a:p>
          <a:p>
            <a:pPr algn="ctr"/>
            <a:r>
              <a:rPr lang="en-US" altLang="en-US" sz="1600" dirty="0"/>
              <a:t>100-500 patients</a:t>
            </a:r>
          </a:p>
          <a:p>
            <a:endParaRPr lang="en-US" altLang="en-US" sz="16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53038" y="3741738"/>
            <a:ext cx="18383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CONFIRM</a:t>
            </a:r>
          </a:p>
          <a:p>
            <a:pPr algn="ctr"/>
            <a:r>
              <a:rPr lang="en-US" altLang="en-US" sz="1600"/>
              <a:t>&gt;1,000 patients</a:t>
            </a:r>
          </a:p>
          <a:p>
            <a:pPr algn="ctr"/>
            <a:r>
              <a:rPr lang="en-US" altLang="en-US" sz="1600"/>
              <a:t>Compare to other treatments</a:t>
            </a:r>
          </a:p>
          <a:p>
            <a:endParaRPr lang="en-US" altLang="en-US" sz="16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62788" y="3716338"/>
            <a:ext cx="18383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 b="1">
                <a:solidFill>
                  <a:srgbClr val="FF0000"/>
                </a:solidFill>
              </a:rPr>
              <a:t>MONITOR</a:t>
            </a:r>
          </a:p>
          <a:p>
            <a:pPr algn="ctr"/>
            <a:r>
              <a:rPr lang="en-US" altLang="en-US" sz="1600"/>
              <a:t>Drug now in use by the Public</a:t>
            </a:r>
          </a:p>
          <a:p>
            <a:endParaRPr lang="en-US" altLang="en-US" sz="160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" y="4953000"/>
            <a:ext cx="6710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94" name="Title 1"/>
          <p:cNvSpPr txBox="1">
            <a:spLocks/>
          </p:cNvSpPr>
          <p:nvPr/>
        </p:nvSpPr>
        <p:spPr bwMode="auto">
          <a:xfrm>
            <a:off x="6476999" y="768350"/>
            <a:ext cx="1395413" cy="714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Scala san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ScalaSans-Bold" pitchFamily="-65" charset="0"/>
              </a:rPr>
              <a:t>FDA Approval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056438" y="1493838"/>
            <a:ext cx="0" cy="1106487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8600" y="495617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About </a:t>
            </a:r>
          </a:p>
          <a:p>
            <a:pPr algn="ctr"/>
            <a:r>
              <a:rPr lang="en-US" altLang="en-US" sz="1600"/>
              <a:t>4 years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905000" y="5064125"/>
            <a:ext cx="1219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2-3 years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52850" y="5064125"/>
            <a:ext cx="1219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2-3 years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562600" y="50784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600"/>
              <a:t>2-3 years</a:t>
            </a:r>
            <a:endParaRPr lang="en-US" altLang="en-US" sz="1600" b="1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7" grpId="0"/>
      <p:bldP spid="21" grpId="0"/>
      <p:bldP spid="22" grpId="0"/>
      <p:bldP spid="23" grpId="0"/>
      <p:bldP spid="24" grpId="0"/>
      <p:bldP spid="20494" grpId="0" animBg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911224" y="762000"/>
            <a:ext cx="7902197" cy="503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Research In Myotonic Dystrophy</a:t>
            </a:r>
          </a:p>
        </p:txBody>
      </p:sp>
      <p:pic>
        <p:nvPicPr>
          <p:cNvPr id="21508" name="Picture 2" descr="https://upload.wikimedia.org/wikipedia/en/7/78/Human_Research_Program_2012_(logo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211512" cy="383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81400" y="2323322"/>
            <a:ext cx="6539345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70000"/>
              </a:lnSpc>
            </a:pPr>
            <a:r>
              <a:rPr lang="en-US" altLang="en-US" sz="2000" dirty="0" smtClean="0">
                <a:latin typeface="Scala sans" charset="0"/>
                <a:ea typeface="ＭＳ Ｐゴシック" pitchFamily="34" charset="-128"/>
              </a:rPr>
              <a:t>Types of Human Research Studies</a:t>
            </a:r>
          </a:p>
          <a:p>
            <a:pPr>
              <a:lnSpc>
                <a:spcPct val="270000"/>
              </a:lnSpc>
            </a:pPr>
            <a:r>
              <a:rPr lang="en-US" altLang="en-US" sz="2000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Should I volunteer for a research study?</a:t>
            </a:r>
          </a:p>
          <a:p>
            <a:pPr>
              <a:lnSpc>
                <a:spcPct val="270000"/>
              </a:lnSpc>
            </a:pPr>
            <a:r>
              <a:rPr lang="en-US" altLang="en-US" sz="2000" dirty="0" smtClean="0">
                <a:latin typeface="Scala sans" charset="0"/>
                <a:ea typeface="ＭＳ Ｐゴシック" pitchFamily="34" charset="-128"/>
              </a:rPr>
              <a:t>Studies available for Myotonic Dystrophy</a:t>
            </a:r>
          </a:p>
        </p:txBody>
      </p:sp>
    </p:spTree>
    <p:extLst>
      <p:ext uri="{BB962C8B-B14F-4D97-AF65-F5344CB8AC3E}">
        <p14:creationId xmlns:p14="http://schemas.microsoft.com/office/powerpoint/2010/main" val="32890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391400" cy="503237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Should I Volunteer for a Research Study?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799" cy="3962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Personal choice!  </a:t>
            </a:r>
            <a:endParaRPr lang="en-US" altLang="en-US" dirty="0">
              <a:latin typeface="Scala sans" charset="0"/>
              <a:ea typeface="ＭＳ Ｐゴシック" pitchFamily="34" charset="-128"/>
            </a:endParaRPr>
          </a:p>
          <a:p>
            <a:pPr lvl="1">
              <a:defRPr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You </a:t>
            </a:r>
            <a:r>
              <a:rPr lang="en-US" altLang="en-US" i="1" dirty="0" smtClean="0">
                <a:latin typeface="Scala sans" charset="0"/>
                <a:ea typeface="ＭＳ Ｐゴシック" pitchFamily="34" charset="-128"/>
              </a:rPr>
              <a:t>volunteer</a:t>
            </a: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 your time</a:t>
            </a:r>
          </a:p>
          <a:p>
            <a:pPr lvl="1">
              <a:defRPr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If you are under 18, both you and one of your parents have to agree to be in the study</a:t>
            </a:r>
          </a:p>
          <a:p>
            <a:pPr lvl="1">
              <a:defRPr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Balance of risk and benefit</a:t>
            </a:r>
          </a:p>
          <a:p>
            <a:pPr lvl="1">
              <a:defRPr/>
            </a:pPr>
            <a:endParaRPr lang="en-US" altLang="en-US" dirty="0" smtClean="0">
              <a:latin typeface="Scala sans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For an observational study, </a:t>
            </a:r>
            <a:r>
              <a:rPr lang="en-US" altLang="en-US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NO BENEFIT </a:t>
            </a: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to the person participating.  It may help people in the future.</a:t>
            </a:r>
          </a:p>
          <a:p>
            <a:pPr lvl="1">
              <a:defRPr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Typically </a:t>
            </a:r>
            <a:r>
              <a:rPr lang="en-US" altLang="en-US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LOW RISK</a:t>
            </a:r>
          </a:p>
          <a:p>
            <a:pPr lvl="1">
              <a:defRPr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Often there is money provided to help with travel to the study site, meals, and also some as ‘compensation’ for your time</a:t>
            </a:r>
          </a:p>
          <a:p>
            <a:pPr lvl="2">
              <a:defRPr/>
            </a:pPr>
            <a:endParaRPr lang="en-US" altLang="en-US" dirty="0">
              <a:solidFill>
                <a:srgbClr val="FF0000"/>
              </a:solidFill>
              <a:latin typeface="Scala sans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For an interventional study</a:t>
            </a:r>
          </a:p>
          <a:p>
            <a:pPr lvl="1"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HIGH RISK</a:t>
            </a:r>
            <a:r>
              <a:rPr lang="en-US" altLang="en-US" dirty="0" smtClean="0">
                <a:latin typeface="Scala sans" charset="0"/>
                <a:ea typeface="ＭＳ Ｐゴシック" pitchFamily="34" charset="-128"/>
              </a:rPr>
              <a:t>, potential </a:t>
            </a:r>
            <a:r>
              <a:rPr lang="en-US" altLang="en-US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HIGH BENEFIT</a:t>
            </a:r>
          </a:p>
          <a:p>
            <a:pPr marL="914400" lvl="2" indent="0">
              <a:buFont typeface="Arial" pitchFamily="34" charset="0"/>
              <a:buNone/>
              <a:defRPr/>
            </a:pPr>
            <a:endParaRPr lang="en-US" altLang="en-US" dirty="0" smtClean="0">
              <a:latin typeface="Scala sans" charset="0"/>
              <a:ea typeface="ＭＳ Ｐゴシック" pitchFamily="34" charset="-128"/>
            </a:endParaRPr>
          </a:p>
          <a:p>
            <a:pPr lvl="2">
              <a:defRPr/>
            </a:pPr>
            <a:endParaRPr lang="en-US" altLang="en-US" dirty="0" smtClean="0">
              <a:latin typeface="Scala sans" charset="0"/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09247" y="762000"/>
            <a:ext cx="8004175" cy="503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latin typeface="ScalaSans-Bold" pitchFamily="-65" charset="0"/>
                <a:ea typeface="ＭＳ Ｐゴシック" pitchFamily="34" charset="-128"/>
              </a:rPr>
              <a:t>Research In Myotonic Dystrophy</a:t>
            </a:r>
          </a:p>
        </p:txBody>
      </p:sp>
      <p:pic>
        <p:nvPicPr>
          <p:cNvPr id="23556" name="Picture 2" descr="https://upload.wikimedia.org/wikipedia/en/7/78/Human_Research_Program_2012_(logo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211512" cy="383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107423"/>
            <a:ext cx="1879222" cy="6000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81400" y="2323322"/>
            <a:ext cx="6539345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70000"/>
              </a:lnSpc>
            </a:pPr>
            <a:r>
              <a:rPr lang="en-US" altLang="en-US" sz="2000" dirty="0" smtClean="0">
                <a:latin typeface="Scala sans" charset="0"/>
                <a:ea typeface="ＭＳ Ｐゴシック" pitchFamily="34" charset="-128"/>
              </a:rPr>
              <a:t>Types of Human Research Studies</a:t>
            </a:r>
          </a:p>
          <a:p>
            <a:pPr>
              <a:lnSpc>
                <a:spcPct val="270000"/>
              </a:lnSpc>
            </a:pPr>
            <a:r>
              <a:rPr lang="en-US" altLang="en-US" sz="2000" dirty="0" smtClean="0">
                <a:solidFill>
                  <a:schemeClr val="tx1"/>
                </a:solidFill>
                <a:latin typeface="Scala sans" charset="0"/>
                <a:ea typeface="ＭＳ Ｐゴシック" pitchFamily="34" charset="-128"/>
              </a:rPr>
              <a:t>Should I volunteer for a research study?</a:t>
            </a:r>
          </a:p>
          <a:p>
            <a:pPr>
              <a:lnSpc>
                <a:spcPct val="270000"/>
              </a:lnSpc>
            </a:pPr>
            <a:r>
              <a:rPr lang="en-US" altLang="en-US" sz="2000" dirty="0" smtClean="0">
                <a:solidFill>
                  <a:srgbClr val="FF0000"/>
                </a:solidFill>
                <a:latin typeface="Scala sans" charset="0"/>
                <a:ea typeface="ＭＳ Ｐゴシック" pitchFamily="34" charset="-128"/>
              </a:rPr>
              <a:t>Studies available for Myotonic Dystrophy</a:t>
            </a:r>
          </a:p>
        </p:txBody>
      </p:sp>
    </p:spTree>
    <p:extLst>
      <p:ext uri="{BB962C8B-B14F-4D97-AF65-F5344CB8AC3E}">
        <p14:creationId xmlns:p14="http://schemas.microsoft.com/office/powerpoint/2010/main" val="28477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225</TotalTime>
  <Words>840</Words>
  <Application>Microsoft Office PowerPoint</Application>
  <PresentationFormat>On-screen Show (4:3)</PresentationFormat>
  <Paragraphs>176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Myotonic Dystrophy Research:  What’s Next</vt:lpstr>
      <vt:lpstr>Research In Myotonic Dystrophy (DM)</vt:lpstr>
      <vt:lpstr>Types of Research Studies</vt:lpstr>
      <vt:lpstr>Types of Research Studies</vt:lpstr>
      <vt:lpstr>Informed Consent</vt:lpstr>
      <vt:lpstr>Phases of a Drug Trial</vt:lpstr>
      <vt:lpstr>Research In Myotonic Dystrophy</vt:lpstr>
      <vt:lpstr>Should I Volunteer for a Research Study?</vt:lpstr>
      <vt:lpstr>Research In Myotonic Dystrophy</vt:lpstr>
      <vt:lpstr>PowerPoint Presentation</vt:lpstr>
      <vt:lpstr>Gene Therapy</vt:lpstr>
      <vt:lpstr>Gene Therapy</vt:lpstr>
      <vt:lpstr>Biomarkers and Outcome Measures</vt:lpstr>
      <vt:lpstr>Biomarkers and Outcome Measures</vt:lpstr>
      <vt:lpstr>Biomarkers and Outcome Measures</vt:lpstr>
      <vt:lpstr>Biomarkers and Outcome Measures</vt:lpstr>
      <vt:lpstr>Biomarkers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nopoulosp</dc:creator>
  <cp:lastModifiedBy>nopoulosp</cp:lastModifiedBy>
  <cp:revision>29</cp:revision>
  <dcterms:created xsi:type="dcterms:W3CDTF">2017-06-10T01:59:09Z</dcterms:created>
  <dcterms:modified xsi:type="dcterms:W3CDTF">2017-06-17T16:25:32Z</dcterms:modified>
</cp:coreProperties>
</file>